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0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4" r:id="rId12"/>
    <p:sldId id="290" r:id="rId13"/>
    <p:sldId id="283" r:id="rId14"/>
    <p:sldId id="286" r:id="rId15"/>
    <p:sldId id="287" r:id="rId16"/>
    <p:sldId id="288" r:id="rId17"/>
    <p:sldId id="291" r:id="rId18"/>
    <p:sldId id="289" r:id="rId19"/>
    <p:sldId id="270" r:id="rId20"/>
    <p:sldId id="29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HGP創英角ｺﾞｼｯｸUB" panose="020B0900000000000000" pitchFamily="50" charset="-128"/>
      <p:regular r:id="rId27"/>
    </p:embeddedFont>
    <p:embeddedFont>
      <p:font typeface="HGS創英角ｺﾞｼｯｸUB" panose="020B0900000000000000" pitchFamily="50" charset="-128"/>
      <p:regular r:id="rId28"/>
    </p:embeddedFont>
    <p:embeddedFont>
      <p:font typeface="HGS創英角ｺﾞｼｯｸUB" panose="020B0900000000000000" pitchFamily="50" charset="-128"/>
      <p:regular r:id="rId28"/>
    </p:embeddedFont>
    <p:embeddedFont>
      <p:font typeface="League Spartan" panose="020B0600070205080204" charset="0"/>
      <p:regular r:id="rId29"/>
    </p:embeddedFont>
    <p:embeddedFont>
      <p:font typeface="游ゴシック" panose="020B0400000000000000" pitchFamily="50" charset="-128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8323C-8785-1808-6795-0E6651BA99BB}" v="420" dt="2025-09-24T01:41:01.457"/>
    <p1510:client id="{59799883-0F10-90B1-8969-87DB1DCB506D}" v="133" dt="2025-09-24T00:58:16.643"/>
    <p1510:client id="{87202BF9-49C1-4648-B8D9-D7E3E785F038}" v="3286" dt="2025-09-24T01:41:17.367"/>
    <p1510:client id="{A6E28B7A-9972-FC7F-519A-B45FC52BD65A}" v="1" dt="2025-09-23T12:51:07.881"/>
    <p1510:client id="{F09620DC-65AA-45CC-8E10-5CDBC3FFC422}" v="279" dt="2025-09-24T01:41:16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8osu\Downloads\trip_toyosu_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611;&#32681;\&#34892;&#21205;&#12514;&#12487;&#12523;&#22799;&#12398;&#23398;&#26657;\trip_toyosu_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400"/>
              <a:t>Summer</a:t>
            </a:r>
            <a:r>
              <a:rPr lang="ja-JP" altLang="en-US" sz="2400"/>
              <a:t> （</a:t>
            </a:r>
            <a:r>
              <a:rPr lang="en-US" altLang="ja-JP" sz="2400"/>
              <a:t>2021.7.8</a:t>
            </a:r>
            <a:r>
              <a:rPr lang="ja-JP" altLang="en-US" sz="2400"/>
              <a:t>～</a:t>
            </a:r>
            <a:r>
              <a:rPr lang="en-US" altLang="ja-JP" sz="2400"/>
              <a:t>8.16</a:t>
            </a:r>
            <a:r>
              <a:rPr lang="ja-JP" altLang="en-US" sz="2400"/>
              <a:t>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trip_toyosu_2021!$AV$2</c:f>
              <c:strCache>
                <c:ptCount val="1"/>
                <c:pt idx="0">
                  <c:v>夏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trip_toyosu_2021!$AU$3:$AU$14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trip_toyosu_2021!$AV$3:$AV$14</c:f>
              <c:numCache>
                <c:formatCode>General</c:formatCode>
                <c:ptCount val="12"/>
                <c:pt idx="0">
                  <c:v>6905</c:v>
                </c:pt>
                <c:pt idx="1">
                  <c:v>3515</c:v>
                </c:pt>
                <c:pt idx="2">
                  <c:v>148</c:v>
                </c:pt>
                <c:pt idx="3">
                  <c:v>268</c:v>
                </c:pt>
                <c:pt idx="4">
                  <c:v>2404</c:v>
                </c:pt>
                <c:pt idx="5">
                  <c:v>128</c:v>
                </c:pt>
                <c:pt idx="6">
                  <c:v>384</c:v>
                </c:pt>
                <c:pt idx="7">
                  <c:v>2327</c:v>
                </c:pt>
                <c:pt idx="8">
                  <c:v>2094</c:v>
                </c:pt>
                <c:pt idx="9">
                  <c:v>74</c:v>
                </c:pt>
                <c:pt idx="10">
                  <c:v>52</c:v>
                </c:pt>
                <c:pt idx="1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D-4A1A-9A53-712AB5C62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450047"/>
        <c:axId val="353450543"/>
      </c:barChart>
      <c:catAx>
        <c:axId val="3534500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53450543"/>
        <c:crosses val="autoZero"/>
        <c:auto val="1"/>
        <c:lblAlgn val="ctr"/>
        <c:lblOffset val="100"/>
        <c:noMultiLvlLbl val="0"/>
      </c:catAx>
      <c:valAx>
        <c:axId val="35345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53450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OD Direct Distance 10000~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trip_toyosu_2021!$CK$2</c:f>
              <c:strCache>
                <c:ptCount val="1"/>
                <c:pt idx="0">
                  <c:v>10000~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trip_toyosu_2021!$CK$3:$CK$14</c:f>
              <c:numCache>
                <c:formatCode>General</c:formatCode>
                <c:ptCount val="12"/>
                <c:pt idx="0">
                  <c:v>17</c:v>
                </c:pt>
                <c:pt idx="1">
                  <c:v>39</c:v>
                </c:pt>
                <c:pt idx="2">
                  <c:v>0</c:v>
                </c:pt>
                <c:pt idx="3">
                  <c:v>96</c:v>
                </c:pt>
                <c:pt idx="4">
                  <c:v>897</c:v>
                </c:pt>
                <c:pt idx="5">
                  <c:v>17</c:v>
                </c:pt>
                <c:pt idx="6">
                  <c:v>6</c:v>
                </c:pt>
                <c:pt idx="7">
                  <c:v>2360</c:v>
                </c:pt>
                <c:pt idx="8">
                  <c:v>1098</c:v>
                </c:pt>
                <c:pt idx="9">
                  <c:v>3</c:v>
                </c:pt>
                <c:pt idx="10">
                  <c:v>5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A0-4DF4-ABF5-A22883A99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9520527"/>
        <c:axId val="252406783"/>
      </c:barChart>
      <c:catAx>
        <c:axId val="207952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2406783"/>
        <c:crosses val="autoZero"/>
        <c:auto val="1"/>
        <c:lblAlgn val="ctr"/>
        <c:lblOffset val="100"/>
        <c:noMultiLvlLbl val="0"/>
      </c:catAx>
      <c:valAx>
        <c:axId val="252406783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79520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通勤・通学における代表移動手段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通勤・通学!$AT$1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通勤・通学!$AS$2:$AS$13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通勤・通学!$AT$2:$AT$13</c:f>
              <c:numCache>
                <c:formatCode>General</c:formatCode>
                <c:ptCount val="12"/>
                <c:pt idx="0">
                  <c:v>161</c:v>
                </c:pt>
                <c:pt idx="1">
                  <c:v>637</c:v>
                </c:pt>
                <c:pt idx="2">
                  <c:v>263</c:v>
                </c:pt>
                <c:pt idx="3">
                  <c:v>1358</c:v>
                </c:pt>
                <c:pt idx="4">
                  <c:v>38</c:v>
                </c:pt>
                <c:pt idx="5">
                  <c:v>1548</c:v>
                </c:pt>
                <c:pt idx="6">
                  <c:v>460</c:v>
                </c:pt>
                <c:pt idx="7">
                  <c:v>44</c:v>
                </c:pt>
                <c:pt idx="8">
                  <c:v>21</c:v>
                </c:pt>
                <c:pt idx="9">
                  <c:v>1</c:v>
                </c:pt>
                <c:pt idx="10">
                  <c:v>56</c:v>
                </c:pt>
                <c:pt idx="1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E-4C51-967F-26F9D9003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0820015"/>
        <c:axId val="1700820495"/>
      </c:barChart>
      <c:catAx>
        <c:axId val="1700820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代表手段交通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20495"/>
        <c:crosses val="autoZero"/>
        <c:auto val="1"/>
        <c:lblAlgn val="ctr"/>
        <c:lblOffset val="100"/>
        <c:noMultiLvlLbl val="0"/>
      </c:catAx>
      <c:valAx>
        <c:axId val="170082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20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帰宅における代表交通手段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帰宅!$AT$1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帰宅!$AS$2:$AS$13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帰宅!$AT$2:$AT$13</c:f>
              <c:numCache>
                <c:formatCode>General</c:formatCode>
                <c:ptCount val="12"/>
                <c:pt idx="0">
                  <c:v>266</c:v>
                </c:pt>
                <c:pt idx="1">
                  <c:v>2647</c:v>
                </c:pt>
                <c:pt idx="2">
                  <c:v>1525</c:v>
                </c:pt>
                <c:pt idx="3">
                  <c:v>1663</c:v>
                </c:pt>
                <c:pt idx="4">
                  <c:v>27</c:v>
                </c:pt>
                <c:pt idx="5">
                  <c:v>1913</c:v>
                </c:pt>
                <c:pt idx="6">
                  <c:v>4631</c:v>
                </c:pt>
                <c:pt idx="7">
                  <c:v>124</c:v>
                </c:pt>
                <c:pt idx="8">
                  <c:v>79</c:v>
                </c:pt>
                <c:pt idx="9">
                  <c:v>2</c:v>
                </c:pt>
                <c:pt idx="10">
                  <c:v>193</c:v>
                </c:pt>
                <c:pt idx="1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F-4F0D-8C72-58A3BCD87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0776335"/>
        <c:axId val="1700789295"/>
      </c:barChart>
      <c:catAx>
        <c:axId val="1700776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789295"/>
        <c:crosses val="autoZero"/>
        <c:auto val="1"/>
        <c:lblAlgn val="ctr"/>
        <c:lblOffset val="100"/>
        <c:noMultiLvlLbl val="0"/>
      </c:catAx>
      <c:valAx>
        <c:axId val="1700789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776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買い物における代表交通手段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買物!$AS$2:$AS$13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買物!$AT$2:$AT$13</c:f>
              <c:numCache>
                <c:formatCode>General</c:formatCode>
                <c:ptCount val="12"/>
                <c:pt idx="0">
                  <c:v>110</c:v>
                </c:pt>
                <c:pt idx="1">
                  <c:v>1961</c:v>
                </c:pt>
                <c:pt idx="2">
                  <c:v>856</c:v>
                </c:pt>
                <c:pt idx="3">
                  <c:v>457</c:v>
                </c:pt>
                <c:pt idx="4">
                  <c:v>2</c:v>
                </c:pt>
                <c:pt idx="5">
                  <c:v>384</c:v>
                </c:pt>
                <c:pt idx="6">
                  <c:v>4042</c:v>
                </c:pt>
                <c:pt idx="7">
                  <c:v>87</c:v>
                </c:pt>
                <c:pt idx="8">
                  <c:v>12</c:v>
                </c:pt>
                <c:pt idx="9">
                  <c:v>0</c:v>
                </c:pt>
                <c:pt idx="10">
                  <c:v>122</c:v>
                </c:pt>
                <c:pt idx="1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E-41A2-8BBD-09C5DFCB5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0788335"/>
        <c:axId val="1700788815"/>
      </c:barChart>
      <c:catAx>
        <c:axId val="1700788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788815"/>
        <c:crosses val="autoZero"/>
        <c:auto val="1"/>
        <c:lblAlgn val="ctr"/>
        <c:lblOffset val="100"/>
        <c:noMultiLvlLbl val="0"/>
      </c:catAx>
      <c:valAx>
        <c:axId val="170078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78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観光における代表交通手段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7.6251242223186605E-2"/>
          <c:y val="0.23948576675849403"/>
          <c:w val="0.8682413907582055"/>
          <c:h val="0.493979740135788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観光!$AS$2:$AS$13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観光!$AT$2:$AT$13</c:f>
              <c:numCache>
                <c:formatCode>General</c:formatCode>
                <c:ptCount val="12"/>
                <c:pt idx="0">
                  <c:v>13</c:v>
                </c:pt>
                <c:pt idx="1">
                  <c:v>5</c:v>
                </c:pt>
                <c:pt idx="2">
                  <c:v>53</c:v>
                </c:pt>
                <c:pt idx="3">
                  <c:v>27</c:v>
                </c:pt>
                <c:pt idx="4">
                  <c:v>0</c:v>
                </c:pt>
                <c:pt idx="5">
                  <c:v>52</c:v>
                </c:pt>
                <c:pt idx="6">
                  <c:v>29</c:v>
                </c:pt>
                <c:pt idx="7">
                  <c:v>12</c:v>
                </c:pt>
                <c:pt idx="8">
                  <c:v>2</c:v>
                </c:pt>
                <c:pt idx="9">
                  <c:v>0</c:v>
                </c:pt>
                <c:pt idx="10">
                  <c:v>7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B-43D1-9F1A-9123ADECF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539999"/>
        <c:axId val="2046541919"/>
      </c:barChart>
      <c:catAx>
        <c:axId val="20465399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41919"/>
        <c:crosses val="autoZero"/>
        <c:auto val="1"/>
        <c:lblAlgn val="ctr"/>
        <c:lblOffset val="100"/>
        <c:noMultiLvlLbl val="0"/>
      </c:catAx>
      <c:valAx>
        <c:axId val="204654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3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b="1"/>
              <a:t>17:00~22:00</a:t>
            </a:r>
            <a:r>
              <a:rPr lang="ja-JP" altLang="en-US" b="1"/>
              <a:t>の代表交通手段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'17時から22時'!$AU$2:$AU$13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'17時から22時'!$AV$2:$AV$13</c:f>
              <c:numCache>
                <c:formatCode>General</c:formatCode>
                <c:ptCount val="12"/>
                <c:pt idx="0">
                  <c:v>184</c:v>
                </c:pt>
                <c:pt idx="1">
                  <c:v>1991</c:v>
                </c:pt>
                <c:pt idx="2">
                  <c:v>1148</c:v>
                </c:pt>
                <c:pt idx="3">
                  <c:v>1319</c:v>
                </c:pt>
                <c:pt idx="4">
                  <c:v>19</c:v>
                </c:pt>
                <c:pt idx="5">
                  <c:v>1407</c:v>
                </c:pt>
                <c:pt idx="6">
                  <c:v>4012</c:v>
                </c:pt>
                <c:pt idx="7">
                  <c:v>142</c:v>
                </c:pt>
                <c:pt idx="8">
                  <c:v>60</c:v>
                </c:pt>
                <c:pt idx="9">
                  <c:v>2</c:v>
                </c:pt>
                <c:pt idx="10">
                  <c:v>84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E7-49CC-AC23-BF804F25B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555839"/>
        <c:axId val="2046552479"/>
      </c:barChart>
      <c:catAx>
        <c:axId val="20465558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52479"/>
        <c:crosses val="autoZero"/>
        <c:auto val="1"/>
        <c:lblAlgn val="ctr"/>
        <c:lblOffset val="100"/>
        <c:noMultiLvlLbl val="0"/>
      </c:catAx>
      <c:valAx>
        <c:axId val="2046552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5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朝</a:t>
            </a:r>
            <a:r>
              <a:rPr lang="en-US" altLang="ja-JP" b="1"/>
              <a:t>5:00</a:t>
            </a:r>
            <a:r>
              <a:rPr lang="ja-JP" altLang="en-US" b="1"/>
              <a:t>～</a:t>
            </a:r>
            <a:r>
              <a:rPr lang="en-US" altLang="ja-JP" b="1"/>
              <a:t>9:00</a:t>
            </a:r>
            <a:r>
              <a:rPr lang="ja-JP" altLang="en-US" b="1"/>
              <a:t>の代表交通手段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'5時から9時'!$AU$2:$AU$13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'5時から9時'!$AV$2:$AV$13</c:f>
              <c:numCache>
                <c:formatCode>General</c:formatCode>
                <c:ptCount val="12"/>
                <c:pt idx="0">
                  <c:v>123</c:v>
                </c:pt>
                <c:pt idx="1">
                  <c:v>963</c:v>
                </c:pt>
                <c:pt idx="2">
                  <c:v>479</c:v>
                </c:pt>
                <c:pt idx="3">
                  <c:v>867</c:v>
                </c:pt>
                <c:pt idx="4">
                  <c:v>14</c:v>
                </c:pt>
                <c:pt idx="5">
                  <c:v>1072</c:v>
                </c:pt>
                <c:pt idx="6">
                  <c:v>1354</c:v>
                </c:pt>
                <c:pt idx="7">
                  <c:v>26</c:v>
                </c:pt>
                <c:pt idx="8">
                  <c:v>27</c:v>
                </c:pt>
                <c:pt idx="9">
                  <c:v>1</c:v>
                </c:pt>
                <c:pt idx="10">
                  <c:v>59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0D-4FDF-B88B-B62296469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0816175"/>
        <c:axId val="1700817615"/>
      </c:barChart>
      <c:catAx>
        <c:axId val="17008161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17615"/>
        <c:crosses val="autoZero"/>
        <c:auto val="1"/>
        <c:lblAlgn val="ctr"/>
        <c:lblOffset val="100"/>
        <c:noMultiLvlLbl val="0"/>
      </c:catAx>
      <c:valAx>
        <c:axId val="1700817615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1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夏 （</a:t>
            </a:r>
            <a:r>
              <a:rPr lang="en-US" altLang="ja-JP"/>
              <a:t>2021</a:t>
            </a:r>
            <a:r>
              <a:rPr lang="ja-JP" altLang="en-US"/>
              <a:t>年</a:t>
            </a:r>
            <a:r>
              <a:rPr lang="en-US" altLang="ja-JP"/>
              <a:t>7</a:t>
            </a:r>
            <a:r>
              <a:rPr lang="ja-JP" altLang="en-US"/>
              <a:t>月</a:t>
            </a:r>
            <a:r>
              <a:rPr lang="en-US" altLang="ja-JP"/>
              <a:t>8</a:t>
            </a:r>
            <a:r>
              <a:rPr lang="ja-JP" altLang="en-US"/>
              <a:t>日～</a:t>
            </a:r>
            <a:r>
              <a:rPr lang="en-US" altLang="ja-JP"/>
              <a:t>8</a:t>
            </a:r>
            <a:r>
              <a:rPr lang="ja-JP" altLang="en-US"/>
              <a:t>月</a:t>
            </a:r>
            <a:r>
              <a:rPr lang="en-US" altLang="ja-JP"/>
              <a:t>16</a:t>
            </a:r>
            <a:r>
              <a:rPr lang="ja-JP" altLang="en-US"/>
              <a:t>日）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trip_toyosu_2021!$AV$2</c:f>
              <c:strCache>
                <c:ptCount val="1"/>
                <c:pt idx="0">
                  <c:v>夏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trip_toyosu_2021!$AU$3:$AU$14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trip_toyosu_2021!$AV$3:$AV$14</c:f>
              <c:numCache>
                <c:formatCode>General</c:formatCode>
                <c:ptCount val="12"/>
                <c:pt idx="0">
                  <c:v>6905</c:v>
                </c:pt>
                <c:pt idx="1">
                  <c:v>3515</c:v>
                </c:pt>
                <c:pt idx="2">
                  <c:v>148</c:v>
                </c:pt>
                <c:pt idx="3">
                  <c:v>268</c:v>
                </c:pt>
                <c:pt idx="4">
                  <c:v>2404</c:v>
                </c:pt>
                <c:pt idx="5">
                  <c:v>128</c:v>
                </c:pt>
                <c:pt idx="6">
                  <c:v>384</c:v>
                </c:pt>
                <c:pt idx="7">
                  <c:v>2327</c:v>
                </c:pt>
                <c:pt idx="8">
                  <c:v>2094</c:v>
                </c:pt>
                <c:pt idx="9">
                  <c:v>74</c:v>
                </c:pt>
                <c:pt idx="10">
                  <c:v>52</c:v>
                </c:pt>
                <c:pt idx="1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5-4251-90AB-3469B7F62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450047"/>
        <c:axId val="353450543"/>
      </c:barChart>
      <c:catAx>
        <c:axId val="3534500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53450543"/>
        <c:crosses val="autoZero"/>
        <c:auto val="1"/>
        <c:lblAlgn val="ctr"/>
        <c:lblOffset val="100"/>
        <c:noMultiLvlLbl val="0"/>
      </c:catAx>
      <c:valAx>
        <c:axId val="35345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53450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秋（</a:t>
            </a:r>
            <a:r>
              <a:rPr lang="en-US" altLang="ja-JP"/>
              <a:t>2021</a:t>
            </a:r>
            <a:r>
              <a:rPr lang="ja-JP" altLang="en-US"/>
              <a:t>年</a:t>
            </a:r>
            <a:r>
              <a:rPr lang="en-US" altLang="ja-JP"/>
              <a:t>11</a:t>
            </a:r>
            <a:r>
              <a:rPr lang="ja-JP" altLang="en-US"/>
              <a:t>月</a:t>
            </a:r>
            <a:r>
              <a:rPr lang="en-US" altLang="ja-JP"/>
              <a:t>1</a:t>
            </a:r>
            <a:r>
              <a:rPr lang="ja-JP" altLang="en-US"/>
              <a:t>日～</a:t>
            </a:r>
            <a:r>
              <a:rPr lang="en-US" altLang="ja-JP"/>
              <a:t>11</a:t>
            </a:r>
            <a:r>
              <a:rPr lang="ja-JP" altLang="en-US"/>
              <a:t>月</a:t>
            </a:r>
            <a:r>
              <a:rPr lang="en-US" altLang="ja-JP"/>
              <a:t>30</a:t>
            </a:r>
            <a:r>
              <a:rPr lang="ja-JP" altLang="en-US"/>
              <a:t>日）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trip_toyosu_2021!$AW$2</c:f>
              <c:strCache>
                <c:ptCount val="1"/>
                <c:pt idx="0">
                  <c:v>秋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trip_toyosu_2021!$AU$3:$AU$14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trip_toyosu_2021!$AW$3:$AW$14</c:f>
              <c:numCache>
                <c:formatCode>General</c:formatCode>
                <c:ptCount val="12"/>
                <c:pt idx="0">
                  <c:v>7331</c:v>
                </c:pt>
                <c:pt idx="1">
                  <c:v>4055</c:v>
                </c:pt>
                <c:pt idx="2">
                  <c:v>196</c:v>
                </c:pt>
                <c:pt idx="3">
                  <c:v>234</c:v>
                </c:pt>
                <c:pt idx="4">
                  <c:v>2254</c:v>
                </c:pt>
                <c:pt idx="5">
                  <c:v>114</c:v>
                </c:pt>
                <c:pt idx="6">
                  <c:v>371</c:v>
                </c:pt>
                <c:pt idx="7">
                  <c:v>2745</c:v>
                </c:pt>
                <c:pt idx="8">
                  <c:v>2512</c:v>
                </c:pt>
                <c:pt idx="9">
                  <c:v>52</c:v>
                </c:pt>
                <c:pt idx="10">
                  <c:v>44</c:v>
                </c:pt>
                <c:pt idx="11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8-475A-8F82-2E12593CD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732703"/>
        <c:axId val="150740143"/>
      </c:barChart>
      <c:catAx>
        <c:axId val="150732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0740143"/>
        <c:crosses val="autoZero"/>
        <c:auto val="1"/>
        <c:lblAlgn val="ctr"/>
        <c:lblOffset val="100"/>
        <c:noMultiLvlLbl val="0"/>
      </c:catAx>
      <c:valAx>
        <c:axId val="15074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0732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</a:t>
            </a:r>
            <a:r>
              <a:rPr lang="en-US" altLang="ja-JP" baseline="0"/>
              <a:t> Time </a:t>
            </a:r>
            <a:r>
              <a:rPr lang="en-US" altLang="ja-JP"/>
              <a:t>2000</a:t>
            </a:r>
            <a:r>
              <a:rPr lang="ja-JP" altLang="en-US"/>
              <a:t>未満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trip_toyosu_2021!$BA$2</c:f>
              <c:strCache>
                <c:ptCount val="1"/>
                <c:pt idx="0">
                  <c:v>~2000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trip_toyosu_2021!$BA$3:$BA$14</c:f>
              <c:numCache>
                <c:formatCode>General</c:formatCode>
                <c:ptCount val="12"/>
                <c:pt idx="0">
                  <c:v>12182</c:v>
                </c:pt>
                <c:pt idx="1">
                  <c:v>6697</c:v>
                </c:pt>
                <c:pt idx="2">
                  <c:v>281</c:v>
                </c:pt>
                <c:pt idx="3">
                  <c:v>344</c:v>
                </c:pt>
                <c:pt idx="4">
                  <c:v>2961</c:v>
                </c:pt>
                <c:pt idx="5">
                  <c:v>175</c:v>
                </c:pt>
                <c:pt idx="6">
                  <c:v>336</c:v>
                </c:pt>
                <c:pt idx="7">
                  <c:v>610</c:v>
                </c:pt>
                <c:pt idx="8">
                  <c:v>1302</c:v>
                </c:pt>
                <c:pt idx="9">
                  <c:v>51</c:v>
                </c:pt>
                <c:pt idx="10">
                  <c:v>20</c:v>
                </c:pt>
                <c:pt idx="1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E3-4F5B-AB0A-43B4CF35D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158239"/>
        <c:axId val="345160223"/>
      </c:barChart>
      <c:catAx>
        <c:axId val="34515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5160223"/>
        <c:crosses val="autoZero"/>
        <c:auto val="1"/>
        <c:lblAlgn val="ctr"/>
        <c:lblOffset val="100"/>
        <c:noMultiLvlLbl val="0"/>
      </c:catAx>
      <c:valAx>
        <c:axId val="34516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5158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400"/>
              <a:t>Autumn</a:t>
            </a:r>
            <a:r>
              <a:rPr lang="ja-JP" altLang="en-US" sz="2400"/>
              <a:t>（</a:t>
            </a:r>
            <a:r>
              <a:rPr lang="en-US" altLang="ja-JP" sz="2400"/>
              <a:t>2021.11.1</a:t>
            </a:r>
            <a:r>
              <a:rPr lang="ja-JP" altLang="en-US" sz="2400"/>
              <a:t>～</a:t>
            </a:r>
            <a:r>
              <a:rPr lang="en-US" altLang="ja-JP" sz="2400"/>
              <a:t>11.30</a:t>
            </a:r>
            <a:r>
              <a:rPr lang="ja-JP" altLang="en-US" sz="2400"/>
              <a:t>）</a:t>
            </a:r>
            <a:endParaRPr lang="en-US" altLang="ja-JP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trip_toyosu_2021!$AW$2</c:f>
              <c:strCache>
                <c:ptCount val="1"/>
                <c:pt idx="0">
                  <c:v>秋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trip_toyosu_2021!$AU$3:$AU$14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trip_toyosu_2021!$AW$3:$AW$14</c:f>
              <c:numCache>
                <c:formatCode>General</c:formatCode>
                <c:ptCount val="12"/>
                <c:pt idx="0">
                  <c:v>7331</c:v>
                </c:pt>
                <c:pt idx="1">
                  <c:v>4055</c:v>
                </c:pt>
                <c:pt idx="2">
                  <c:v>196</c:v>
                </c:pt>
                <c:pt idx="3">
                  <c:v>234</c:v>
                </c:pt>
                <c:pt idx="4">
                  <c:v>2254</c:v>
                </c:pt>
                <c:pt idx="5">
                  <c:v>114</c:v>
                </c:pt>
                <c:pt idx="6">
                  <c:v>371</c:v>
                </c:pt>
                <c:pt idx="7">
                  <c:v>2745</c:v>
                </c:pt>
                <c:pt idx="8">
                  <c:v>2512</c:v>
                </c:pt>
                <c:pt idx="9">
                  <c:v>52</c:v>
                </c:pt>
                <c:pt idx="10">
                  <c:v>44</c:v>
                </c:pt>
                <c:pt idx="11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4-4FDA-ABB0-9CF46E0DA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732703"/>
        <c:axId val="150740143"/>
      </c:barChart>
      <c:catAx>
        <c:axId val="150732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0740143"/>
        <c:crosses val="autoZero"/>
        <c:auto val="1"/>
        <c:lblAlgn val="ctr"/>
        <c:lblOffset val="100"/>
        <c:noMultiLvlLbl val="0"/>
      </c:catAx>
      <c:valAx>
        <c:axId val="15074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0732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 Time 2000</a:t>
            </a:r>
            <a:r>
              <a:rPr lang="ja-JP" altLang="en-US"/>
              <a:t>以上</a:t>
            </a:r>
            <a:r>
              <a:rPr lang="en-US" altLang="ja-JP"/>
              <a:t>4000</a:t>
            </a:r>
            <a:r>
              <a:rPr lang="ja-JP" altLang="en-US"/>
              <a:t>未満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trip_toyosu_2021!$BB$2</c:f>
              <c:strCache>
                <c:ptCount val="1"/>
                <c:pt idx="0">
                  <c:v>~4000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trip_toyosu_2021!$BB$3:$BB$14</c:f>
              <c:numCache>
                <c:formatCode>General</c:formatCode>
                <c:ptCount val="12"/>
                <c:pt idx="0">
                  <c:v>1315</c:v>
                </c:pt>
                <c:pt idx="1">
                  <c:v>593</c:v>
                </c:pt>
                <c:pt idx="2">
                  <c:v>42</c:v>
                </c:pt>
                <c:pt idx="3">
                  <c:v>103</c:v>
                </c:pt>
                <c:pt idx="4">
                  <c:v>864</c:v>
                </c:pt>
                <c:pt idx="5">
                  <c:v>39</c:v>
                </c:pt>
                <c:pt idx="6">
                  <c:v>302</c:v>
                </c:pt>
                <c:pt idx="7">
                  <c:v>1945</c:v>
                </c:pt>
                <c:pt idx="8">
                  <c:v>2408</c:v>
                </c:pt>
                <c:pt idx="9">
                  <c:v>58</c:v>
                </c:pt>
                <c:pt idx="10">
                  <c:v>38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D-40E9-8F91-4FCEC2C46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406287"/>
        <c:axId val="252405295"/>
      </c:barChart>
      <c:catAx>
        <c:axId val="25240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2405295"/>
        <c:crosses val="autoZero"/>
        <c:auto val="1"/>
        <c:lblAlgn val="ctr"/>
        <c:lblOffset val="100"/>
        <c:noMultiLvlLbl val="0"/>
      </c:catAx>
      <c:valAx>
        <c:axId val="252405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240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 Time 4000</a:t>
            </a:r>
            <a:r>
              <a:rPr lang="ja-JP" altLang="en-US"/>
              <a:t>以上</a:t>
            </a:r>
            <a:r>
              <a:rPr lang="en-US" altLang="ja-JP"/>
              <a:t>6000</a:t>
            </a:r>
            <a:r>
              <a:rPr lang="ja-JP" altLang="en-US"/>
              <a:t>未満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trip_toyosu_2021!$BC$2</c:f>
              <c:strCache>
                <c:ptCount val="1"/>
                <c:pt idx="0">
                  <c:v>~6000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trip_toyosu_2021!$BC$3:$BC$14</c:f>
              <c:numCache>
                <c:formatCode>General</c:formatCode>
                <c:ptCount val="12"/>
                <c:pt idx="0">
                  <c:v>326</c:v>
                </c:pt>
                <c:pt idx="1">
                  <c:v>130</c:v>
                </c:pt>
                <c:pt idx="2">
                  <c:v>5</c:v>
                </c:pt>
                <c:pt idx="3">
                  <c:v>21</c:v>
                </c:pt>
                <c:pt idx="4">
                  <c:v>361</c:v>
                </c:pt>
                <c:pt idx="5">
                  <c:v>2</c:v>
                </c:pt>
                <c:pt idx="6">
                  <c:v>63</c:v>
                </c:pt>
                <c:pt idx="7">
                  <c:v>1529</c:v>
                </c:pt>
                <c:pt idx="8">
                  <c:v>652</c:v>
                </c:pt>
                <c:pt idx="9">
                  <c:v>10</c:v>
                </c:pt>
                <c:pt idx="10">
                  <c:v>31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6-415D-992D-AF9F65CA4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054751"/>
        <c:axId val="310057231"/>
      </c:barChart>
      <c:catAx>
        <c:axId val="310054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0057231"/>
        <c:crosses val="autoZero"/>
        <c:auto val="1"/>
        <c:lblAlgn val="ctr"/>
        <c:lblOffset val="100"/>
        <c:noMultiLvlLbl val="0"/>
      </c:catAx>
      <c:valAx>
        <c:axId val="310057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0054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 Time 6000</a:t>
            </a:r>
            <a:r>
              <a:rPr lang="ja-JP" altLang="en-US"/>
              <a:t>以上</a:t>
            </a:r>
            <a:r>
              <a:rPr lang="en-US" altLang="ja-JP"/>
              <a:t>8000</a:t>
            </a:r>
            <a:r>
              <a:rPr lang="ja-JP" altLang="en-US"/>
              <a:t>未満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trip_toyosu_2021!$BD$2</c:f>
              <c:strCache>
                <c:ptCount val="1"/>
                <c:pt idx="0">
                  <c:v>~8000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trip_toyosu_2021!$BD$3:$BD$14</c:f>
              <c:numCache>
                <c:formatCode>General</c:formatCode>
                <c:ptCount val="12"/>
                <c:pt idx="0">
                  <c:v>140</c:v>
                </c:pt>
                <c:pt idx="1">
                  <c:v>51</c:v>
                </c:pt>
                <c:pt idx="2">
                  <c:v>4</c:v>
                </c:pt>
                <c:pt idx="3">
                  <c:v>8</c:v>
                </c:pt>
                <c:pt idx="4">
                  <c:v>152</c:v>
                </c:pt>
                <c:pt idx="5">
                  <c:v>3</c:v>
                </c:pt>
                <c:pt idx="6">
                  <c:v>18</c:v>
                </c:pt>
                <c:pt idx="7">
                  <c:v>546</c:v>
                </c:pt>
                <c:pt idx="8">
                  <c:v>108</c:v>
                </c:pt>
                <c:pt idx="9">
                  <c:v>3</c:v>
                </c:pt>
                <c:pt idx="10">
                  <c:v>5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1-4700-8236-23362B16C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5775311"/>
        <c:axId val="757403839"/>
      </c:barChart>
      <c:catAx>
        <c:axId val="172577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7403839"/>
        <c:crosses val="autoZero"/>
        <c:auto val="1"/>
        <c:lblAlgn val="ctr"/>
        <c:lblOffset val="100"/>
        <c:noMultiLvlLbl val="0"/>
      </c:catAx>
      <c:valAx>
        <c:axId val="75740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25775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 Time 8000</a:t>
            </a:r>
            <a:r>
              <a:rPr lang="ja-JP" altLang="en-US"/>
              <a:t>以上</a:t>
            </a:r>
            <a:r>
              <a:rPr lang="en-US" altLang="ja-JP"/>
              <a:t>10000</a:t>
            </a:r>
            <a:r>
              <a:rPr lang="ja-JP" altLang="en-US"/>
              <a:t>未満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trip_toyosu_2021!$BE$2</c:f>
              <c:strCache>
                <c:ptCount val="1"/>
                <c:pt idx="0">
                  <c:v>~10000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trip_toyosu_2021!$BE$3:$BE$14</c:f>
              <c:numCache>
                <c:formatCode>General</c:formatCode>
                <c:ptCount val="12"/>
                <c:pt idx="0">
                  <c:v>90</c:v>
                </c:pt>
                <c:pt idx="1">
                  <c:v>26</c:v>
                </c:pt>
                <c:pt idx="2">
                  <c:v>4</c:v>
                </c:pt>
                <c:pt idx="3">
                  <c:v>7</c:v>
                </c:pt>
                <c:pt idx="4">
                  <c:v>90</c:v>
                </c:pt>
                <c:pt idx="5">
                  <c:v>0</c:v>
                </c:pt>
                <c:pt idx="6">
                  <c:v>7</c:v>
                </c:pt>
                <c:pt idx="7">
                  <c:v>146</c:v>
                </c:pt>
                <c:pt idx="8">
                  <c:v>45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D-4229-87A0-7AD3749D0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705439"/>
        <c:axId val="312704447"/>
      </c:barChart>
      <c:catAx>
        <c:axId val="31270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2704447"/>
        <c:crosses val="autoZero"/>
        <c:auto val="1"/>
        <c:lblAlgn val="ctr"/>
        <c:lblOffset val="100"/>
        <c:noMultiLvlLbl val="0"/>
      </c:catAx>
      <c:valAx>
        <c:axId val="31270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2705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Trip Time 10000</a:t>
            </a:r>
            <a:r>
              <a:rPr lang="ja-JP" altLang="en-US"/>
              <a:t>以上</a:t>
            </a:r>
            <a:endParaRPr lang="en-US" alt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trip_toyosu_2021!$BF$2</c:f>
              <c:strCache>
                <c:ptCount val="1"/>
                <c:pt idx="0">
                  <c:v>10000~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trip_toyosu_2021!$AZ$3:$AZ$14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trip_toyosu_2021!$BF$3:$BF$14</c:f>
              <c:numCache>
                <c:formatCode>General</c:formatCode>
                <c:ptCount val="12"/>
                <c:pt idx="0">
                  <c:v>183</c:v>
                </c:pt>
                <c:pt idx="1">
                  <c:v>73</c:v>
                </c:pt>
                <c:pt idx="2">
                  <c:v>8</c:v>
                </c:pt>
                <c:pt idx="3">
                  <c:v>19</c:v>
                </c:pt>
                <c:pt idx="4">
                  <c:v>230</c:v>
                </c:pt>
                <c:pt idx="5">
                  <c:v>23</c:v>
                </c:pt>
                <c:pt idx="6">
                  <c:v>29</c:v>
                </c:pt>
                <c:pt idx="7">
                  <c:v>296</c:v>
                </c:pt>
                <c:pt idx="8">
                  <c:v>91</c:v>
                </c:pt>
                <c:pt idx="9">
                  <c:v>2</c:v>
                </c:pt>
                <c:pt idx="10">
                  <c:v>1</c:v>
                </c:pt>
                <c:pt idx="1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5-403F-ADA3-B44A36682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6704207"/>
        <c:axId val="486706191"/>
      </c:barChart>
      <c:catAx>
        <c:axId val="4867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86706191"/>
        <c:crosses val="autoZero"/>
        <c:auto val="1"/>
        <c:lblAlgn val="ctr"/>
        <c:lblOffset val="100"/>
        <c:noMultiLvlLbl val="0"/>
      </c:catAx>
      <c:valAx>
        <c:axId val="486706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86704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trip_toyosu_2021!$CF$2</c:f>
              <c:strCache>
                <c:ptCount val="1"/>
                <c:pt idx="0">
                  <c:v>~2000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trip_toyosu_2021!$CF$3:$CF$14</c:f>
              <c:numCache>
                <c:formatCode>General</c:formatCode>
                <c:ptCount val="12"/>
                <c:pt idx="0">
                  <c:v>13822</c:v>
                </c:pt>
                <c:pt idx="1">
                  <c:v>6468</c:v>
                </c:pt>
                <c:pt idx="2">
                  <c:v>266</c:v>
                </c:pt>
                <c:pt idx="3">
                  <c:v>252</c:v>
                </c:pt>
                <c:pt idx="4">
                  <c:v>1997</c:v>
                </c:pt>
                <c:pt idx="5">
                  <c:v>77</c:v>
                </c:pt>
                <c:pt idx="6">
                  <c:v>355</c:v>
                </c:pt>
                <c:pt idx="7">
                  <c:v>1305</c:v>
                </c:pt>
                <c:pt idx="8">
                  <c:v>1114</c:v>
                </c:pt>
                <c:pt idx="9">
                  <c:v>64</c:v>
                </c:pt>
                <c:pt idx="10">
                  <c:v>29</c:v>
                </c:pt>
                <c:pt idx="11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4-4FD1-908A-CDC96A838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886911"/>
        <c:axId val="249885919"/>
      </c:barChart>
      <c:catAx>
        <c:axId val="249886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85919"/>
        <c:crosses val="autoZero"/>
        <c:auto val="1"/>
        <c:lblAlgn val="ctr"/>
        <c:lblOffset val="100"/>
        <c:noMultiLvlLbl val="0"/>
      </c:catAx>
      <c:valAx>
        <c:axId val="24988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86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trip_toyosu_2021!$CG$2</c:f>
              <c:strCache>
                <c:ptCount val="1"/>
                <c:pt idx="0">
                  <c:v>~4000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trip_toyosu_2021!$CG$3:$CG$14</c:f>
              <c:numCache>
                <c:formatCode>General</c:formatCode>
                <c:ptCount val="12"/>
                <c:pt idx="0">
                  <c:v>280</c:v>
                </c:pt>
                <c:pt idx="1">
                  <c:v>672</c:v>
                </c:pt>
                <c:pt idx="2">
                  <c:v>56</c:v>
                </c:pt>
                <c:pt idx="3">
                  <c:v>69</c:v>
                </c:pt>
                <c:pt idx="4">
                  <c:v>795</c:v>
                </c:pt>
                <c:pt idx="5">
                  <c:v>89</c:v>
                </c:pt>
                <c:pt idx="6">
                  <c:v>214</c:v>
                </c:pt>
                <c:pt idx="7">
                  <c:v>358</c:v>
                </c:pt>
                <c:pt idx="8">
                  <c:v>676</c:v>
                </c:pt>
                <c:pt idx="9">
                  <c:v>32</c:v>
                </c:pt>
                <c:pt idx="10">
                  <c:v>4</c:v>
                </c:pt>
                <c:pt idx="1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B-4CD8-8DC3-1A35CEB2C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5774319"/>
        <c:axId val="1725774815"/>
      </c:barChart>
      <c:catAx>
        <c:axId val="172577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25774815"/>
        <c:crosses val="autoZero"/>
        <c:auto val="1"/>
        <c:lblAlgn val="ctr"/>
        <c:lblOffset val="100"/>
        <c:noMultiLvlLbl val="0"/>
      </c:catAx>
      <c:valAx>
        <c:axId val="172577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2577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trip_toyosu_2021!$CH$2</c:f>
              <c:strCache>
                <c:ptCount val="1"/>
                <c:pt idx="0">
                  <c:v>~6000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trip_toyosu_2021!$CH$3:$CH$14</c:f>
              <c:numCache>
                <c:formatCode>General</c:formatCode>
                <c:ptCount val="12"/>
                <c:pt idx="0">
                  <c:v>49</c:v>
                </c:pt>
                <c:pt idx="1">
                  <c:v>319</c:v>
                </c:pt>
                <c:pt idx="2">
                  <c:v>17</c:v>
                </c:pt>
                <c:pt idx="3">
                  <c:v>39</c:v>
                </c:pt>
                <c:pt idx="4">
                  <c:v>539</c:v>
                </c:pt>
                <c:pt idx="5">
                  <c:v>35</c:v>
                </c:pt>
                <c:pt idx="6">
                  <c:v>136</c:v>
                </c:pt>
                <c:pt idx="7">
                  <c:v>377</c:v>
                </c:pt>
                <c:pt idx="8">
                  <c:v>747</c:v>
                </c:pt>
                <c:pt idx="9">
                  <c:v>26</c:v>
                </c:pt>
                <c:pt idx="10">
                  <c:v>54</c:v>
                </c:pt>
                <c:pt idx="1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E-44D8-9755-CB040115C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101247"/>
        <c:axId val="557108687"/>
      </c:barChart>
      <c:catAx>
        <c:axId val="55710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8687"/>
        <c:crosses val="autoZero"/>
        <c:auto val="1"/>
        <c:lblAlgn val="ctr"/>
        <c:lblOffset val="100"/>
        <c:noMultiLvlLbl val="0"/>
      </c:catAx>
      <c:valAx>
        <c:axId val="55710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trip_toyosu_2021!$CI$2</c:f>
              <c:strCache>
                <c:ptCount val="1"/>
                <c:pt idx="0">
                  <c:v>~8000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trip_toyosu_2021!$CI$3:$CI$14</c:f>
              <c:numCache>
                <c:formatCode>General</c:formatCode>
                <c:ptCount val="12"/>
                <c:pt idx="0">
                  <c:v>55</c:v>
                </c:pt>
                <c:pt idx="1">
                  <c:v>54</c:v>
                </c:pt>
                <c:pt idx="2">
                  <c:v>3</c:v>
                </c:pt>
                <c:pt idx="3">
                  <c:v>37</c:v>
                </c:pt>
                <c:pt idx="4">
                  <c:v>294</c:v>
                </c:pt>
                <c:pt idx="5">
                  <c:v>15</c:v>
                </c:pt>
                <c:pt idx="6">
                  <c:v>33</c:v>
                </c:pt>
                <c:pt idx="7">
                  <c:v>253</c:v>
                </c:pt>
                <c:pt idx="8">
                  <c:v>574</c:v>
                </c:pt>
                <c:pt idx="9">
                  <c:v>0</c:v>
                </c:pt>
                <c:pt idx="10">
                  <c:v>2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0-47CC-8963-D2213DE72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112623"/>
        <c:axId val="309108655"/>
      </c:barChart>
      <c:catAx>
        <c:axId val="30911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9108655"/>
        <c:crosses val="autoZero"/>
        <c:auto val="1"/>
        <c:lblAlgn val="ctr"/>
        <c:lblOffset val="100"/>
        <c:noMultiLvlLbl val="0"/>
      </c:catAx>
      <c:valAx>
        <c:axId val="30910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9112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trip_toyosu_2021!$CJ$2</c:f>
              <c:strCache>
                <c:ptCount val="1"/>
                <c:pt idx="0">
                  <c:v>~10000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trip_toyosu_2021!$CJ$3:$CJ$14</c:f>
              <c:numCache>
                <c:formatCode>General</c:formatCode>
                <c:ptCount val="12"/>
                <c:pt idx="0">
                  <c:v>13</c:v>
                </c:pt>
                <c:pt idx="1">
                  <c:v>18</c:v>
                </c:pt>
                <c:pt idx="2">
                  <c:v>2</c:v>
                </c:pt>
                <c:pt idx="3">
                  <c:v>9</c:v>
                </c:pt>
                <c:pt idx="4">
                  <c:v>136</c:v>
                </c:pt>
                <c:pt idx="5">
                  <c:v>9</c:v>
                </c:pt>
                <c:pt idx="6">
                  <c:v>11</c:v>
                </c:pt>
                <c:pt idx="7">
                  <c:v>419</c:v>
                </c:pt>
                <c:pt idx="8">
                  <c:v>398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D-4D14-9B60-D33F60E48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102735"/>
        <c:axId val="557106207"/>
      </c:barChart>
      <c:catAx>
        <c:axId val="55710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6207"/>
        <c:crosses val="autoZero"/>
        <c:auto val="1"/>
        <c:lblAlgn val="ctr"/>
        <c:lblOffset val="100"/>
        <c:noMultiLvlLbl val="0"/>
      </c:catAx>
      <c:valAx>
        <c:axId val="557106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400" b="1">
                <a:solidFill>
                  <a:schemeClr val="tx1"/>
                </a:solidFill>
                <a:latin typeface="+mn-lt"/>
              </a:rPr>
              <a:t>5:00</a:t>
            </a:r>
            <a:r>
              <a:rPr lang="ja-JP" altLang="en-US" sz="2400" b="1">
                <a:solidFill>
                  <a:schemeClr val="tx1"/>
                </a:solidFill>
                <a:latin typeface="+mn-lt"/>
              </a:rPr>
              <a:t>～</a:t>
            </a:r>
            <a:r>
              <a:rPr lang="en-US" altLang="ja-JP" sz="2400" b="1">
                <a:solidFill>
                  <a:schemeClr val="tx1"/>
                </a:solidFill>
                <a:latin typeface="+mn-lt"/>
              </a:rPr>
              <a:t>9:00 </a:t>
            </a:r>
            <a:r>
              <a:rPr lang="en-US" altLang="ja-JP" sz="2400" b="1" spc="139">
                <a:solidFill>
                  <a:schemeClr val="tx1"/>
                </a:solidFill>
                <a:latin typeface="+mn-lt"/>
                <a:ea typeface="HGS創英角ｺﾞｼｯｸUB" panose="020B0900000000000000" pitchFamily="50" charset="-128"/>
                <a:sym typeface="Noto Sans JP"/>
              </a:rPr>
              <a:t>T</a:t>
            </a:r>
            <a:r>
              <a:rPr lang="en-US" altLang="ja-JP" sz="2400" b="1" spc="139">
                <a:solidFill>
                  <a:schemeClr val="tx1"/>
                </a:solidFill>
                <a:latin typeface="+mn-lt"/>
                <a:ea typeface="HGS創英角ｺﾞｼｯｸUB" panose="020B0900000000000000" pitchFamily="50" charset="-128"/>
                <a:cs typeface="Noto Sans JP"/>
                <a:sym typeface="Noto Sans JP"/>
              </a:rPr>
              <a:t>ransportation Mode</a:t>
            </a:r>
            <a:r>
              <a:rPr lang="ja-JP" altLang="en-US" sz="2400" b="1" baseline="0">
                <a:solidFill>
                  <a:schemeClr val="tx1"/>
                </a:solidFill>
                <a:latin typeface="+mn-lt"/>
              </a:rPr>
              <a:t> </a:t>
            </a:r>
            <a:endParaRPr lang="ja-JP" altLang="en-US" sz="2400" b="1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 alt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'5時から9時'!$AU$2:$AU$13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'5時から9時'!$AV$2:$AV$13</c:f>
              <c:numCache>
                <c:formatCode>General</c:formatCode>
                <c:ptCount val="12"/>
                <c:pt idx="0">
                  <c:v>123</c:v>
                </c:pt>
                <c:pt idx="1">
                  <c:v>963</c:v>
                </c:pt>
                <c:pt idx="2">
                  <c:v>479</c:v>
                </c:pt>
                <c:pt idx="3">
                  <c:v>867</c:v>
                </c:pt>
                <c:pt idx="4">
                  <c:v>14</c:v>
                </c:pt>
                <c:pt idx="5">
                  <c:v>1072</c:v>
                </c:pt>
                <c:pt idx="6">
                  <c:v>1354</c:v>
                </c:pt>
                <c:pt idx="7">
                  <c:v>26</c:v>
                </c:pt>
                <c:pt idx="8">
                  <c:v>27</c:v>
                </c:pt>
                <c:pt idx="9">
                  <c:v>1</c:v>
                </c:pt>
                <c:pt idx="10">
                  <c:v>59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E-42F7-9891-5A0D99F3B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0816175"/>
        <c:axId val="1700817615"/>
      </c:barChart>
      <c:catAx>
        <c:axId val="17008161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17615"/>
        <c:crosses val="autoZero"/>
        <c:auto val="1"/>
        <c:lblAlgn val="ctr"/>
        <c:lblOffset val="100"/>
        <c:noMultiLvlLbl val="0"/>
      </c:catAx>
      <c:valAx>
        <c:axId val="1700817615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0081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trip_toyosu_2021!$CK$2</c:f>
              <c:strCache>
                <c:ptCount val="1"/>
                <c:pt idx="0">
                  <c:v>10000~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trip_toyosu_2021!$CK$3:$CK$14</c:f>
              <c:numCache>
                <c:formatCode>General</c:formatCode>
                <c:ptCount val="12"/>
                <c:pt idx="0">
                  <c:v>17</c:v>
                </c:pt>
                <c:pt idx="1">
                  <c:v>39</c:v>
                </c:pt>
                <c:pt idx="2">
                  <c:v>0</c:v>
                </c:pt>
                <c:pt idx="3">
                  <c:v>96</c:v>
                </c:pt>
                <c:pt idx="4">
                  <c:v>897</c:v>
                </c:pt>
                <c:pt idx="5">
                  <c:v>17</c:v>
                </c:pt>
                <c:pt idx="6">
                  <c:v>6</c:v>
                </c:pt>
                <c:pt idx="7">
                  <c:v>2360</c:v>
                </c:pt>
                <c:pt idx="8">
                  <c:v>1098</c:v>
                </c:pt>
                <c:pt idx="9">
                  <c:v>3</c:v>
                </c:pt>
                <c:pt idx="10">
                  <c:v>5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4-4689-BFF6-3188CD425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9520527"/>
        <c:axId val="252406783"/>
      </c:barChart>
      <c:catAx>
        <c:axId val="207952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2406783"/>
        <c:crosses val="autoZero"/>
        <c:auto val="1"/>
        <c:lblAlgn val="ctr"/>
        <c:lblOffset val="100"/>
        <c:noMultiLvlLbl val="0"/>
      </c:catAx>
      <c:valAx>
        <c:axId val="25240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79520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400" b="1">
                <a:solidFill>
                  <a:schemeClr val="tx1"/>
                </a:solidFill>
                <a:latin typeface="+mn-lt"/>
              </a:rPr>
              <a:t>17:00</a:t>
            </a:r>
            <a:r>
              <a:rPr lang="ja-JP" altLang="en-US" sz="2400" b="1">
                <a:solidFill>
                  <a:schemeClr val="tx1"/>
                </a:solidFill>
                <a:latin typeface="+mn-lt"/>
              </a:rPr>
              <a:t>～</a:t>
            </a:r>
            <a:r>
              <a:rPr lang="en-US" altLang="ja-JP" sz="2400" b="1">
                <a:solidFill>
                  <a:schemeClr val="tx1"/>
                </a:solidFill>
                <a:latin typeface="+mn-lt"/>
              </a:rPr>
              <a:t>22:00</a:t>
            </a:r>
            <a:r>
              <a:rPr lang="ja-JP" altLang="en-US" sz="2400" b="1" baseline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ja-JP" sz="2400" b="1" i="0" u="none" strike="noStrike" kern="1200" spc="139" baseline="0">
                <a:solidFill>
                  <a:schemeClr val="tx1"/>
                </a:solidFill>
                <a:latin typeface="+mn-lt"/>
                <a:ea typeface="HGS創英角ｺﾞｼｯｸUB" panose="020B0900000000000000" pitchFamily="50" charset="-128"/>
                <a:sym typeface="Noto Sans JP"/>
              </a:rPr>
              <a:t>T</a:t>
            </a:r>
            <a:r>
              <a:rPr lang="en-US" altLang="ja-JP" sz="2400" b="1" i="0" u="none" strike="noStrike" kern="1200" spc="139" baseline="0">
                <a:solidFill>
                  <a:schemeClr val="tx1"/>
                </a:solidFill>
                <a:latin typeface="+mn-lt"/>
                <a:ea typeface="HGS創英角ｺﾞｼｯｸUB" panose="020B0900000000000000" pitchFamily="50" charset="-128"/>
                <a:cs typeface="Noto Sans JP"/>
                <a:sym typeface="Noto Sans JP"/>
              </a:rPr>
              <a:t>ransportation Mode</a:t>
            </a:r>
            <a:r>
              <a:rPr lang="ja-JP" altLang="en-US" sz="2400" b="1" i="0" u="none" strike="noStrike" kern="1200" spc="0" baseline="0">
                <a:solidFill>
                  <a:schemeClr val="tx1"/>
                </a:solidFill>
                <a:latin typeface="+mn-lt"/>
              </a:rPr>
              <a:t> </a:t>
            </a:r>
            <a:endParaRPr lang="ja-JP" altLang="en-US" sz="2400" b="1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 alt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'17時から22時'!$AU$2:$AU$13</c:f>
              <c:strCache>
                <c:ptCount val="12"/>
                <c:pt idx="0">
                  <c:v>バス</c:v>
                </c:pt>
                <c:pt idx="1">
                  <c:v>自転車</c:v>
                </c:pt>
                <c:pt idx="2">
                  <c:v>乗用車</c:v>
                </c:pt>
                <c:pt idx="3">
                  <c:v>地下鉄</c:v>
                </c:pt>
                <c:pt idx="4">
                  <c:v>路面電車</c:v>
                </c:pt>
                <c:pt idx="5">
                  <c:v>鉄道(新幹線,JR,私鉄)</c:v>
                </c:pt>
                <c:pt idx="6">
                  <c:v>徒歩</c:v>
                </c:pt>
                <c:pt idx="7">
                  <c:v>シェアサイクル</c:v>
                </c:pt>
                <c:pt idx="8">
                  <c:v>タクシー</c:v>
                </c:pt>
                <c:pt idx="9">
                  <c:v>ベロタクシー</c:v>
                </c:pt>
                <c:pt idx="10">
                  <c:v>バイク</c:v>
                </c:pt>
                <c:pt idx="11">
                  <c:v>モノレール</c:v>
                </c:pt>
              </c:strCache>
            </c:strRef>
          </c:cat>
          <c:val>
            <c:numRef>
              <c:f>'17時から22時'!$AV$2:$AV$13</c:f>
              <c:numCache>
                <c:formatCode>General</c:formatCode>
                <c:ptCount val="12"/>
                <c:pt idx="0">
                  <c:v>184</c:v>
                </c:pt>
                <c:pt idx="1">
                  <c:v>1991</c:v>
                </c:pt>
                <c:pt idx="2">
                  <c:v>1148</c:v>
                </c:pt>
                <c:pt idx="3">
                  <c:v>1319</c:v>
                </c:pt>
                <c:pt idx="4">
                  <c:v>19</c:v>
                </c:pt>
                <c:pt idx="5">
                  <c:v>1407</c:v>
                </c:pt>
                <c:pt idx="6">
                  <c:v>4012</c:v>
                </c:pt>
                <c:pt idx="7">
                  <c:v>142</c:v>
                </c:pt>
                <c:pt idx="8">
                  <c:v>60</c:v>
                </c:pt>
                <c:pt idx="9">
                  <c:v>2</c:v>
                </c:pt>
                <c:pt idx="10">
                  <c:v>84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DF-42D6-95FB-787802102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555839"/>
        <c:axId val="2046552479"/>
      </c:barChart>
      <c:catAx>
        <c:axId val="20465558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代表交通手段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52479"/>
        <c:crosses val="autoZero"/>
        <c:auto val="1"/>
        <c:lblAlgn val="ctr"/>
        <c:lblOffset val="100"/>
        <c:noMultiLvlLbl val="0"/>
      </c:catAx>
      <c:valAx>
        <c:axId val="2046552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トリップ数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4655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/>
              <a:t>OD</a:t>
            </a:r>
            <a:r>
              <a:rPr lang="en-US" altLang="ja-JP" sz="1800" baseline="0"/>
              <a:t> Direct Distance ~2000</a:t>
            </a:r>
            <a:endParaRPr lang="en-US" altLang="ja-JP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trip_toyosu_2021!$CF$2</c:f>
              <c:strCache>
                <c:ptCount val="1"/>
                <c:pt idx="0">
                  <c:v>~2000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trip_toyosu_2021!$CF$3:$CF$14</c:f>
              <c:numCache>
                <c:formatCode>General</c:formatCode>
                <c:ptCount val="12"/>
                <c:pt idx="0">
                  <c:v>13822</c:v>
                </c:pt>
                <c:pt idx="1">
                  <c:v>6468</c:v>
                </c:pt>
                <c:pt idx="2">
                  <c:v>266</c:v>
                </c:pt>
                <c:pt idx="3">
                  <c:v>252</c:v>
                </c:pt>
                <c:pt idx="4">
                  <c:v>1997</c:v>
                </c:pt>
                <c:pt idx="5">
                  <c:v>77</c:v>
                </c:pt>
                <c:pt idx="6">
                  <c:v>355</c:v>
                </c:pt>
                <c:pt idx="7">
                  <c:v>1305</c:v>
                </c:pt>
                <c:pt idx="8">
                  <c:v>1114</c:v>
                </c:pt>
                <c:pt idx="9">
                  <c:v>64</c:v>
                </c:pt>
                <c:pt idx="10">
                  <c:v>29</c:v>
                </c:pt>
                <c:pt idx="11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7A-43E2-BB1C-42F1DBB4B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886911"/>
        <c:axId val="249885919"/>
      </c:barChart>
      <c:catAx>
        <c:axId val="249886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85919"/>
        <c:crosses val="autoZero"/>
        <c:auto val="1"/>
        <c:lblAlgn val="ctr"/>
        <c:lblOffset val="100"/>
        <c:noMultiLvlLbl val="0"/>
      </c:catAx>
      <c:valAx>
        <c:axId val="24988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86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OD Direct Distance 2000~4000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trip_toyosu_2021!$CG$2</c:f>
              <c:strCache>
                <c:ptCount val="1"/>
                <c:pt idx="0">
                  <c:v>~4000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trip_toyosu_2021!$CG$3:$CG$14</c:f>
              <c:numCache>
                <c:formatCode>General</c:formatCode>
                <c:ptCount val="12"/>
                <c:pt idx="0">
                  <c:v>280</c:v>
                </c:pt>
                <c:pt idx="1">
                  <c:v>672</c:v>
                </c:pt>
                <c:pt idx="2">
                  <c:v>56</c:v>
                </c:pt>
                <c:pt idx="3">
                  <c:v>69</c:v>
                </c:pt>
                <c:pt idx="4">
                  <c:v>795</c:v>
                </c:pt>
                <c:pt idx="5">
                  <c:v>89</c:v>
                </c:pt>
                <c:pt idx="6">
                  <c:v>214</c:v>
                </c:pt>
                <c:pt idx="7">
                  <c:v>358</c:v>
                </c:pt>
                <c:pt idx="8">
                  <c:v>676</c:v>
                </c:pt>
                <c:pt idx="9">
                  <c:v>32</c:v>
                </c:pt>
                <c:pt idx="10">
                  <c:v>4</c:v>
                </c:pt>
                <c:pt idx="1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9-4BE7-B2AE-52DD63DFD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5774319"/>
        <c:axId val="1725774815"/>
      </c:barChart>
      <c:catAx>
        <c:axId val="172577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25774815"/>
        <c:crosses val="autoZero"/>
        <c:auto val="1"/>
        <c:lblAlgn val="ctr"/>
        <c:lblOffset val="100"/>
        <c:noMultiLvlLbl val="0"/>
      </c:catAx>
      <c:valAx>
        <c:axId val="1725774815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72577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OD Direct Distance 4000~6000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trip_toyosu_2021!$CH$2</c:f>
              <c:strCache>
                <c:ptCount val="1"/>
                <c:pt idx="0">
                  <c:v>~6000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trip_toyosu_2021!$CH$3:$CH$14</c:f>
              <c:numCache>
                <c:formatCode>General</c:formatCode>
                <c:ptCount val="12"/>
                <c:pt idx="0">
                  <c:v>49</c:v>
                </c:pt>
                <c:pt idx="1">
                  <c:v>319</c:v>
                </c:pt>
                <c:pt idx="2">
                  <c:v>17</c:v>
                </c:pt>
                <c:pt idx="3">
                  <c:v>39</c:v>
                </c:pt>
                <c:pt idx="4">
                  <c:v>539</c:v>
                </c:pt>
                <c:pt idx="5">
                  <c:v>35</c:v>
                </c:pt>
                <c:pt idx="6">
                  <c:v>136</c:v>
                </c:pt>
                <c:pt idx="7">
                  <c:v>377</c:v>
                </c:pt>
                <c:pt idx="8">
                  <c:v>747</c:v>
                </c:pt>
                <c:pt idx="9">
                  <c:v>26</c:v>
                </c:pt>
                <c:pt idx="10">
                  <c:v>54</c:v>
                </c:pt>
                <c:pt idx="1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C-4B29-BBF1-4506E6901F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101247"/>
        <c:axId val="557108687"/>
      </c:barChart>
      <c:catAx>
        <c:axId val="55710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8687"/>
        <c:crosses val="autoZero"/>
        <c:auto val="1"/>
        <c:lblAlgn val="ctr"/>
        <c:lblOffset val="100"/>
        <c:noMultiLvlLbl val="0"/>
      </c:catAx>
      <c:valAx>
        <c:axId val="557108687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OD Direct Distance 6000~8000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trip_toyosu_2021!$CI$2</c:f>
              <c:strCache>
                <c:ptCount val="1"/>
                <c:pt idx="0">
                  <c:v>~8000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trip_toyosu_2021!$CI$3:$CI$14</c:f>
              <c:numCache>
                <c:formatCode>General</c:formatCode>
                <c:ptCount val="12"/>
                <c:pt idx="0">
                  <c:v>55</c:v>
                </c:pt>
                <c:pt idx="1">
                  <c:v>54</c:v>
                </c:pt>
                <c:pt idx="2">
                  <c:v>3</c:v>
                </c:pt>
                <c:pt idx="3">
                  <c:v>37</c:v>
                </c:pt>
                <c:pt idx="4">
                  <c:v>294</c:v>
                </c:pt>
                <c:pt idx="5">
                  <c:v>15</c:v>
                </c:pt>
                <c:pt idx="6">
                  <c:v>33</c:v>
                </c:pt>
                <c:pt idx="7">
                  <c:v>253</c:v>
                </c:pt>
                <c:pt idx="8">
                  <c:v>574</c:v>
                </c:pt>
                <c:pt idx="9">
                  <c:v>0</c:v>
                </c:pt>
                <c:pt idx="10">
                  <c:v>2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67-4697-9A11-B2BB24CE1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112623"/>
        <c:axId val="309108655"/>
      </c:barChart>
      <c:catAx>
        <c:axId val="30911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9108655"/>
        <c:crosses val="autoZero"/>
        <c:auto val="1"/>
        <c:lblAlgn val="ctr"/>
        <c:lblOffset val="100"/>
        <c:noMultiLvlLbl val="0"/>
      </c:catAx>
      <c:valAx>
        <c:axId val="309108655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9112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OD Direct Distance 8000~10000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trip_toyosu_2021!$CJ$2</c:f>
              <c:strCache>
                <c:ptCount val="1"/>
                <c:pt idx="0">
                  <c:v>~10000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trip_toyosu_2021!$CE$3:$CE$14</c:f>
              <c:strCache>
                <c:ptCount val="12"/>
                <c:pt idx="0">
                  <c:v>徒歩</c:v>
                </c:pt>
                <c:pt idx="1">
                  <c:v>自転車（個人所有）</c:v>
                </c:pt>
                <c:pt idx="2">
                  <c:v>シェアサイクル</c:v>
                </c:pt>
                <c:pt idx="3">
                  <c:v>バイク</c:v>
                </c:pt>
                <c:pt idx="4">
                  <c:v>乗用車</c:v>
                </c:pt>
                <c:pt idx="5">
                  <c:v>タクシー</c:v>
                </c:pt>
                <c:pt idx="6">
                  <c:v>バス</c:v>
                </c:pt>
                <c:pt idx="7">
                  <c:v>鉄道(新幹線,JR,私鉄)</c:v>
                </c:pt>
                <c:pt idx="8">
                  <c:v>地下鉄</c:v>
                </c:pt>
                <c:pt idx="9">
                  <c:v>モノレール</c:v>
                </c:pt>
                <c:pt idx="10">
                  <c:v>路面電車</c:v>
                </c:pt>
                <c:pt idx="11">
                  <c:v>貨物車</c:v>
                </c:pt>
              </c:strCache>
            </c:strRef>
          </c:cat>
          <c:val>
            <c:numRef>
              <c:f>trip_toyosu_2021!$CJ$3:$CJ$14</c:f>
              <c:numCache>
                <c:formatCode>General</c:formatCode>
                <c:ptCount val="12"/>
                <c:pt idx="0">
                  <c:v>13</c:v>
                </c:pt>
                <c:pt idx="1">
                  <c:v>18</c:v>
                </c:pt>
                <c:pt idx="2">
                  <c:v>2</c:v>
                </c:pt>
                <c:pt idx="3">
                  <c:v>9</c:v>
                </c:pt>
                <c:pt idx="4">
                  <c:v>136</c:v>
                </c:pt>
                <c:pt idx="5">
                  <c:v>9</c:v>
                </c:pt>
                <c:pt idx="6">
                  <c:v>11</c:v>
                </c:pt>
                <c:pt idx="7">
                  <c:v>419</c:v>
                </c:pt>
                <c:pt idx="8">
                  <c:v>398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2A-45B2-8E2C-84A69CF98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102735"/>
        <c:axId val="557106207"/>
      </c:barChart>
      <c:catAx>
        <c:axId val="55710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6207"/>
        <c:crosses val="autoZero"/>
        <c:auto val="1"/>
        <c:lblAlgn val="ctr"/>
        <c:lblOffset val="100"/>
        <c:noMultiLvlLbl val="0"/>
      </c:catAx>
      <c:valAx>
        <c:axId val="557106207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710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5CE5-9D70-4E64-931F-3B488E0C74F2}" type="datetimeFigureOut">
              <a:rPr kumimoji="1" lang="ja-JP" altLang="en-US" smtClean="0"/>
              <a:t>2025/9/24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B3FC6-3DA6-4347-9B86-20C21C4EDB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48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東京都　豊洲</a:t>
            </a:r>
            <a:endParaRPr lang="en-US" altLang="zh-TW"/>
          </a:p>
          <a:p>
            <a:r>
              <a:rPr lang="ja-JP" altLang="en-US"/>
              <a:t>東京メトロの乗降者数第５位</a:t>
            </a:r>
            <a:endParaRPr lang="en-US" altLang="ja-JP"/>
          </a:p>
          <a:p>
            <a:r>
              <a:rPr lang="ja-JP" altLang="en-US"/>
              <a:t>通勤・通学者による公共交通の混雑</a:t>
            </a:r>
            <a:endParaRPr lang="en-US" altLang="ja-JP"/>
          </a:p>
          <a:p>
            <a:r>
              <a:rPr lang="en-US" altLang="ja-JP"/>
              <a:t>BRT</a:t>
            </a:r>
            <a:r>
              <a:rPr lang="ja-JP" altLang="en-US"/>
              <a:t>という新たな公共交通の存在</a:t>
            </a:r>
            <a:endParaRPr lang="en-US" altLang="ja-JP"/>
          </a:p>
          <a:p>
            <a:r>
              <a:rPr lang="ja-JP" altLang="en-US"/>
              <a:t>課題</a:t>
            </a:r>
            <a:endParaRPr lang="en-US" altLang="ja-JP"/>
          </a:p>
          <a:p>
            <a:r>
              <a:rPr lang="ja-JP" altLang="en-US"/>
              <a:t>鉄道→その他公共交通への分散</a:t>
            </a:r>
            <a:endParaRPr lang="en-US" altLang="ja-JP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B3FC6-3DA6-4347-9B86-20C21C4EDB0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22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基礎分析とモデル分析により、現状の公共交通利用状況を把握</a:t>
            </a:r>
            <a:endParaRPr lang="en-US" altLang="ja-JP"/>
          </a:p>
          <a:p>
            <a:r>
              <a:rPr lang="ja-JP" altLang="en-US"/>
              <a:t>鉄道→その他公共交通への分散のため</a:t>
            </a:r>
            <a:r>
              <a:rPr lang="en-US" altLang="ja-JP"/>
              <a:t>… </a:t>
            </a:r>
            <a:r>
              <a:rPr lang="ja-JP" altLang="en-US"/>
              <a:t>鉄道に代わる交通手段利用の効果的な時間帯を提案 混雑に影響を及ぼす行動に制御を掛ける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B3FC6-3DA6-4347-9B86-20C21C4EDB0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19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svg"/><Relationship Id="rId7" Type="http://schemas.openxmlformats.org/officeDocument/2006/relationships/image" Target="../media/image22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13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toyosu-market.or.jp/2023/03/14/6937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hyperlink" Target="https://www.tokyometro.jp/corporate/enterprise/passenger_rail/transportation/passengers/index.html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image" Target="../media/image12.png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0477" y="6861274"/>
            <a:ext cx="17727427" cy="3182910"/>
          </a:xfrm>
          <a:custGeom>
            <a:avLst/>
            <a:gdLst/>
            <a:ahLst/>
            <a:cxnLst/>
            <a:rect l="l" t="t" r="r" b="b"/>
            <a:pathLst>
              <a:path w="17727427" h="3182910">
                <a:moveTo>
                  <a:pt x="0" y="0"/>
                </a:moveTo>
                <a:lnTo>
                  <a:pt x="17727427" y="0"/>
                </a:lnTo>
                <a:lnTo>
                  <a:pt x="17727427" y="3182910"/>
                </a:lnTo>
                <a:lnTo>
                  <a:pt x="0" y="318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363098" y="7714029"/>
            <a:ext cx="15561804" cy="2330155"/>
            <a:chOff x="0" y="0"/>
            <a:chExt cx="20749071" cy="3106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00347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6" y="0"/>
                  </a:lnTo>
                  <a:lnTo>
                    <a:pt x="1239546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309875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754936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6" y="0"/>
                  </a:lnTo>
                  <a:lnTo>
                    <a:pt x="1239546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509179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9509526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5" y="0"/>
                  </a:lnTo>
                  <a:lnTo>
                    <a:pt x="1239545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17796" y="8177162"/>
            <a:ext cx="13194848" cy="2109838"/>
            <a:chOff x="0" y="0"/>
            <a:chExt cx="17593131" cy="2813118"/>
          </a:xfrm>
        </p:grpSpPr>
        <p:sp>
          <p:nvSpPr>
            <p:cNvPr id="14" name="Freeform 14"/>
            <p:cNvSpPr/>
            <p:nvPr/>
          </p:nvSpPr>
          <p:spPr>
            <a:xfrm>
              <a:off x="12192568" y="185799"/>
              <a:ext cx="1242005" cy="2627319"/>
            </a:xfrm>
            <a:custGeom>
              <a:avLst/>
              <a:gdLst/>
              <a:ahLst/>
              <a:cxnLst/>
              <a:rect l="l" t="t" r="r" b="b"/>
              <a:pathLst>
                <a:path w="1242005" h="2627319">
                  <a:moveTo>
                    <a:pt x="0" y="0"/>
                  </a:moveTo>
                  <a:lnTo>
                    <a:pt x="1242006" y="0"/>
                  </a:lnTo>
                  <a:lnTo>
                    <a:pt x="1242006" y="2627319"/>
                  </a:lnTo>
                  <a:lnTo>
                    <a:pt x="0" y="262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0" y="300323"/>
              <a:ext cx="1233554" cy="2512795"/>
            </a:xfrm>
            <a:custGeom>
              <a:avLst/>
              <a:gdLst/>
              <a:ahLst/>
              <a:cxnLst/>
              <a:rect l="l" t="t" r="r" b="b"/>
              <a:pathLst>
                <a:path w="1233554" h="2512795">
                  <a:moveTo>
                    <a:pt x="1233554" y="0"/>
                  </a:moveTo>
                  <a:lnTo>
                    <a:pt x="0" y="0"/>
                  </a:lnTo>
                  <a:lnTo>
                    <a:pt x="0" y="2512795"/>
                  </a:lnTo>
                  <a:lnTo>
                    <a:pt x="1233554" y="2512795"/>
                  </a:lnTo>
                  <a:lnTo>
                    <a:pt x="123355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702607" y="185799"/>
              <a:ext cx="890524" cy="2627319"/>
            </a:xfrm>
            <a:custGeom>
              <a:avLst/>
              <a:gdLst/>
              <a:ahLst/>
              <a:cxnLst/>
              <a:rect l="l" t="t" r="r" b="b"/>
              <a:pathLst>
                <a:path w="890524" h="2627319">
                  <a:moveTo>
                    <a:pt x="0" y="0"/>
                  </a:moveTo>
                  <a:lnTo>
                    <a:pt x="890524" y="0"/>
                  </a:lnTo>
                  <a:lnTo>
                    <a:pt x="890524" y="2627319"/>
                  </a:lnTo>
                  <a:lnTo>
                    <a:pt x="0" y="262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096383" y="0"/>
              <a:ext cx="1589412" cy="2813118"/>
            </a:xfrm>
            <a:custGeom>
              <a:avLst/>
              <a:gdLst/>
              <a:ahLst/>
              <a:cxnLst/>
              <a:rect l="l" t="t" r="r" b="b"/>
              <a:pathLst>
                <a:path w="1589412" h="2813118">
                  <a:moveTo>
                    <a:pt x="0" y="0"/>
                  </a:moveTo>
                  <a:lnTo>
                    <a:pt x="1589412" y="0"/>
                  </a:lnTo>
                  <a:lnTo>
                    <a:pt x="1589412" y="2813118"/>
                  </a:lnTo>
                  <a:lnTo>
                    <a:pt x="0" y="2813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96644" y="549662"/>
            <a:ext cx="15951383" cy="7340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altLang="ja-JP" sz="8000" b="1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Analysis of Main Transportation Modes Based on </a:t>
            </a:r>
            <a:r>
              <a:rPr lang="en-US" altLang="ja-JP" sz="8000" b="1" spc="1680" dirty="0" err="1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Toyosu</a:t>
            </a:r>
            <a:r>
              <a:rPr lang="en-US" altLang="ja-JP" sz="8000" b="1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 PP</a:t>
            </a:r>
            <a:endParaRPr lang="en-US" sz="5600" b="1" spc="1680" dirty="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 Heavy"/>
              <a:sym typeface="Noto Sans JP Heavy"/>
            </a:endParaRPr>
          </a:p>
          <a:p>
            <a:pPr algn="ctr">
              <a:lnSpc>
                <a:spcPts val="8400"/>
              </a:lnSpc>
            </a:pPr>
            <a:r>
              <a:rPr lang="en-US" sz="5600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14_Saitama Univ.</a:t>
            </a:r>
          </a:p>
          <a:p>
            <a:pPr algn="ctr">
              <a:lnSpc>
                <a:spcPts val="8400"/>
              </a:lnSpc>
            </a:pPr>
            <a:endParaRPr lang="en-US" sz="5600" spc="1680" dirty="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 Heavy"/>
              <a:sym typeface="Noto Sans JP Heavy"/>
            </a:endParaRPr>
          </a:p>
          <a:p>
            <a:pPr>
              <a:lnSpc>
                <a:spcPts val="8400"/>
              </a:lnSpc>
            </a:pPr>
            <a:r>
              <a:rPr lang="en-US" sz="3200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Takanori </a:t>
            </a:r>
            <a:r>
              <a:rPr lang="en-US" sz="3200" spc="1680" dirty="0" err="1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Nakano,Osuke</a:t>
            </a:r>
            <a:r>
              <a:rPr lang="en-US" sz="3200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 Kobayashi</a:t>
            </a:r>
          </a:p>
          <a:p>
            <a:pPr>
              <a:lnSpc>
                <a:spcPts val="8400"/>
              </a:lnSpc>
            </a:pPr>
            <a:r>
              <a:rPr lang="en-US" sz="3200" spc="168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Haruto Suzuki, Hinata Otomo</a:t>
            </a:r>
          </a:p>
        </p:txBody>
      </p:sp>
      <p:pic>
        <p:nvPicPr>
          <p:cNvPr id="21" name="オーディオ 20">
            <a:hlinkClick r:id="" action="ppaction://media"/>
            <a:extLst>
              <a:ext uri="{FF2B5EF4-FFF2-40B4-BE49-F238E27FC236}">
                <a16:creationId xmlns:a16="http://schemas.microsoft.com/office/drawing/2014/main" id="{065B13EB-42F3-AADF-C5EB-3744BA0D1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6"/>
    </mc:Choice>
    <mc:Fallback>
      <p:transition spd="slow" advTm="1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BD38-C744-2F98-4E7A-4CB9AE4D2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4EE9C6-EDB9-3AE2-803B-6F395F83FEF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5B499C-94FC-66F8-6C05-D0F70EA90B47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9A013E4-3B57-B3D1-3403-AE3E4B15E463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DE44048C-9D13-73FE-C4EC-09ED0B42B35D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8BD77B1-EE7B-AC1F-B77A-A80FC1FD87B1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EC473B-695A-AED0-10FF-7422A78D7A97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54A6242-0B3E-9C6D-B881-433610DA210C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C04AD95-1203-B028-8F71-0EF98F157BF7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2F38C9A-209C-4130-BAD7-208D774D690F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Basic</a:t>
            </a:r>
            <a:r>
              <a:rPr lang="ja-JP" altLang="en-US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Analysis</a:t>
            </a:r>
            <a:endParaRPr lang="en-US" sz="6000" u="none" spc="108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251F338-5BFE-0714-4296-A1719A95FC99}"/>
              </a:ext>
            </a:extLst>
          </p:cNvPr>
          <p:cNvSpPr txBox="1"/>
          <p:nvPr/>
        </p:nvSpPr>
        <p:spPr>
          <a:xfrm>
            <a:off x="670554" y="2373949"/>
            <a:ext cx="16946892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OD</a:t>
            </a:r>
            <a:r>
              <a:rPr lang="ja-JP" altLang="en-US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Direct</a:t>
            </a:r>
            <a:r>
              <a:rPr lang="ja-JP" altLang="en-US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Distance</a:t>
            </a:r>
            <a:r>
              <a:rPr lang="ja-JP" altLang="en-US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ー</a:t>
            </a:r>
            <a:r>
              <a:rPr lang="en-US" altLang="ja-JP" sz="54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Means of transportation</a:t>
            </a:r>
          </a:p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Short distances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：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→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walking and privately owned bicycles dominate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As distances gradually increase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：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→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passenger cars, railways, and subways grows</a:t>
            </a: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long distances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：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railways and subways dominate</a:t>
            </a: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2F79DAF9-E97D-6CF2-C3C9-1C5EDEB69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888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4"/>
    </mc:Choice>
    <mc:Fallback>
      <p:transition spd="slow" advTm="1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E5256-8D6D-C74B-2D80-86EAA229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F4F6D47-2966-D5DC-660F-9EBA430630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79AA9ED-2F2D-4D7F-FB80-BCB436926590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904454-1700-0F3B-1C22-69D7E9E1AFED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042B794A-FAE6-D326-8A73-2C5F3A1D27EA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605D94E-7FFF-1F7D-9089-9E9455645A6A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D316EB4-E6A9-9A6F-4F23-18E2BF4900EA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EB111C5-C9CE-3CF4-1A85-B0E79E49607B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AE1D072-F5CB-E645-B335-C5AFB8E5FDCC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922C2DF-A42F-E0BD-8155-BBE812CB509A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ja-JP" altLang="en-US" sz="6000" spc="108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Model-based Analysis</a:t>
            </a:r>
            <a:endParaRPr lang="ja-JP" altLang="en-US" sz="6000" u="none" spc="1080">
              <a:solidFill>
                <a:srgbClr val="247233"/>
              </a:solidFill>
              <a:latin typeface="HGS創英角ｺﾞｼｯｸUB"/>
              <a:ea typeface="HGS創英角ｺﾞｼｯｸUB"/>
              <a:cs typeface="Noto Sans JP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D2684D1-7313-464A-0E06-61AD4B166982}"/>
              </a:ext>
            </a:extLst>
          </p:cNvPr>
          <p:cNvSpPr txBox="1"/>
          <p:nvPr/>
        </p:nvSpPr>
        <p:spPr>
          <a:xfrm>
            <a:off x="670554" y="2373949"/>
            <a:ext cx="1694689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Result</a:t>
            </a: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4649B-2EF6-8DAF-802A-7D58E7A75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885" y="2991411"/>
            <a:ext cx="11550463" cy="5536826"/>
          </a:xfrm>
          <a:prstGeom prst="rect">
            <a:avLst/>
          </a:prstGeom>
        </p:spPr>
      </p:pic>
      <p:pic>
        <p:nvPicPr>
          <p:cNvPr id="16" name="オーディオ 15">
            <a:hlinkClick r:id="" action="ppaction://media"/>
            <a:extLst>
              <a:ext uri="{FF2B5EF4-FFF2-40B4-BE49-F238E27FC236}">
                <a16:creationId xmlns:a16="http://schemas.microsoft.com/office/drawing/2014/main" id="{839A7483-1CE8-FF4A-7E77-4C7A87C7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58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B0F09-20F5-C35B-2624-F8481C4A9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0CFF6E-DD97-4BA4-CEE0-4C163929031E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A185493-C12A-4CD1-5A8C-8E7C2FFBF8DC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28D757E-27EF-E1EF-D46D-BD584E3E405E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DDCD6E26-DC68-8013-6739-1B4F67CA6371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0C70B7B-EDA3-BC5B-E26F-5D5D8B23C35D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75782C1-F6D6-A312-9B08-67585DBB1C7B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B57DEA0-1D76-2051-F613-0B50B6D6A04D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14D38A0-E096-11C6-A076-6B56354B049D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3AA26D4-4BB7-4DF1-113B-D63855CD3B3C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ja-JP" altLang="en-US" sz="6000" spc="108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Model-based Analysis</a:t>
            </a:r>
            <a:endParaRPr lang="ja-JP" altLang="en-US" sz="6000" u="none" spc="1080">
              <a:solidFill>
                <a:srgbClr val="247233"/>
              </a:solidFill>
              <a:latin typeface="HGS創英角ｺﾞｼｯｸUB"/>
              <a:ea typeface="HGS創英角ｺﾞｼｯｸUB"/>
              <a:cs typeface="Noto Sans JP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267F2F0-F0CD-0520-A0F9-542B109E426B}"/>
              </a:ext>
            </a:extLst>
          </p:cNvPr>
          <p:cNvSpPr txBox="1"/>
          <p:nvPr/>
        </p:nvSpPr>
        <p:spPr>
          <a:xfrm>
            <a:off x="670554" y="2373949"/>
            <a:ext cx="1694689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SUBWAY</a:t>
            </a: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BDDF1E-4178-0FB6-B728-C192D503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80" y="2029691"/>
            <a:ext cx="11715750" cy="7620000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1E73B192-29E5-2908-4A88-C1E57792B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055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6"/>
    </mc:Choice>
    <mc:Fallback>
      <p:transition spd="slow" advTm="2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492A-FFEB-CEC2-C8BC-0A3BD820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02811EF-5F21-0028-DFCC-1B4095C1DEBA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70844F-54E1-7716-F7C1-9F69F57A970B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7DF0563-F593-89E9-6ECB-BE64F306587F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90EC90FF-87A9-9775-375D-A29C50DCB317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52F071A-C9F1-F730-2F9D-20A1967D11F1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FE12B42-A135-33FF-6B00-D2F130845E36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96B61A4-3582-F2C9-105E-92645D279B58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427C9A9-FEE8-682C-EBC7-87513DD34743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1392C01-321F-E837-EB65-4F249237F0DD}"/>
              </a:ext>
            </a:extLst>
          </p:cNvPr>
          <p:cNvSpPr txBox="1"/>
          <p:nvPr/>
        </p:nvSpPr>
        <p:spPr>
          <a:xfrm>
            <a:off x="2973269" y="689776"/>
            <a:ext cx="13856323" cy="669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ja-JP" sz="6000" spc="1080">
                <a:solidFill>
                  <a:srgbClr val="247233"/>
                </a:solidFill>
                <a:latin typeface="HGSSoeiKakugothicUB"/>
                <a:ea typeface="HGSSoeiKakugothicUB"/>
              </a:rPr>
              <a:t>Model-based Analysis</a:t>
            </a:r>
            <a:endParaRPr lang="en-US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542ED75-119D-DA12-9A2F-DB297E78017D}"/>
              </a:ext>
            </a:extLst>
          </p:cNvPr>
          <p:cNvSpPr txBox="1"/>
          <p:nvPr/>
        </p:nvSpPr>
        <p:spPr>
          <a:xfrm>
            <a:off x="670554" y="2373949"/>
            <a:ext cx="1694689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Car</a:t>
            </a: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2FF13B-FF2E-73FB-C150-DFCDFEE0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27" y="1937039"/>
            <a:ext cx="11887200" cy="7639050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475460ED-4EC4-28BF-DF47-DE85DA4B6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021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"/>
    </mc:Choice>
    <mc:Fallback>
      <p:transition spd="slow" advTm="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FBE7F-2329-E8BE-CC9C-F0DA9387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7AAEFD-D721-1FCE-3567-A8CEFB8530A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B386329-A4B7-3901-C6F0-57B43EC39B9F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082EE30-28A3-4F99-BA31-80C23A727A29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284F2714-E5BA-DE45-6DF0-B9428BF08E67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9746FDB-AA85-0EA6-F28D-8B9B6B9946B0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E37A052-8B5A-F516-63BE-190C4D000E3D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2E1DF9D-2477-DF07-E08E-C75D93180D46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09103D2-CBA8-0D70-F827-521C24727068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438DD7E-EF09-E837-36C9-CB68AEEDAC15}"/>
              </a:ext>
            </a:extLst>
          </p:cNvPr>
          <p:cNvSpPr txBox="1"/>
          <p:nvPr/>
        </p:nvSpPr>
        <p:spPr>
          <a:xfrm>
            <a:off x="2973269" y="689776"/>
            <a:ext cx="13856323" cy="669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ja-JP" sz="6000" spc="1080">
                <a:solidFill>
                  <a:srgbClr val="247233"/>
                </a:solidFill>
                <a:latin typeface="HGSSoeiKakugothicUB"/>
                <a:ea typeface="HGSSoeiKakugothicUB"/>
              </a:rPr>
              <a:t>Model-based Analysis</a:t>
            </a:r>
            <a:endParaRPr lang="en-US" altLang="ja-JP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5EA38DA-612A-2C81-60D0-05F8B5DE8F17}"/>
              </a:ext>
            </a:extLst>
          </p:cNvPr>
          <p:cNvSpPr txBox="1"/>
          <p:nvPr/>
        </p:nvSpPr>
        <p:spPr>
          <a:xfrm>
            <a:off x="670554" y="2373949"/>
            <a:ext cx="1694689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  <a:cs typeface="Noto Sans JP"/>
              </a:rPr>
              <a:t>Bicycle (Private)</a:t>
            </a:r>
            <a:endParaRPr lang="en-US" dirty="0"/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D73E0-F092-A460-BCE2-A81C6C8C9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23" y="2082511"/>
            <a:ext cx="11772900" cy="7639050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7D4870D0-8F7A-C90C-DC17-CA20559B1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714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"/>
    </mc:Choice>
    <mc:Fallback>
      <p:transition spd="slow" advTm="2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BD30E-92FF-F820-F794-5758FD557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68A4B2-DAD2-96AF-E244-714650FB798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4682B6-D8CB-D5AD-7FB3-782C5553761F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57B0B93-1F8F-F867-13C9-BE4A82D548A4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E5B5BA8D-73B9-1281-1C43-CF318ED8F621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1FF13BC-236F-513C-6FFA-4A38DFC40C79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6A3FD8E-C799-3525-F1F3-1AA09FCD63CC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C754084-428E-EEF0-A842-2A98A66ED674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5BFF7EF-86C3-1F02-0DDA-342C033A9217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F0AF03D-437C-13A9-4D7D-CC59D36989B2}"/>
              </a:ext>
            </a:extLst>
          </p:cNvPr>
          <p:cNvSpPr txBox="1"/>
          <p:nvPr/>
        </p:nvSpPr>
        <p:spPr>
          <a:xfrm>
            <a:off x="2973269" y="689776"/>
            <a:ext cx="13856323" cy="669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ja-JP" sz="6000" spc="1080">
                <a:solidFill>
                  <a:srgbClr val="247233"/>
                </a:solidFill>
                <a:latin typeface="HGSSoeiKakugothicUB"/>
                <a:ea typeface="HGSSoeiKakugothicUB"/>
              </a:rPr>
              <a:t>Model-based Analysis</a:t>
            </a:r>
            <a:endParaRPr lang="en-US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F5E8744-8C78-D0F7-B06B-8B1104A86172}"/>
              </a:ext>
            </a:extLst>
          </p:cNvPr>
          <p:cNvSpPr txBox="1"/>
          <p:nvPr/>
        </p:nvSpPr>
        <p:spPr>
          <a:xfrm>
            <a:off x="670554" y="2373949"/>
            <a:ext cx="1694689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</a:rPr>
              <a:t>Walk</a:t>
            </a:r>
            <a:endParaRPr lang="en-US" dirty="0"/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DFBF7-BC83-BD47-0DFA-60C97A6CB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018" y="2238375"/>
            <a:ext cx="11801475" cy="7639050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60F53978-DF7E-4DD7-D28C-91DA1BF8E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"/>
    </mc:Choice>
    <mc:Fallback>
      <p:transition spd="slow" advTm="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C77F-7C0D-3D1F-59AA-38FD4B1D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9C4DEC1-2974-E44C-C473-1129DE5674B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F54845-0E8F-E659-053C-FBFF5822DEFD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CC6205-F108-CA25-4317-683C2987DD86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37CD952C-86D1-36FC-64C0-A66623368955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ED1D6CD-9BA4-0ACF-099C-8E04BB44AF3B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EA16D4A-37F7-29C6-93CA-DA26006BEE05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2558042-5FC8-B760-85F7-99E7B77E804A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834785C-847C-F3A0-AB0E-B1A7984009C8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05</a:t>
            </a:r>
            <a:endParaRPr lang="en-US" sz="5600" b="1" u="none" spc="56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3DC1C8D-941A-507C-D4E0-1653C416AD71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altLang="ja-JP" sz="6000" spc="1080" dirty="0" err="1">
                <a:solidFill>
                  <a:srgbClr val="247233"/>
                </a:solidFill>
                <a:latin typeface="HGSSoeiKakugothicUB"/>
                <a:ea typeface="HGSSoeiKakugothicUB"/>
              </a:rPr>
              <a:t>Discu</a:t>
            </a:r>
            <a:r>
              <a:rPr lang="ja-JP" sz="6000" spc="1080">
                <a:solidFill>
                  <a:srgbClr val="247233"/>
                </a:solidFill>
                <a:latin typeface="HGSSoeiKakugothicUB"/>
                <a:ea typeface="HGSSoeiKakugothicUB"/>
              </a:rPr>
              <a:t>ssi</a:t>
            </a:r>
            <a:r>
              <a:rPr lang="en-US" altLang="ja-JP" sz="6000" spc="1080" dirty="0">
                <a:solidFill>
                  <a:srgbClr val="247233"/>
                </a:solidFill>
                <a:latin typeface="HGSSoeiKakugothicUB"/>
                <a:ea typeface="HGSSoeiKakugothicUB"/>
              </a:rPr>
              <a:t>on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EA52C471-F1FA-E42D-1C91-2E42A227D00F}"/>
              </a:ext>
            </a:extLst>
          </p:cNvPr>
          <p:cNvSpPr txBox="1"/>
          <p:nvPr/>
        </p:nvSpPr>
        <p:spPr>
          <a:xfrm>
            <a:off x="670554" y="2373949"/>
            <a:ext cx="16946892" cy="1218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Arial" panose="05000000000000000000" pitchFamily="2" charset="2"/>
              <a:buChar char="•"/>
            </a:pPr>
            <a:r>
              <a:rPr lang="en-US" sz="4800" b="1" spc="139">
                <a:solidFill>
                  <a:srgbClr val="247233"/>
                </a:solidFill>
                <a:latin typeface="Calibri"/>
                <a:ea typeface="Calibri"/>
                <a:cs typeface="Calibri"/>
              </a:rPr>
              <a:t>OD </a:t>
            </a:r>
            <a:r>
              <a:rPr lang="en-US" sz="4800" b="1" spc="139">
                <a:solidFill>
                  <a:srgbClr val="247233"/>
                </a:solidFill>
                <a:latin typeface="Calibri"/>
                <a:ea typeface="Calibri"/>
                <a:cs typeface="+mn-lt"/>
              </a:rPr>
              <a:t>distance and travel</a:t>
            </a:r>
            <a:r>
              <a:rPr lang="en-US" sz="4800" b="1" spc="139">
                <a:solidFill>
                  <a:srgbClr val="247233"/>
                </a:solidFill>
                <a:ea typeface="+mn-lt"/>
                <a:cs typeface="+mn-lt"/>
              </a:rPr>
              <a:t> time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4759"/>
              </a:lnSpc>
            </a:pPr>
            <a:r>
              <a:rPr lang="en-US" sz="4800" spc="139" dirty="0">
                <a:solidFill>
                  <a:srgbClr val="247233"/>
                </a:solidFill>
                <a:ea typeface="+mn-lt"/>
                <a:cs typeface="+mn-lt"/>
              </a:rPr>
              <a:t>significant for all dependent variables.</a:t>
            </a:r>
            <a:br>
              <a:rPr lang="en-US" sz="4800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spc="139" dirty="0">
                <a:solidFill>
                  <a:srgbClr val="247233"/>
                </a:solidFill>
                <a:ea typeface="+mn-lt"/>
                <a:cs typeface="+mn-lt"/>
              </a:rPr>
              <a:t> → Shorter travel time increases the probability of choosing that mode.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Coefficient comparison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→ Walking is strongly affected by distance.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→ Car use is less sensitive to distance compared to other modes.</a:t>
            </a:r>
            <a:endParaRPr lang="en-US" dirty="0"/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Calibri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Arial" panose="05000000000000000000" pitchFamily="2" charset="2"/>
              <a:buChar char="•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61D35-9326-FB55-DE6C-D71C0A53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413" y="8160760"/>
            <a:ext cx="10678390" cy="2122343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D72CAA12-874A-C0A5-0C47-0B25CB8E4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516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F7A3-3280-0C78-6FD4-1EB82209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D0C7B88-149F-5D8E-0CDC-575AF570C02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F0644C-EB5C-938F-8D08-48F2E00CCFB1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C8868D-CAB1-AFD9-2ABB-A76C61497C55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59A22600-8C5F-724F-4A1A-75A1F9E72D48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28926D5-B514-6718-AF69-966341A12FCD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E60D305-5B42-047C-82EC-74FDC39F3E40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8C8DEB4-6A6D-2574-D317-C7AD6DCCA1CE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DF7BC50-7385-FC22-B732-1734FEC6A1C0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05</a:t>
            </a:r>
            <a:endParaRPr lang="en-US" sz="5600" b="1" u="none" spc="56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0F29CFA-71E1-6C4A-3011-F1F356011A2F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altLang="ja-JP" sz="6000" spc="1080" dirty="0" err="1">
                <a:solidFill>
                  <a:srgbClr val="247233"/>
                </a:solidFill>
                <a:latin typeface="HGSSoeiKakugothicUB"/>
                <a:ea typeface="HGSSoeiKakugothicUB"/>
              </a:rPr>
              <a:t>Discu</a:t>
            </a:r>
            <a:r>
              <a:rPr lang="ja-JP" sz="6000" spc="1080">
                <a:solidFill>
                  <a:srgbClr val="247233"/>
                </a:solidFill>
                <a:latin typeface="HGSSoeiKakugothicUB"/>
                <a:ea typeface="HGSSoeiKakugothicUB"/>
              </a:rPr>
              <a:t>ssi</a:t>
            </a:r>
            <a:r>
              <a:rPr lang="en-US" altLang="ja-JP" sz="6000" spc="1080" dirty="0">
                <a:solidFill>
                  <a:srgbClr val="247233"/>
                </a:solidFill>
                <a:latin typeface="HGSSoeiKakugothicUB"/>
                <a:ea typeface="HGSSoeiKakugothicUB"/>
              </a:rPr>
              <a:t>on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789CB132-9610-A2A9-D391-8736EBD21161}"/>
              </a:ext>
            </a:extLst>
          </p:cNvPr>
          <p:cNvSpPr txBox="1"/>
          <p:nvPr/>
        </p:nvSpPr>
        <p:spPr>
          <a:xfrm>
            <a:off x="670554" y="2373949"/>
            <a:ext cx="16946892" cy="984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 dirty="0">
                <a:solidFill>
                  <a:srgbClr val="247233"/>
                </a:solidFill>
                <a:latin typeface="HGS創英角ｺﾞｼｯｸUB"/>
                <a:ea typeface="HGS創英角ｺﾞｼｯｸUB"/>
                <a:cs typeface="Calibri"/>
              </a:rPr>
              <a:t>Pick and drop off</a:t>
            </a:r>
            <a:endParaRPr lang="en-US" sz="1200" spc="139" dirty="0">
              <a:solidFill>
                <a:srgbClr val="EEF0FF"/>
              </a:solidFill>
              <a:latin typeface="Arial"/>
              <a:ea typeface="HGS創英角ｺﾞｼｯｸUB"/>
              <a:cs typeface="Arial"/>
            </a:endParaRPr>
          </a:p>
          <a:p>
            <a:pPr>
              <a:lnSpc>
                <a:spcPts val="4759"/>
              </a:lnSpc>
            </a:pP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Highest coefficient for private cars.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Children are most often picked up/dropped off by car.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This behavior may contribute to congestion and increased car traffic in </a:t>
            </a:r>
            <a:r>
              <a:rPr lang="en-US" sz="4800" b="1" spc="139" dirty="0" err="1">
                <a:solidFill>
                  <a:srgbClr val="247233"/>
                </a:solidFill>
                <a:ea typeface="+mn-lt"/>
                <a:cs typeface="+mn-lt"/>
              </a:rPr>
              <a:t>Toyosu</a:t>
            </a: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.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Calibri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2E77D930-37EA-4C1F-6C3B-B583FADCE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73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8"/>
    </mc:Choice>
    <mc:Fallback>
      <p:transition spd="slow" advTm="1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CA9AE-3ACA-D4B9-0DDF-9C6AD34CB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C0DA7AD-A2CA-E81B-E901-D917524DE66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1FFD540-7471-EA6E-A58A-0910B2C33A27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1AE116B-AAA3-D8A1-B9EA-755CE3879ECB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BAD8B712-8508-DDA1-C788-DAFD805B3155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4B40073-F406-C481-DB35-3ABA4B229456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365ECFA-07A0-4294-1D9B-CE99C5D121B3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477EFF9-B49A-FC2A-C756-7971324BB858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CFBD342-EDE0-7F8C-594A-2AF5F6584FE0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spc="56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05</a:t>
            </a:r>
            <a:endParaRPr lang="en-US" sz="5600" b="1" u="none" spc="56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4A30275-22DA-A032-9EA8-65FD44931412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altLang="ja-JP" sz="6000" spc="1080" dirty="0">
                <a:solidFill>
                  <a:srgbClr val="247233"/>
                </a:solidFill>
                <a:latin typeface="HGSSoeiKakugothicUB"/>
                <a:ea typeface="HGSSoeiKakugothicUB"/>
              </a:rPr>
              <a:t>Policy evaluation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E7B9E8DE-BE3D-F779-C315-4A17B5FC907C}"/>
              </a:ext>
            </a:extLst>
          </p:cNvPr>
          <p:cNvSpPr txBox="1"/>
          <p:nvPr/>
        </p:nvSpPr>
        <p:spPr>
          <a:xfrm>
            <a:off x="670554" y="2373949"/>
            <a:ext cx="16946892" cy="1144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Font typeface="Arial" panose="05000000000000000000" pitchFamily="2" charset="2"/>
              <a:buChar char="•"/>
            </a:pP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Implication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→ This increases congestion and car traffic in the </a:t>
            </a:r>
            <a:r>
              <a:rPr lang="en-US" sz="4800" b="1" spc="139" dirty="0" err="1">
                <a:solidFill>
                  <a:srgbClr val="247233"/>
                </a:solidFill>
                <a:ea typeface="+mn-lt"/>
                <a:cs typeface="+mn-lt"/>
              </a:rPr>
              <a:t>Toyosu</a:t>
            </a: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area.</a:t>
            </a:r>
            <a:endParaRPr lang="en-US" dirty="0"/>
          </a:p>
          <a:p>
            <a:pPr>
              <a:buFont typeface="Arial" panose="05000000000000000000" pitchFamily="2" charset="2"/>
              <a:buChar char="•"/>
            </a:pP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Future possibility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→ Reducing car traffic could support the feasibility of introducing BRT in </a:t>
            </a:r>
            <a:r>
              <a:rPr lang="en-US" sz="4800" b="1" spc="139" dirty="0" err="1">
                <a:solidFill>
                  <a:srgbClr val="247233"/>
                </a:solidFill>
                <a:ea typeface="+mn-lt"/>
                <a:cs typeface="+mn-lt"/>
              </a:rPr>
              <a:t>Toyosu</a:t>
            </a: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Key requirement</a:t>
            </a:r>
            <a:b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</a:br>
            <a:r>
              <a:rPr lang="en-US" sz="4800" b="1" spc="139" dirty="0">
                <a:solidFill>
                  <a:srgbClr val="247233"/>
                </a:solidFill>
                <a:ea typeface="+mn-lt"/>
                <a:cs typeface="+mn-lt"/>
              </a:rPr>
              <a:t> → Both car traffic reduction and</a:t>
            </a:r>
            <a:r>
              <a:rPr lang="en-US" sz="4800" spc="139" dirty="0">
                <a:solidFill>
                  <a:srgbClr val="247233"/>
                </a:solidFill>
                <a:ea typeface="+mn-lt"/>
                <a:cs typeface="+mn-lt"/>
              </a:rPr>
              <a:t> improved BRT convenience must be pursued simultaneously.</a:t>
            </a:r>
            <a:endParaRPr lang="en-US" dirty="0"/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Calibri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 dirty="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</a:endParaRP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A1019E2F-CB4D-61F2-1CBB-EE3F0FAC6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288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2"/>
    </mc:Choice>
    <mc:Fallback>
      <p:transition spd="slow" advTm="3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94BB9C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19791" y="4530090"/>
            <a:ext cx="14848413" cy="134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9600" b="1" spc="71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3573" y="343062"/>
            <a:ext cx="2089514" cy="2330155"/>
            <a:chOff x="0" y="0"/>
            <a:chExt cx="2786018" cy="3106873"/>
          </a:xfrm>
        </p:grpSpPr>
        <p:sp>
          <p:nvSpPr>
            <p:cNvPr id="6" name="Freeform 6"/>
            <p:cNvSpPr/>
            <p:nvPr/>
          </p:nvSpPr>
          <p:spPr>
            <a:xfrm>
              <a:off x="1300368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54976"/>
              <a:ext cx="1028998" cy="2151897"/>
            </a:xfrm>
            <a:custGeom>
              <a:avLst/>
              <a:gdLst/>
              <a:ahLst/>
              <a:cxnLst/>
              <a:rect l="l" t="t" r="r" b="b"/>
              <a:pathLst>
                <a:path w="1028998" h="2151897">
                  <a:moveTo>
                    <a:pt x="0" y="0"/>
                  </a:moveTo>
                  <a:lnTo>
                    <a:pt x="1028998" y="0"/>
                  </a:lnTo>
                  <a:lnTo>
                    <a:pt x="1028998" y="2151897"/>
                  </a:lnTo>
                  <a:lnTo>
                    <a:pt x="0" y="2151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698502" y="689776"/>
            <a:ext cx="13856323" cy="64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ja-JP" sz="6000" b="1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Contents</a:t>
            </a:r>
            <a:endParaRPr lang="en-US" sz="6000" b="1" spc="108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66144" y="2712860"/>
            <a:ext cx="6894585" cy="5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360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Background and Objectives</a:t>
            </a:r>
            <a:endParaRPr lang="en-US" sz="3600" spc="54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454395" y="2465167"/>
            <a:ext cx="1194521" cy="119452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013" tIns="43013" rIns="43013" bIns="4301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12964" y="2777323"/>
            <a:ext cx="12773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u="none" spc="35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65202" y="4076791"/>
            <a:ext cx="7488973" cy="5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360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Data and Methods</a:t>
            </a:r>
            <a:endParaRPr lang="en-US" sz="3600" spc="54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653453" y="3829098"/>
            <a:ext cx="1194521" cy="119452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013" tIns="43013" rIns="43013" bIns="4301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612022" y="4141253"/>
            <a:ext cx="12773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u="none" spc="35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4260" y="5440721"/>
            <a:ext cx="8464069" cy="581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360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Basic Analysis</a:t>
            </a:r>
            <a:endParaRPr lang="en-US" sz="3600" spc="54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852511" y="5193028"/>
            <a:ext cx="1194521" cy="119452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013" tIns="43013" rIns="43013" bIns="4301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811080" y="5505183"/>
            <a:ext cx="12773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u="none" spc="35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63318" y="6804651"/>
            <a:ext cx="7265011" cy="5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360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Model-Based Analysis</a:t>
            </a:r>
            <a:endParaRPr lang="en-US" sz="3600" spc="54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051569" y="6556958"/>
            <a:ext cx="1194521" cy="11945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013" tIns="43013" rIns="43013" bIns="4301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010139" y="6869113"/>
            <a:ext cx="12773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u="none" spc="35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62377" y="8147800"/>
            <a:ext cx="8310389" cy="581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altLang="ja-JP" sz="3600" dirty="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Discussion and Policy evaluation</a:t>
            </a:r>
            <a:endParaRPr lang="en-US" sz="3600" spc="540" dirty="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50628" y="7920888"/>
            <a:ext cx="1194521" cy="11945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013" tIns="43013" rIns="43013" bIns="4301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209197" y="8233044"/>
            <a:ext cx="12773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u="none" spc="359">
                <a:solidFill>
                  <a:srgbClr val="DFE8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98502" y="7123757"/>
            <a:ext cx="5541627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spc="359">
                <a:solidFill>
                  <a:srgbClr val="94BB9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Table of </a:t>
            </a:r>
          </a:p>
          <a:p>
            <a:pPr marL="0" lvl="0" indent="0" algn="l">
              <a:lnSpc>
                <a:spcPts val="7920"/>
              </a:lnSpc>
              <a:spcBef>
                <a:spcPct val="0"/>
              </a:spcBef>
            </a:pPr>
            <a:r>
              <a:rPr lang="en-US" sz="7200" spc="359">
                <a:solidFill>
                  <a:srgbClr val="94BB9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Contents</a:t>
            </a:r>
          </a:p>
        </p:txBody>
      </p:sp>
      <p:pic>
        <p:nvPicPr>
          <p:cNvPr id="38" name="オーディオ 37">
            <a:hlinkClick r:id="" action="ppaction://media"/>
            <a:extLst>
              <a:ext uri="{FF2B5EF4-FFF2-40B4-BE49-F238E27FC236}">
                <a16:creationId xmlns:a16="http://schemas.microsoft.com/office/drawing/2014/main" id="{2F9FE9C2-6953-5D77-1E98-DEF15346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9"/>
    </mc:Choice>
    <mc:Fallback>
      <p:transition spd="slow" advTm="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9FFC-F4F0-2234-B697-0DFF77DAF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30EC17-88B0-C159-72E4-0FB8DB03B948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8BD70F-B447-E5E1-46E9-CDCE8C6ED051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84E716-7BF8-2A30-07C0-80BEB6E9FEBF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4524A7D-5B61-7DA9-8F13-91987B6B4192}"/>
              </a:ext>
            </a:extLst>
          </p:cNvPr>
          <p:cNvSpPr/>
          <p:nvPr/>
        </p:nvSpPr>
        <p:spPr>
          <a:xfrm>
            <a:off x="290477" y="6861274"/>
            <a:ext cx="17727427" cy="3182910"/>
          </a:xfrm>
          <a:custGeom>
            <a:avLst/>
            <a:gdLst/>
            <a:ahLst/>
            <a:cxnLst/>
            <a:rect l="l" t="t" r="r" b="b"/>
            <a:pathLst>
              <a:path w="17727427" h="3182910">
                <a:moveTo>
                  <a:pt x="0" y="0"/>
                </a:moveTo>
                <a:lnTo>
                  <a:pt x="17727427" y="0"/>
                </a:lnTo>
                <a:lnTo>
                  <a:pt x="17727427" y="3182910"/>
                </a:lnTo>
                <a:lnTo>
                  <a:pt x="0" y="3182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41B7D3C-955B-D567-E2B4-63CE4F516E13}"/>
              </a:ext>
            </a:extLst>
          </p:cNvPr>
          <p:cNvGrpSpPr/>
          <p:nvPr/>
        </p:nvGrpSpPr>
        <p:grpSpPr>
          <a:xfrm>
            <a:off x="1363098" y="7714029"/>
            <a:ext cx="15561804" cy="2330155"/>
            <a:chOff x="0" y="0"/>
            <a:chExt cx="20749071" cy="310687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BFCB441-E52E-C648-09CF-258EF171B5D3}"/>
                </a:ext>
              </a:extLst>
            </p:cNvPr>
            <p:cNvSpPr/>
            <p:nvPr/>
          </p:nvSpPr>
          <p:spPr>
            <a:xfrm>
              <a:off x="0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A489A60-EADE-CC04-941E-A888EDC432C5}"/>
                </a:ext>
              </a:extLst>
            </p:cNvPr>
            <p:cNvSpPr/>
            <p:nvPr/>
          </p:nvSpPr>
          <p:spPr>
            <a:xfrm>
              <a:off x="4000347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6" y="0"/>
                  </a:lnTo>
                  <a:lnTo>
                    <a:pt x="1239546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D0B50D0-12DF-E776-B200-A4E34E244C8E}"/>
                </a:ext>
              </a:extLst>
            </p:cNvPr>
            <p:cNvSpPr/>
            <p:nvPr/>
          </p:nvSpPr>
          <p:spPr>
            <a:xfrm>
              <a:off x="8309875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5B29143-11F4-6D6F-BE14-EB974A8A34EF}"/>
                </a:ext>
              </a:extLst>
            </p:cNvPr>
            <p:cNvSpPr/>
            <p:nvPr/>
          </p:nvSpPr>
          <p:spPr>
            <a:xfrm>
              <a:off x="11754936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6" y="0"/>
                  </a:lnTo>
                  <a:lnTo>
                    <a:pt x="1239546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6EA9567-89FF-07F2-E5BF-D5DE3100CA19}"/>
                </a:ext>
              </a:extLst>
            </p:cNvPr>
            <p:cNvSpPr/>
            <p:nvPr/>
          </p:nvSpPr>
          <p:spPr>
            <a:xfrm>
              <a:off x="15509179" y="0"/>
              <a:ext cx="1485650" cy="3106873"/>
            </a:xfrm>
            <a:custGeom>
              <a:avLst/>
              <a:gdLst/>
              <a:ahLst/>
              <a:cxnLst/>
              <a:rect l="l" t="t" r="r" b="b"/>
              <a:pathLst>
                <a:path w="1485650" h="3106873">
                  <a:moveTo>
                    <a:pt x="0" y="0"/>
                  </a:moveTo>
                  <a:lnTo>
                    <a:pt x="1485650" y="0"/>
                  </a:lnTo>
                  <a:lnTo>
                    <a:pt x="1485650" y="3106873"/>
                  </a:lnTo>
                  <a:lnTo>
                    <a:pt x="0" y="310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6CCE3C8-6DBD-57F7-F013-4994A5387BDF}"/>
                </a:ext>
              </a:extLst>
            </p:cNvPr>
            <p:cNvSpPr/>
            <p:nvPr/>
          </p:nvSpPr>
          <p:spPr>
            <a:xfrm>
              <a:off x="19509526" y="514667"/>
              <a:ext cx="1239546" cy="2592206"/>
            </a:xfrm>
            <a:custGeom>
              <a:avLst/>
              <a:gdLst/>
              <a:ahLst/>
              <a:cxnLst/>
              <a:rect l="l" t="t" r="r" b="b"/>
              <a:pathLst>
                <a:path w="1239546" h="2592206">
                  <a:moveTo>
                    <a:pt x="0" y="0"/>
                  </a:moveTo>
                  <a:lnTo>
                    <a:pt x="1239545" y="0"/>
                  </a:lnTo>
                  <a:lnTo>
                    <a:pt x="1239545" y="2592206"/>
                  </a:lnTo>
                  <a:lnTo>
                    <a:pt x="0" y="259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F7BD61E-01C7-A5C8-A44A-5E0411D14E81}"/>
              </a:ext>
            </a:extLst>
          </p:cNvPr>
          <p:cNvGrpSpPr/>
          <p:nvPr/>
        </p:nvGrpSpPr>
        <p:grpSpPr>
          <a:xfrm>
            <a:off x="2717796" y="8177162"/>
            <a:ext cx="13194848" cy="2109838"/>
            <a:chOff x="0" y="0"/>
            <a:chExt cx="17593131" cy="28131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77E2A57-064A-182F-4DD6-9BFF09CDEBB9}"/>
                </a:ext>
              </a:extLst>
            </p:cNvPr>
            <p:cNvSpPr/>
            <p:nvPr/>
          </p:nvSpPr>
          <p:spPr>
            <a:xfrm>
              <a:off x="12192568" y="185799"/>
              <a:ext cx="1242005" cy="2627319"/>
            </a:xfrm>
            <a:custGeom>
              <a:avLst/>
              <a:gdLst/>
              <a:ahLst/>
              <a:cxnLst/>
              <a:rect l="l" t="t" r="r" b="b"/>
              <a:pathLst>
                <a:path w="1242005" h="2627319">
                  <a:moveTo>
                    <a:pt x="0" y="0"/>
                  </a:moveTo>
                  <a:lnTo>
                    <a:pt x="1242006" y="0"/>
                  </a:lnTo>
                  <a:lnTo>
                    <a:pt x="1242006" y="2627319"/>
                  </a:lnTo>
                  <a:lnTo>
                    <a:pt x="0" y="262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40850DE-6A94-0797-EFA5-BDB93DF7713D}"/>
                </a:ext>
              </a:extLst>
            </p:cNvPr>
            <p:cNvSpPr/>
            <p:nvPr/>
          </p:nvSpPr>
          <p:spPr>
            <a:xfrm flipH="1">
              <a:off x="0" y="300323"/>
              <a:ext cx="1233554" cy="2512795"/>
            </a:xfrm>
            <a:custGeom>
              <a:avLst/>
              <a:gdLst/>
              <a:ahLst/>
              <a:cxnLst/>
              <a:rect l="l" t="t" r="r" b="b"/>
              <a:pathLst>
                <a:path w="1233554" h="2512795">
                  <a:moveTo>
                    <a:pt x="1233554" y="0"/>
                  </a:moveTo>
                  <a:lnTo>
                    <a:pt x="0" y="0"/>
                  </a:lnTo>
                  <a:lnTo>
                    <a:pt x="0" y="2512795"/>
                  </a:lnTo>
                  <a:lnTo>
                    <a:pt x="1233554" y="2512795"/>
                  </a:lnTo>
                  <a:lnTo>
                    <a:pt x="1233554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548B04-9E0B-4B39-1FC2-A82A7AFD5A94}"/>
                </a:ext>
              </a:extLst>
            </p:cNvPr>
            <p:cNvSpPr/>
            <p:nvPr/>
          </p:nvSpPr>
          <p:spPr>
            <a:xfrm>
              <a:off x="16702607" y="185799"/>
              <a:ext cx="890524" cy="2627319"/>
            </a:xfrm>
            <a:custGeom>
              <a:avLst/>
              <a:gdLst/>
              <a:ahLst/>
              <a:cxnLst/>
              <a:rect l="l" t="t" r="r" b="b"/>
              <a:pathLst>
                <a:path w="890524" h="2627319">
                  <a:moveTo>
                    <a:pt x="0" y="0"/>
                  </a:moveTo>
                  <a:lnTo>
                    <a:pt x="890524" y="0"/>
                  </a:lnTo>
                  <a:lnTo>
                    <a:pt x="890524" y="2627319"/>
                  </a:lnTo>
                  <a:lnTo>
                    <a:pt x="0" y="262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765A3DC-206E-CF0F-392B-75C91600D64C}"/>
                </a:ext>
              </a:extLst>
            </p:cNvPr>
            <p:cNvSpPr/>
            <p:nvPr/>
          </p:nvSpPr>
          <p:spPr>
            <a:xfrm>
              <a:off x="4096383" y="0"/>
              <a:ext cx="1589412" cy="2813118"/>
            </a:xfrm>
            <a:custGeom>
              <a:avLst/>
              <a:gdLst/>
              <a:ahLst/>
              <a:cxnLst/>
              <a:rect l="l" t="t" r="r" b="b"/>
              <a:pathLst>
                <a:path w="1589412" h="2813118">
                  <a:moveTo>
                    <a:pt x="0" y="0"/>
                  </a:moveTo>
                  <a:lnTo>
                    <a:pt x="1589412" y="0"/>
                  </a:lnTo>
                  <a:lnTo>
                    <a:pt x="1589412" y="2813118"/>
                  </a:lnTo>
                  <a:lnTo>
                    <a:pt x="0" y="2813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52BFAC4E-B88E-FEDA-58DE-C0D6C8350D19}"/>
              </a:ext>
            </a:extLst>
          </p:cNvPr>
          <p:cNvSpPr txBox="1"/>
          <p:nvPr/>
        </p:nvSpPr>
        <p:spPr>
          <a:xfrm>
            <a:off x="1869225" y="3547484"/>
            <a:ext cx="1454954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ja-JP" altLang="en-US" sz="8000" b="1" spc="168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付録</a:t>
            </a:r>
            <a:br>
              <a:rPr lang="en-US" altLang="ja-JP" sz="8000" b="1" spc="168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</a:br>
            <a:r>
              <a:rPr lang="ja-JP" altLang="en-US" sz="8000" b="1" spc="1680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 Heavy"/>
                <a:sym typeface="Noto Sans JP Heavy"/>
              </a:rPr>
              <a:t>基礎分析データ集</a:t>
            </a:r>
            <a:endParaRPr lang="en-US" altLang="ja-JP" sz="8000" b="1" spc="1680">
              <a:solidFill>
                <a:srgbClr val="24723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 Heavy"/>
              <a:sym typeface="Noto Sans JP Heavy"/>
            </a:endParaRPr>
          </a:p>
        </p:txBody>
      </p:sp>
    </p:spTree>
    <p:extLst>
      <p:ext uri="{BB962C8B-B14F-4D97-AF65-F5344CB8AC3E}">
        <p14:creationId xmlns:p14="http://schemas.microsoft.com/office/powerpoint/2010/main" val="170212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C1FF4BDE-E845-FDD0-D73C-CB41F05F9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89523"/>
              </p:ext>
            </p:extLst>
          </p:nvPr>
        </p:nvGraphicFramePr>
        <p:xfrm>
          <a:off x="152400" y="342900"/>
          <a:ext cx="561975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6E97EF23-3572-EB20-83D4-2433760B4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634118"/>
              </p:ext>
            </p:extLst>
          </p:nvPr>
        </p:nvGraphicFramePr>
        <p:xfrm>
          <a:off x="6155531" y="295275"/>
          <a:ext cx="5262563" cy="362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81DAACDC-FAAB-1280-A97C-8229DCB5F7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546571"/>
              </p:ext>
            </p:extLst>
          </p:nvPr>
        </p:nvGraphicFramePr>
        <p:xfrm>
          <a:off x="12268200" y="295276"/>
          <a:ext cx="5029200" cy="36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6D3B838D-6350-ADCB-15D0-1614F61B7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614294"/>
              </p:ext>
            </p:extLst>
          </p:nvPr>
        </p:nvGraphicFramePr>
        <p:xfrm>
          <a:off x="152400" y="3784600"/>
          <a:ext cx="5491163" cy="345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D4846BFA-9479-8B6B-2AA0-069C36C1A6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76722"/>
              </p:ext>
            </p:extLst>
          </p:nvPr>
        </p:nvGraphicFramePr>
        <p:xfrm>
          <a:off x="12369799" y="3924300"/>
          <a:ext cx="5272088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6527BE48-3295-C8E8-DBF9-529528DA2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201422"/>
              </p:ext>
            </p:extLst>
          </p:nvPr>
        </p:nvGraphicFramePr>
        <p:xfrm>
          <a:off x="6449218" y="3924300"/>
          <a:ext cx="5243513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8790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709D056B-8538-4C1D-4D0F-F7134923A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004620"/>
              </p:ext>
            </p:extLst>
          </p:nvPr>
        </p:nvGraphicFramePr>
        <p:xfrm>
          <a:off x="519170" y="749775"/>
          <a:ext cx="4552156" cy="275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BCD482EC-4559-C97B-6CA3-05C26C3C3F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654501"/>
              </p:ext>
            </p:extLst>
          </p:nvPr>
        </p:nvGraphicFramePr>
        <p:xfrm>
          <a:off x="6052375" y="437861"/>
          <a:ext cx="4552157" cy="275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81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D925F928-2A33-A221-E879-888935AEF2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922686"/>
              </p:ext>
            </p:extLst>
          </p:nvPr>
        </p:nvGraphicFramePr>
        <p:xfrm>
          <a:off x="316021" y="2038757"/>
          <a:ext cx="4584826" cy="278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007C6627-C265-359A-DF02-A06274E011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49099"/>
              </p:ext>
            </p:extLst>
          </p:nvPr>
        </p:nvGraphicFramePr>
        <p:xfrm>
          <a:off x="5811844" y="1965129"/>
          <a:ext cx="4584826" cy="2777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2F0290EE-374E-CAAB-EE14-B42A139AF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383781"/>
              </p:ext>
            </p:extLst>
          </p:nvPr>
        </p:nvGraphicFramePr>
        <p:xfrm>
          <a:off x="11810512" y="1960781"/>
          <a:ext cx="4584827" cy="2777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24E7AB4F-0153-F846-6286-824AC36BEB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968199"/>
              </p:ext>
            </p:extLst>
          </p:nvPr>
        </p:nvGraphicFramePr>
        <p:xfrm>
          <a:off x="470304" y="5977926"/>
          <a:ext cx="4571220" cy="276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F5D7F47E-C82C-58F1-4F4F-B165C22706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770782"/>
              </p:ext>
            </p:extLst>
          </p:nvPr>
        </p:nvGraphicFramePr>
        <p:xfrm>
          <a:off x="6085686" y="59779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20ACFF70-9BA7-75FD-C31C-E1B5C35D4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689578"/>
              </p:ext>
            </p:extLst>
          </p:nvPr>
        </p:nvGraphicFramePr>
        <p:xfrm>
          <a:off x="11701848" y="58005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52751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5D3695AD-6D20-1397-524B-D58B1CEF0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641896"/>
              </p:ext>
            </p:extLst>
          </p:nvPr>
        </p:nvGraphicFramePr>
        <p:xfrm>
          <a:off x="286603" y="3432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706B4648-DF9D-3784-9ACD-7BF5CFDDAD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131743"/>
              </p:ext>
            </p:extLst>
          </p:nvPr>
        </p:nvGraphicFramePr>
        <p:xfrm>
          <a:off x="6612464" y="3432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D925C661-DEA9-806B-724C-CB9D59B03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93152"/>
              </p:ext>
            </p:extLst>
          </p:nvPr>
        </p:nvGraphicFramePr>
        <p:xfrm>
          <a:off x="13429397" y="4915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B640C17F-B01B-C700-9F50-260A754E00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683196"/>
              </p:ext>
            </p:extLst>
          </p:nvPr>
        </p:nvGraphicFramePr>
        <p:xfrm>
          <a:off x="286603" y="51435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7890DD80-BD3B-E95F-9E4A-D07BCFEB1E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087436"/>
              </p:ext>
            </p:extLst>
          </p:nvPr>
        </p:nvGraphicFramePr>
        <p:xfrm>
          <a:off x="5220269" y="51435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342E289B-7152-E448-07A1-2578A49E49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935147"/>
              </p:ext>
            </p:extLst>
          </p:nvPr>
        </p:nvGraphicFramePr>
        <p:xfrm>
          <a:off x="10434977" y="52830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7471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2275" y="661201"/>
            <a:ext cx="1323449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6000">
                <a:solidFill>
                  <a:schemeClr val="bg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Background</a:t>
            </a:r>
            <a:endParaRPr lang="en-US" sz="6000" u="none" spc="1080">
              <a:solidFill>
                <a:schemeClr val="bg2">
                  <a:lumMod val="50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98500" y="2820945"/>
            <a:ext cx="7445498" cy="88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ja-JP" altLang="en-US" sz="560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◎</a:t>
            </a:r>
            <a:r>
              <a:rPr lang="en-US" altLang="ja-JP" sz="6000" err="1">
                <a:solidFill>
                  <a:schemeClr val="bg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Toyosu</a:t>
            </a:r>
            <a:r>
              <a:rPr lang="en-US" altLang="ja-JP" sz="6000">
                <a:solidFill>
                  <a:schemeClr val="bg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 Tokyo</a:t>
            </a:r>
            <a:endParaRPr lang="en-US" sz="5600">
              <a:solidFill>
                <a:schemeClr val="bg2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98502" y="4310278"/>
            <a:ext cx="14227298" cy="3045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altLang="ja-JP" sz="3600"/>
              <a:t>"</a:t>
            </a:r>
            <a:r>
              <a:rPr lang="en-US" altLang="ja-JP" sz="36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Ranked 5th in Tokyo Metro Ridership</a:t>
            </a:r>
            <a:r>
              <a:rPr lang="ja-JP" altLang="en-US" sz="36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（</a:t>
            </a:r>
            <a:r>
              <a:rPr lang="en-US" altLang="ja-JP" sz="36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2024</a:t>
            </a:r>
            <a:r>
              <a:rPr lang="ja-JP" altLang="en-US" sz="36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年度　参考：</a:t>
            </a:r>
            <a:r>
              <a:rPr lang="ja-JP" altLang="en-US" sz="3600">
                <a:hlinkClick r:id="rId5"/>
              </a:rPr>
              <a:t>各駅の乗降人員ランキング｜東京メトロ</a:t>
            </a:r>
            <a:r>
              <a:rPr lang="ja-JP" altLang="en-US" sz="36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）</a:t>
            </a:r>
            <a:endParaRPr lang="en-US" altLang="ja-JP" sz="36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36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Congestion in Public Transportation Caused by Commuters and Students</a:t>
            </a:r>
          </a:p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36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The Emergence of BRT as a New Form of Public Transportation</a:t>
            </a:r>
          </a:p>
        </p:txBody>
      </p:sp>
      <p:pic>
        <p:nvPicPr>
          <p:cNvPr id="16" name="図 15" descr="トラック, バス, コンピュータ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A3B65FC-C9E0-17E4-CEA1-87093F3615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8" y="1137768"/>
            <a:ext cx="8577250" cy="2690843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5EECEE53-FC0B-6EE4-49CE-25873D382CD6}"/>
              </a:ext>
            </a:extLst>
          </p:cNvPr>
          <p:cNvSpPr txBox="1"/>
          <p:nvPr/>
        </p:nvSpPr>
        <p:spPr>
          <a:xfrm>
            <a:off x="1143000" y="7930768"/>
            <a:ext cx="74454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ja-JP" altLang="en-US" sz="40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◎</a:t>
            </a:r>
            <a:r>
              <a:rPr lang="en-US" altLang="ja-JP" sz="4000" b="1">
                <a:solidFill>
                  <a:schemeClr val="bg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Problems</a:t>
            </a:r>
            <a:endParaRPr lang="en-US" altLang="ja-JP" sz="4000" b="1" spc="139">
              <a:solidFill>
                <a:schemeClr val="bg2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  <a:p>
            <a:pPr algn="ctr">
              <a:lnSpc>
                <a:spcPts val="4759"/>
              </a:lnSpc>
            </a:pPr>
            <a:r>
              <a:rPr lang="en-US" altLang="ja-JP" sz="4000" spc="139">
                <a:solidFill>
                  <a:schemeClr val="bg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"/>
                <a:sym typeface="Noto Sans JP"/>
              </a:rPr>
              <a:t>Train</a:t>
            </a:r>
            <a:r>
              <a:rPr lang="ja-JP" altLang="en-US" sz="4000" spc="139">
                <a:solidFill>
                  <a:srgbClr val="24723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Noto Sans JP"/>
                <a:sym typeface="Noto Sans JP"/>
              </a:rPr>
              <a:t>→</a:t>
            </a:r>
            <a:r>
              <a:rPr lang="en-US" altLang="ja-JP" sz="4000">
                <a:solidFill>
                  <a:schemeClr val="bg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Shift from Railways to Other Public </a:t>
            </a:r>
            <a:endParaRPr lang="en-US" altLang="ja-JP" sz="4000" spc="139">
              <a:solidFill>
                <a:schemeClr val="bg2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20B3BD-8704-4F4B-20B1-A4149AF2C58A}"/>
              </a:ext>
            </a:extLst>
          </p:cNvPr>
          <p:cNvSpPr txBox="1"/>
          <p:nvPr/>
        </p:nvSpPr>
        <p:spPr>
          <a:xfrm>
            <a:off x="9552514" y="9131700"/>
            <a:ext cx="857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247233"/>
                </a:solidFill>
              </a:rPr>
              <a:t>参考：</a:t>
            </a:r>
            <a:r>
              <a:rPr lang="en-US" altLang="ja-JP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市場外</a:t>
            </a:r>
            <a:r>
              <a:rPr lang="en-US" altLang="ja-JP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ja-JP" altLang="en-US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東京</a:t>
            </a:r>
            <a:r>
              <a:rPr lang="en-US" altLang="ja-JP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BRT</a:t>
            </a:r>
            <a:r>
              <a:rPr lang="ja-JP" altLang="en-US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が運行開始 新橋ー豊洲市場など </a:t>
            </a:r>
            <a:r>
              <a:rPr lang="en-US" altLang="ja-JP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ja-JP" altLang="en-US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ザ・豊洲市場</a:t>
            </a:r>
            <a:r>
              <a:rPr lang="en-US" altLang="ja-JP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280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公式</a:t>
            </a:r>
            <a:r>
              <a:rPr lang="en-US" altLang="ja-JP" sz="2800">
                <a:solidFill>
                  <a:srgbClr val="24723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endParaRPr kumimoji="1" lang="ja-JP" altLang="en-US" sz="2800">
              <a:solidFill>
                <a:srgbClr val="247233"/>
              </a:solidFill>
            </a:endParaRP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11941EC1-02FE-461E-71D2-03959A64A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7"/>
    </mc:Choice>
    <mc:Fallback>
      <p:transition spd="slow" advTm="2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4B05-3252-3AA8-1488-213607EE4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2D5683B1-C928-02DC-6FD7-2EC8EDAA2A35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67AD98F-D659-7F89-8699-AB7F8B25CCC1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0C30B50-7875-BC81-3BA4-AD84DF4B5981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9BAE81E-450F-BFBB-3F74-305290C49BC2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E0407AA-C618-F630-0B6F-730E820AD89C}"/>
              </a:ext>
            </a:extLst>
          </p:cNvPr>
          <p:cNvSpPr txBox="1"/>
          <p:nvPr/>
        </p:nvSpPr>
        <p:spPr>
          <a:xfrm>
            <a:off x="812275" y="661201"/>
            <a:ext cx="1323449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4B0105B-F78E-19F3-AE41-1D466B0BD2FC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altLang="ja-JP" sz="6000">
                <a:solidFill>
                  <a:schemeClr val="bg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Objectives</a:t>
            </a:r>
            <a:endParaRPr lang="en-US" sz="6000" u="none" spc="1080">
              <a:solidFill>
                <a:schemeClr val="bg2">
                  <a:lumMod val="50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543C063-9E2A-147A-E75D-985F74069AE0}"/>
              </a:ext>
            </a:extLst>
          </p:cNvPr>
          <p:cNvSpPr txBox="1"/>
          <p:nvPr/>
        </p:nvSpPr>
        <p:spPr>
          <a:xfrm>
            <a:off x="949954" y="2893478"/>
            <a:ext cx="169316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>
                <a:solidFill>
                  <a:schemeClr val="bg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Understanding the Current Use of Public Transportation through Basic and Model Analyses</a:t>
            </a:r>
            <a:r>
              <a:rPr lang="ja-JP" altLang="en-US" sz="4800" spc="139">
                <a:solidFill>
                  <a:schemeClr val="bg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　</a:t>
            </a:r>
            <a:endParaRPr lang="en-US" altLang="ja-JP" sz="4800" spc="139">
              <a:solidFill>
                <a:schemeClr val="bg2">
                  <a:lumMod val="50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FDD8195-2010-F51E-134B-8EFAE295FF05}"/>
              </a:ext>
            </a:extLst>
          </p:cNvPr>
          <p:cNvSpPr txBox="1"/>
          <p:nvPr/>
        </p:nvSpPr>
        <p:spPr>
          <a:xfrm>
            <a:off x="480469" y="7048500"/>
            <a:ext cx="1731181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◎</a:t>
            </a:r>
            <a:r>
              <a:rPr lang="en-US" altLang="ja-JP" sz="4800">
                <a:solidFill>
                  <a:schemeClr val="bg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For the redistribution from railways to other public transportation, we propose effective time periods for using alternative modes of  suggest measures to regulate behaviors that contribute to congestion</a:t>
            </a: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7FBBB43-DA13-E702-2114-FE5301334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02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0"/>
    </mc:Choice>
    <mc:Fallback>
      <p:transition spd="slow" advTm="2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A812-BDBA-009B-0224-D75584FEC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425520-B23F-1938-BAD1-F21F431ACE5F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68317B0-A960-9A5F-9E3E-521CA9091092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3BF26F-BB6D-30A8-B4F1-FC0B06019B49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5F337ADB-813F-1CAF-E668-A279EB9285A5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FEA4DDE-08BA-839B-F865-29EF67B6C864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664571C-4BC3-8EB4-3716-FCF9394B3DC2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B5E46CD-73F2-DFF2-976C-9BC1BC9FAB89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FD815E2-2BBA-CCB8-4946-5F2C3F346BA1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C6D8AE8-AFC5-345A-A468-33D6563DEE44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Data</a:t>
            </a:r>
            <a:r>
              <a:rPr lang="ja-JP" altLang="en-US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and</a:t>
            </a:r>
            <a:r>
              <a:rPr lang="ja-JP" altLang="en-US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u="none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Methods</a:t>
            </a:r>
            <a:endParaRPr lang="en-US" sz="6000" u="none" spc="108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45CC4A1-6D0D-5704-269D-4CC222788EE1}"/>
              </a:ext>
            </a:extLst>
          </p:cNvPr>
          <p:cNvSpPr txBox="1"/>
          <p:nvPr/>
        </p:nvSpPr>
        <p:spPr>
          <a:xfrm>
            <a:off x="678175" y="2565130"/>
            <a:ext cx="16931646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2021.7.8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～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8.16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，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11.1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～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11.30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Using trip data from 331 individuals</a:t>
            </a:r>
          </a:p>
          <a:p>
            <a:pPr marL="457200" indent="-457200" algn="l">
              <a:lnSpc>
                <a:spcPts val="4759"/>
              </a:lnSpc>
              <a:buFont typeface="Wingdings" panose="05000000000000000000" pitchFamily="2" charset="2"/>
              <a:buChar char="l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Basic Analysis</a:t>
            </a: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linking factors likely to influence changes in transportation mode  </a:t>
            </a: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examine those factors</a:t>
            </a:r>
          </a:p>
          <a:p>
            <a:pPr>
              <a:lnSpc>
                <a:spcPts val="4759"/>
              </a:lnSpc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Example)</a:t>
            </a: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Purpose of travel - Changes in transportation mode</a:t>
            </a: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Time of travel - Transportation mode</a:t>
            </a:r>
          </a:p>
          <a:p>
            <a:pPr>
              <a:lnSpc>
                <a:spcPts val="4759"/>
              </a:lnSpc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Length of travel - Transportation mode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　　　　　　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etc.</a:t>
            </a: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FEECF040-9FC9-12D4-1DDB-94C43542E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870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2"/>
    </mc:Choice>
    <mc:Fallback>
      <p:transition spd="slow" advTm="5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8F62B-0A2B-DA31-FA47-E43A757F8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4ABF54-F8A4-951C-13BD-35462625007C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3CFD56-6B3C-D79D-96C6-4951C2E49873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A03C1BD-B066-D76A-FE65-F935056928B1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6D8D1178-02ED-6C95-1C60-E016E705B1CD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A7858D3-992E-68D4-5160-46DFD4B75DFE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874B4E1-E9AC-E08B-CE27-CCAEF54F8874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F65DCD9-5141-5F29-4D91-0FA8632EEC81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F3CB6C9-D703-3AD6-72D4-638B5770B9B8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41AAA4F-5C36-C6D8-520C-85782A9B1C05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About</a:t>
            </a:r>
            <a:r>
              <a:rPr lang="ja-JP" alt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the</a:t>
            </a:r>
            <a:r>
              <a:rPr lang="ja-JP" alt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Model</a:t>
            </a:r>
            <a:endParaRPr lang="en-US" sz="6000" u="none" spc="108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DC8ADAD-14D9-510D-C318-BB22F880F0FC}"/>
              </a:ext>
            </a:extLst>
          </p:cNvPr>
          <p:cNvSpPr txBox="1"/>
          <p:nvPr/>
        </p:nvSpPr>
        <p:spPr>
          <a:xfrm>
            <a:off x="670554" y="2892045"/>
            <a:ext cx="16931646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Utilizing the Multiple Nominal Logit Model (MNL)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Dependent variable: </a:t>
            </a: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Choice of primary transportation mode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457200" indent="-4572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Explanatory variables: </a:t>
            </a: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Trip time period (monthly, time-of-day)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　　　　　</a:t>
            </a: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Trip purpose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　　　　　</a:t>
            </a: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Trip time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　　　　　</a:t>
            </a: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OD Direct Distance</a:t>
            </a:r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3D66F6E5-A469-690E-834E-FB607ECD9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479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2"/>
    </mc:Choice>
    <mc:Fallback>
      <p:transition spd="slow" advTm="1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B2EE-8C71-9057-5AD0-1EFDF0893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26DC97-9B41-5542-5518-1FB85533D17B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3D7AFE-31B5-60EB-A876-7EAC16D5DA3C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E5D3747-2ECB-59A6-CA5C-993AC04BA111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B76AF498-971E-C76E-05E7-F27BE85ADA3E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8819F99-110B-74DC-151F-BA1133128272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833DE7-BF9E-9431-A1DD-C92F698D8BC2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DBDA082-B36D-D33B-5CF9-8AF8A0327CDE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2D4AE5D-730E-7C47-325D-24A0DC7C3EFF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CCD618C-6E91-54F0-A6E1-3D066620819C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ja-JP" alt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基礎分析</a:t>
            </a:r>
            <a:endParaRPr lang="en-US" sz="6000" u="none" spc="108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502EBA7A-36E0-3AC9-0C9B-6BE060E1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742905"/>
              </p:ext>
            </p:extLst>
          </p:nvPr>
        </p:nvGraphicFramePr>
        <p:xfrm>
          <a:off x="697190" y="2340773"/>
          <a:ext cx="8446809" cy="382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B01CEEB7-12F3-B90D-F726-1B64A1B7DE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287733"/>
              </p:ext>
            </p:extLst>
          </p:nvPr>
        </p:nvGraphicFramePr>
        <p:xfrm>
          <a:off x="670554" y="6169390"/>
          <a:ext cx="8446809" cy="366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4">
            <a:extLst>
              <a:ext uri="{FF2B5EF4-FFF2-40B4-BE49-F238E27FC236}">
                <a16:creationId xmlns:a16="http://schemas.microsoft.com/office/drawing/2014/main" id="{D2ACF993-B512-18E4-05C6-8425022FDA57}"/>
              </a:ext>
            </a:extLst>
          </p:cNvPr>
          <p:cNvSpPr txBox="1"/>
          <p:nvPr/>
        </p:nvSpPr>
        <p:spPr>
          <a:xfrm>
            <a:off x="9298594" y="2232277"/>
            <a:ext cx="848483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Season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ー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Means of transportation</a:t>
            </a:r>
          </a:p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No significant changes observed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Summer passenger traffic has surpassed rail and subway ridership</a:t>
            </a: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83B43B31-C306-3E69-5F79-3BC1BB5CB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1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4"/>
    </mc:Choice>
    <mc:Fallback>
      <p:transition spd="slow" advTm="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ADC9E-2FA6-6C4F-6FA4-526BC853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C45E90-5F78-B976-D617-EC2EE379CE84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0BB5C94-B894-25EB-A596-542E3465505A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9E1D63-940C-8FDB-DCDC-86A70E603309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F2C39206-E153-3797-BF22-72707B528E5A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56DCA4A-1D1A-B6EC-AA6F-3DF3C42A6C16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9FB8A5E-7691-4618-78DC-A471DF19394D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A7956AE-08C5-E590-367A-FCE4CF742408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EA6CB4DD-EA1E-0B37-059B-E8A97C61AC95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EEEE93E-D671-D4E2-2FDA-E3DDD2E55A4E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ja-JP" alt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基礎分析</a:t>
            </a:r>
            <a:endParaRPr lang="en-US" sz="6000" u="none" spc="1080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0D0B740E-2DA6-9981-A6BF-7C4181DDFF0E}"/>
              </a:ext>
            </a:extLst>
          </p:cNvPr>
          <p:cNvSpPr txBox="1"/>
          <p:nvPr/>
        </p:nvSpPr>
        <p:spPr>
          <a:xfrm>
            <a:off x="9298594" y="2232277"/>
            <a:ext cx="848483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l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Time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Slot</a:t>
            </a: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ー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Means of transportation</a:t>
            </a:r>
          </a:p>
          <a:p>
            <a:pPr marL="685800" indent="-685800" algn="l">
              <a:lnSpc>
                <a:spcPts val="4759"/>
              </a:lnSpc>
              <a:buFont typeface="Wingdings" panose="05000000000000000000" pitchFamily="2" charset="2"/>
              <a:buChar char="l"/>
            </a:pPr>
            <a:endParaRPr lang="en-US" altLang="ja-JP" sz="4800" spc="139">
              <a:solidFill>
                <a:srgbClr val="2472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Noto Sans JP"/>
              <a:sym typeface="Noto Sans JP"/>
            </a:endParaRPr>
          </a:p>
          <a:p>
            <a:pPr marL="685800" indent="-685800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evening (commuting hours)</a:t>
            </a:r>
            <a:b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</a:br>
            <a:r>
              <a:rPr lang="ja-JP" altLang="en-US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→</a:t>
            </a:r>
            <a:r>
              <a:rPr lang="en-US" altLang="ja-JP" sz="4800" spc="139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Ratio of people walking or cycling increases.</a:t>
            </a:r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325988F0-3299-089E-897D-0ECE082D5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873168"/>
              </p:ext>
            </p:extLst>
          </p:nvPr>
        </p:nvGraphicFramePr>
        <p:xfrm>
          <a:off x="670554" y="2477545"/>
          <a:ext cx="8318853" cy="377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EA0A9E55-9974-0A39-D309-5718B8791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319753"/>
              </p:ext>
            </p:extLst>
          </p:nvPr>
        </p:nvGraphicFramePr>
        <p:xfrm>
          <a:off x="812275" y="6160321"/>
          <a:ext cx="8177132" cy="377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B44CE130-A6A5-47AD-EF10-B76BAE11E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228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0"/>
    </mc:Choice>
    <mc:Fallback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8E5E7-CB69-7D72-4B2B-ABFB932A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9450018-8465-11F1-0E6C-E401E4A067DD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27E371-ABF4-8444-EBA9-D3ECE5968A2E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247233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CA66870-6FA3-068B-7463-988A4F955038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05378EA6-4DD7-6C5D-430E-2B3263EADD0F}"/>
              </a:ext>
            </a:extLst>
          </p:cNvPr>
          <p:cNvSpPr/>
          <p:nvPr/>
        </p:nvSpPr>
        <p:spPr>
          <a:xfrm>
            <a:off x="0" y="1680555"/>
            <a:ext cx="18288000" cy="0"/>
          </a:xfrm>
          <a:prstGeom prst="line">
            <a:avLst/>
          </a:prstGeom>
          <a:ln w="38100" cap="flat">
            <a:solidFill>
              <a:srgbClr val="24723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3D4C6BD-8833-BFF0-1187-EF697DB92401}"/>
              </a:ext>
            </a:extLst>
          </p:cNvPr>
          <p:cNvGrpSpPr/>
          <p:nvPr/>
        </p:nvGrpSpPr>
        <p:grpSpPr>
          <a:xfrm>
            <a:off x="670554" y="0"/>
            <a:ext cx="1606891" cy="2232277"/>
            <a:chOff x="0" y="0"/>
            <a:chExt cx="736600" cy="102327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2F7A641-710D-816F-97FE-AE3D288EC310}"/>
                </a:ext>
              </a:extLst>
            </p:cNvPr>
            <p:cNvSpPr/>
            <p:nvPr/>
          </p:nvSpPr>
          <p:spPr>
            <a:xfrm>
              <a:off x="0" y="0"/>
              <a:ext cx="736600" cy="1023277"/>
            </a:xfrm>
            <a:custGeom>
              <a:avLst/>
              <a:gdLst/>
              <a:ahLst/>
              <a:cxnLst/>
              <a:rect l="l" t="t" r="r" b="b"/>
              <a:pathLst>
                <a:path w="736600" h="1023277">
                  <a:moveTo>
                    <a:pt x="736600" y="0"/>
                  </a:moveTo>
                  <a:lnTo>
                    <a:pt x="736600" y="1023277"/>
                  </a:lnTo>
                  <a:lnTo>
                    <a:pt x="368300" y="896277"/>
                  </a:lnTo>
                  <a:lnTo>
                    <a:pt x="0" y="1023277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4723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97F5728-F268-EF0C-1EAB-FDB6A2E255A9}"/>
                </a:ext>
              </a:extLst>
            </p:cNvPr>
            <p:cNvSpPr txBox="1"/>
            <p:nvPr/>
          </p:nvSpPr>
          <p:spPr>
            <a:xfrm>
              <a:off x="0" y="-28575"/>
              <a:ext cx="736600" cy="92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E6409D06-9E38-37DC-DB85-A46CB0D9E086}"/>
              </a:ext>
            </a:extLst>
          </p:cNvPr>
          <p:cNvSpPr txBox="1"/>
          <p:nvPr/>
        </p:nvSpPr>
        <p:spPr>
          <a:xfrm>
            <a:off x="812275" y="661201"/>
            <a:ext cx="1323449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  <a:r>
              <a:rPr lang="en-US" sz="5600" b="1" spc="5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 lang="en-US" sz="5600" b="1" u="none" spc="56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95202CD-5E45-B147-5D1D-6118C4AE352F}"/>
              </a:ext>
            </a:extLst>
          </p:cNvPr>
          <p:cNvSpPr txBox="1"/>
          <p:nvPr/>
        </p:nvSpPr>
        <p:spPr>
          <a:xfrm>
            <a:off x="2973269" y="689776"/>
            <a:ext cx="138563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altLang="ja-JP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Basic</a:t>
            </a:r>
            <a:r>
              <a:rPr lang="ja-JP" altLang="en-US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 </a:t>
            </a:r>
            <a:r>
              <a:rPr lang="en-US" altLang="ja-JP" sz="6000" spc="1080">
                <a:solidFill>
                  <a:srgbClr val="2472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Noto Sans JP"/>
                <a:sym typeface="Noto Sans JP"/>
              </a:rPr>
              <a:t>Analysis</a:t>
            </a:r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374C55A7-27AE-B91B-EC5E-75F84D295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553572"/>
              </p:ext>
            </p:extLst>
          </p:nvPr>
        </p:nvGraphicFramePr>
        <p:xfrm>
          <a:off x="670554" y="2415043"/>
          <a:ext cx="5565490" cy="351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AA303957-EAF2-0AAD-F491-AD3F28F8B2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86473"/>
              </p:ext>
            </p:extLst>
          </p:nvPr>
        </p:nvGraphicFramePr>
        <p:xfrm>
          <a:off x="6367849" y="2415042"/>
          <a:ext cx="5684108" cy="3516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グラフ 15">
            <a:extLst>
              <a:ext uri="{FF2B5EF4-FFF2-40B4-BE49-F238E27FC236}">
                <a16:creationId xmlns:a16="http://schemas.microsoft.com/office/drawing/2014/main" id="{CA019BBF-1D46-C005-F9C8-9F6684B98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724869"/>
              </p:ext>
            </p:extLst>
          </p:nvPr>
        </p:nvGraphicFramePr>
        <p:xfrm>
          <a:off x="12183762" y="2415041"/>
          <a:ext cx="5835094" cy="35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グラフ 16">
            <a:extLst>
              <a:ext uri="{FF2B5EF4-FFF2-40B4-BE49-F238E27FC236}">
                <a16:creationId xmlns:a16="http://schemas.microsoft.com/office/drawing/2014/main" id="{1DE35F01-2AD0-6369-F0E7-0B25167FC1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124157"/>
              </p:ext>
            </p:extLst>
          </p:nvPr>
        </p:nvGraphicFramePr>
        <p:xfrm>
          <a:off x="812274" y="6369903"/>
          <a:ext cx="5423769" cy="351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グラフ 17">
            <a:extLst>
              <a:ext uri="{FF2B5EF4-FFF2-40B4-BE49-F238E27FC236}">
                <a16:creationId xmlns:a16="http://schemas.microsoft.com/office/drawing/2014/main" id="{5080F2F1-16B1-4804-DA2F-6ADF538EF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062021"/>
              </p:ext>
            </p:extLst>
          </p:nvPr>
        </p:nvGraphicFramePr>
        <p:xfrm>
          <a:off x="6367849" y="6369902"/>
          <a:ext cx="5684108" cy="3516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グラフ 18">
            <a:extLst>
              <a:ext uri="{FF2B5EF4-FFF2-40B4-BE49-F238E27FC236}">
                <a16:creationId xmlns:a16="http://schemas.microsoft.com/office/drawing/2014/main" id="{B39BD187-B543-582E-39B3-D1A7C5B0F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040628"/>
              </p:ext>
            </p:extLst>
          </p:nvPr>
        </p:nvGraphicFramePr>
        <p:xfrm>
          <a:off x="12183763" y="6369902"/>
          <a:ext cx="5835094" cy="351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1" name="オーディオ 20">
            <a:hlinkClick r:id="" action="ppaction://media"/>
            <a:extLst>
              <a:ext uri="{FF2B5EF4-FFF2-40B4-BE49-F238E27FC236}">
                <a16:creationId xmlns:a16="http://schemas.microsoft.com/office/drawing/2014/main" id="{3A6A4B7A-8F43-7ACE-B769-FF6D069DD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551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1"/>
    </mc:Choice>
    <mc:Fallback>
      <p:transition spd="slow" advTm="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523af69-0425-4a8d-9827-ee7292c5d821}" enabled="0" method="" siteId="{0523af69-0425-4a8d-9827-ee7292c5d82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ユーザー設定</PresentationFormat>
  <Paragraphs>226</Paragraphs>
  <Slides>24</Slides>
  <Notes>2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3" baseType="lpstr">
      <vt:lpstr>HGP創英角ｺﾞｼｯｸUB</vt:lpstr>
      <vt:lpstr>Wingdings</vt:lpstr>
      <vt:lpstr>League Spartan</vt:lpstr>
      <vt:lpstr>Calibri</vt:lpstr>
      <vt:lpstr>HGS創英角ｺﾞｼｯｸUB</vt:lpstr>
      <vt:lpstr>游ゴシック</vt:lpstr>
      <vt:lpstr>Arial</vt:lpstr>
      <vt:lpstr>HGS創英角ｺﾞｼｯｸUB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緑と白　自然　セミナー　プレゼンテーション</dc:title>
  <dc:creator>鈴木温人</dc:creator>
  <cp:lastModifiedBy>孝徳 中野</cp:lastModifiedBy>
  <cp:revision>218</cp:revision>
  <dcterms:created xsi:type="dcterms:W3CDTF">2006-08-16T00:00:00Z</dcterms:created>
  <dcterms:modified xsi:type="dcterms:W3CDTF">2025-09-24T01:58:47Z</dcterms:modified>
  <dc:identifier>DAGxpNK96PU</dc:identifier>
</cp:coreProperties>
</file>