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90"/>
  </p:notesMasterIdLst>
  <p:handoutMasterIdLst>
    <p:handoutMasterId r:id="rId91"/>
  </p:handoutMasterIdLst>
  <p:sldIdLst>
    <p:sldId id="910" r:id="rId2"/>
    <p:sldId id="911" r:id="rId3"/>
    <p:sldId id="925" r:id="rId4"/>
    <p:sldId id="850" r:id="rId5"/>
    <p:sldId id="851" r:id="rId6"/>
    <p:sldId id="853" r:id="rId7"/>
    <p:sldId id="919" r:id="rId8"/>
    <p:sldId id="918" r:id="rId9"/>
    <p:sldId id="916" r:id="rId10"/>
    <p:sldId id="855" r:id="rId11"/>
    <p:sldId id="917" r:id="rId12"/>
    <p:sldId id="920" r:id="rId13"/>
    <p:sldId id="921" r:id="rId14"/>
    <p:sldId id="831" r:id="rId15"/>
    <p:sldId id="856" r:id="rId16"/>
    <p:sldId id="912" r:id="rId17"/>
    <p:sldId id="922" r:id="rId18"/>
    <p:sldId id="923" r:id="rId19"/>
    <p:sldId id="832" r:id="rId20"/>
    <p:sldId id="844" r:id="rId21"/>
    <p:sldId id="846" r:id="rId22"/>
    <p:sldId id="845" r:id="rId23"/>
    <p:sldId id="843" r:id="rId24"/>
    <p:sldId id="857" r:id="rId25"/>
    <p:sldId id="858" r:id="rId26"/>
    <p:sldId id="873" r:id="rId27"/>
    <p:sldId id="859" r:id="rId28"/>
    <p:sldId id="860" r:id="rId29"/>
    <p:sldId id="862" r:id="rId30"/>
    <p:sldId id="863" r:id="rId31"/>
    <p:sldId id="864" r:id="rId32"/>
    <p:sldId id="865" r:id="rId33"/>
    <p:sldId id="866" r:id="rId34"/>
    <p:sldId id="867" r:id="rId35"/>
    <p:sldId id="868" r:id="rId36"/>
    <p:sldId id="869" r:id="rId37"/>
    <p:sldId id="871" r:id="rId38"/>
    <p:sldId id="874" r:id="rId39"/>
    <p:sldId id="875" r:id="rId40"/>
    <p:sldId id="872" r:id="rId41"/>
    <p:sldId id="877" r:id="rId42"/>
    <p:sldId id="876" r:id="rId43"/>
    <p:sldId id="880" r:id="rId44"/>
    <p:sldId id="878" r:id="rId45"/>
    <p:sldId id="879" r:id="rId46"/>
    <p:sldId id="881" r:id="rId47"/>
    <p:sldId id="882" r:id="rId48"/>
    <p:sldId id="914" r:id="rId49"/>
    <p:sldId id="883" r:id="rId50"/>
    <p:sldId id="884" r:id="rId51"/>
    <p:sldId id="885" r:id="rId52"/>
    <p:sldId id="886" r:id="rId53"/>
    <p:sldId id="887" r:id="rId54"/>
    <p:sldId id="888" r:id="rId55"/>
    <p:sldId id="913" r:id="rId56"/>
    <p:sldId id="890" r:id="rId57"/>
    <p:sldId id="889" r:id="rId58"/>
    <p:sldId id="891" r:id="rId59"/>
    <p:sldId id="892" r:id="rId60"/>
    <p:sldId id="893" r:id="rId61"/>
    <p:sldId id="894" r:id="rId62"/>
    <p:sldId id="895" r:id="rId63"/>
    <p:sldId id="896" r:id="rId64"/>
    <p:sldId id="897" r:id="rId65"/>
    <p:sldId id="898" r:id="rId66"/>
    <p:sldId id="899" r:id="rId67"/>
    <p:sldId id="907" r:id="rId68"/>
    <p:sldId id="900" r:id="rId69"/>
    <p:sldId id="901" r:id="rId70"/>
    <p:sldId id="902" r:id="rId71"/>
    <p:sldId id="903" r:id="rId72"/>
    <p:sldId id="904" r:id="rId73"/>
    <p:sldId id="905" r:id="rId74"/>
    <p:sldId id="870" r:id="rId75"/>
    <p:sldId id="908" r:id="rId76"/>
    <p:sldId id="909" r:id="rId77"/>
    <p:sldId id="906" r:id="rId78"/>
    <p:sldId id="826" r:id="rId79"/>
    <p:sldId id="829" r:id="rId80"/>
    <p:sldId id="830" r:id="rId81"/>
    <p:sldId id="827" r:id="rId82"/>
    <p:sldId id="828" r:id="rId83"/>
    <p:sldId id="915" r:id="rId84"/>
    <p:sldId id="822" r:id="rId85"/>
    <p:sldId id="824" r:id="rId86"/>
    <p:sldId id="823" r:id="rId87"/>
    <p:sldId id="825" r:id="rId88"/>
    <p:sldId id="849" r:id="rId89"/>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F88396BC-B1A0-4FC0-A898-0A2FF28D9340}">
          <p14:sldIdLst>
            <p14:sldId id="910"/>
            <p14:sldId id="911"/>
            <p14:sldId id="925"/>
            <p14:sldId id="850"/>
            <p14:sldId id="851"/>
            <p14:sldId id="853"/>
            <p14:sldId id="919"/>
            <p14:sldId id="918"/>
            <p14:sldId id="916"/>
            <p14:sldId id="855"/>
            <p14:sldId id="917"/>
            <p14:sldId id="920"/>
            <p14:sldId id="921"/>
          </p14:sldIdLst>
        </p14:section>
        <p14:section name="補遺" id="{3B968EC1-A77E-1947-A377-5029278455F7}">
          <p14:sldIdLst/>
        </p14:section>
        <p14:section name="Sub" id="{6870D8F4-6243-8F49-8F74-D74383EC3EE6}">
          <p14:sldIdLst>
            <p14:sldId id="831"/>
            <p14:sldId id="856"/>
            <p14:sldId id="912"/>
            <p14:sldId id="922"/>
            <p14:sldId id="923"/>
            <p14:sldId id="832"/>
            <p14:sldId id="844"/>
            <p14:sldId id="846"/>
            <p14:sldId id="845"/>
            <p14:sldId id="843"/>
            <p14:sldId id="857"/>
            <p14:sldId id="858"/>
            <p14:sldId id="873"/>
            <p14:sldId id="859"/>
            <p14:sldId id="860"/>
            <p14:sldId id="862"/>
            <p14:sldId id="863"/>
            <p14:sldId id="864"/>
            <p14:sldId id="865"/>
            <p14:sldId id="866"/>
            <p14:sldId id="867"/>
            <p14:sldId id="868"/>
            <p14:sldId id="869"/>
            <p14:sldId id="871"/>
            <p14:sldId id="874"/>
            <p14:sldId id="875"/>
            <p14:sldId id="872"/>
            <p14:sldId id="877"/>
            <p14:sldId id="876"/>
            <p14:sldId id="880"/>
            <p14:sldId id="878"/>
            <p14:sldId id="879"/>
            <p14:sldId id="881"/>
            <p14:sldId id="882"/>
            <p14:sldId id="914"/>
            <p14:sldId id="883"/>
            <p14:sldId id="884"/>
            <p14:sldId id="885"/>
            <p14:sldId id="886"/>
            <p14:sldId id="887"/>
            <p14:sldId id="888"/>
            <p14:sldId id="913"/>
            <p14:sldId id="890"/>
            <p14:sldId id="889"/>
            <p14:sldId id="891"/>
            <p14:sldId id="892"/>
            <p14:sldId id="893"/>
            <p14:sldId id="894"/>
            <p14:sldId id="895"/>
            <p14:sldId id="896"/>
            <p14:sldId id="897"/>
            <p14:sldId id="898"/>
            <p14:sldId id="899"/>
            <p14:sldId id="907"/>
            <p14:sldId id="900"/>
            <p14:sldId id="901"/>
            <p14:sldId id="902"/>
            <p14:sldId id="903"/>
            <p14:sldId id="904"/>
            <p14:sldId id="905"/>
            <p14:sldId id="870"/>
            <p14:sldId id="908"/>
            <p14:sldId id="909"/>
            <p14:sldId id="906"/>
          </p14:sldIdLst>
        </p14:section>
        <p14:section name="Appendix" id="{DFD6380B-69C4-4080-A339-4B134D27B2F6}">
          <p14:sldIdLst>
            <p14:sldId id="826"/>
            <p14:sldId id="829"/>
            <p14:sldId id="830"/>
            <p14:sldId id="827"/>
            <p14:sldId id="828"/>
            <p14:sldId id="915"/>
          </p14:sldIdLst>
        </p14:section>
        <p14:section name="trash" id="{D9D6B5C8-023A-9F44-93DB-245C224BF9D6}">
          <p14:sldIdLst>
            <p14:sldId id="822"/>
            <p14:sldId id="824"/>
            <p14:sldId id="823"/>
            <p14:sldId id="825"/>
            <p14:sldId id="849"/>
          </p14:sldIdLst>
        </p14:section>
      </p14:sectionLst>
    </p:ext>
    <p:ext uri="{EFAFB233-063F-42B5-8137-9DF3F51BA10A}">
      <p15:sldGuideLst xmlns:p15="http://schemas.microsoft.com/office/powerpoint/2012/main">
        <p15:guide id="1" orient="horz" pos="2251" userDrawn="1">
          <p15:clr>
            <a:srgbClr val="A4A3A4"/>
          </p15:clr>
        </p15:guide>
        <p15:guide id="2" pos="211" userDrawn="1">
          <p15:clr>
            <a:srgbClr val="A4A3A4"/>
          </p15:clr>
        </p15:guide>
        <p15:guide id="3" pos="746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DE8EA7-74BA-6D41-5CD2-336C5D842C41}" name="橘 翔太" initials="翔橘" userId="S::tachibana.shota.67@education.kanazawa.university::b966bada-bbeb-4aca-b8ae-d5ca18d319a7" providerId="AD"/>
  <p188:author id="{ED1494D5-90D4-292B-7010-DE404C5E8D6F}" name="松本 空蒔" initials="空松" userId="S::matsumoto.kuuma@education.kanazawa.university::d53338fa-9012-40af-96b1-a5f96a50e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17527橘 " initials="1" lastIdx="16" clrIdx="0">
    <p:extLst>
      <p:ext uri="{19B8F6BF-5375-455C-9EA6-DF929625EA0E}">
        <p15:presenceInfo xmlns:p15="http://schemas.microsoft.com/office/powerpoint/2012/main" userId="17527橘 " providerId="None"/>
      </p:ext>
    </p:extLst>
  </p:cmAuthor>
  <p:cmAuthor id="2" name="17527橘" initials="1" lastIdx="1" clrIdx="1">
    <p:extLst>
      <p:ext uri="{19B8F6BF-5375-455C-9EA6-DF929625EA0E}">
        <p15:presenceInfo xmlns:p15="http://schemas.microsoft.com/office/powerpoint/2012/main" userId="17527橘" providerId="None"/>
      </p:ext>
    </p:extLst>
  </p:cmAuthor>
  <p:cmAuthor id="3" name="17527橘_群馬" initials="1" lastIdx="6" clrIdx="2">
    <p:extLst>
      <p:ext uri="{19B8F6BF-5375-455C-9EA6-DF929625EA0E}">
        <p15:presenceInfo xmlns:p15="http://schemas.microsoft.com/office/powerpoint/2012/main" userId="17527橘_群馬"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9C5"/>
    <a:srgbClr val="0066FF"/>
    <a:srgbClr val="FF5050"/>
    <a:srgbClr val="FF3300"/>
    <a:srgbClr val="FF0000"/>
    <a:srgbClr val="FFFFFF"/>
    <a:srgbClr val="9FD0E6"/>
    <a:srgbClr val="B1F8E0"/>
    <a:srgbClr val="D0CECE"/>
    <a:srgbClr val="3182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C6587-8514-AF4C-A69F-29A0DDD7DF69}" v="2415" dt="2025-09-24T01:26:23.739"/>
    <p1510:client id="{396A6B62-1426-4EC7-A750-EA1DD82C2EE5}" v="2904" dt="2025-09-24T00:41:24.302"/>
    <p1510:client id="{48B3F1C2-3058-2043-9F4A-7A0FAFBE8220}" v="1766" dt="2025-09-24T00:08:47.485"/>
    <p1510:client id="{4D050DC0-DE85-45A1-A88D-1AFD3F3D0BB7}" v="1395" dt="2025-09-24T01:26:33.061"/>
    <p1510:client id="{747FF839-BBF0-9A49-B615-71DF28A1C972}" v="2774" dt="2025-09-23T23:20:59.837"/>
    <p1510:client id="{AFB1415D-DBCF-4FA8-A452-BD20DC4D373F}" v="6633" dt="2025-09-23T22:52:03.16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58" autoAdjust="0"/>
  </p:normalViewPr>
  <p:slideViewPr>
    <p:cSldViewPr snapToGrid="0">
      <p:cViewPr>
        <p:scale>
          <a:sx n="66" d="100"/>
          <a:sy n="66" d="100"/>
        </p:scale>
        <p:origin x="1301" y="192"/>
      </p:cViewPr>
      <p:guideLst>
        <p:guide orient="horz" pos="2251"/>
        <p:guide pos="211"/>
        <p:guide pos="746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 Id="rId98"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kuuma1221\Downloads\&#21454;&#20837;&#12524;&#12504;&#12441;&#12523;&#12392;&#20104;&#31639;&#12398;&#38306;&#204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7"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7"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kuuma1221\Downloads\&#21454;&#20837;&#12524;&#12504;&#12441;&#12523;&#12392;&#20104;&#31639;&#12398;&#38306;&#2041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kuuma1221\Downloads\&#21454;&#20837;&#12524;&#12504;&#12441;&#12523;&#12392;&#20104;&#31639;&#12398;&#38306;&#20418;.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lunch</c:v>
                </c:pt>
              </c:strCache>
            </c:strRef>
          </c:tx>
          <c:spPr>
            <a:solidFill>
              <a:schemeClr val="accent2"/>
            </a:solidFill>
            <a:ln>
              <a:noFill/>
            </a:ln>
            <a:effectLst/>
          </c:spPr>
          <c:invertIfNegative val="0"/>
          <c:val>
            <c:numRef>
              <c:f>Sheet1!$B$2:$B$6</c:f>
              <c:numCache>
                <c:formatCode>General</c:formatCode>
                <c:ptCount val="5"/>
                <c:pt idx="0">
                  <c:v>1116</c:v>
                </c:pt>
                <c:pt idx="1">
                  <c:v>1103</c:v>
                </c:pt>
                <c:pt idx="2">
                  <c:v>1214</c:v>
                </c:pt>
                <c:pt idx="3">
                  <c:v>1402</c:v>
                </c:pt>
                <c:pt idx="4">
                  <c:v>1125</c:v>
                </c:pt>
              </c:numCache>
            </c:numRef>
          </c:val>
          <c:extLst>
            <c:ext xmlns:c16="http://schemas.microsoft.com/office/drawing/2014/chart" uri="{C3380CC4-5D6E-409C-BE32-E72D297353CC}">
              <c16:uniqueId val="{00000000-366C-0148-ADC7-573641364EC6}"/>
            </c:ext>
          </c:extLst>
        </c:ser>
        <c:ser>
          <c:idx val="2"/>
          <c:order val="1"/>
          <c:tx>
            <c:strRef>
              <c:f>Sheet1!$C$1</c:f>
              <c:strCache>
                <c:ptCount val="1"/>
                <c:pt idx="0">
                  <c:v>dinner</c:v>
                </c:pt>
              </c:strCache>
            </c:strRef>
          </c:tx>
          <c:spPr>
            <a:solidFill>
              <a:srgbClr val="0070C0"/>
            </a:solidFill>
            <a:ln>
              <a:noFill/>
            </a:ln>
            <a:effectLst/>
          </c:spPr>
          <c:invertIfNegative val="0"/>
          <c:val>
            <c:numRef>
              <c:f>Sheet1!$C$2:$C$6</c:f>
              <c:numCache>
                <c:formatCode>General</c:formatCode>
                <c:ptCount val="5"/>
                <c:pt idx="0">
                  <c:v>3029</c:v>
                </c:pt>
                <c:pt idx="1">
                  <c:v>2980</c:v>
                </c:pt>
                <c:pt idx="2">
                  <c:v>2821</c:v>
                </c:pt>
                <c:pt idx="3">
                  <c:v>4734</c:v>
                </c:pt>
                <c:pt idx="4">
                  <c:v>4224</c:v>
                </c:pt>
              </c:numCache>
            </c:numRef>
          </c:val>
          <c:extLst>
            <c:ext xmlns:c16="http://schemas.microsoft.com/office/drawing/2014/chart" uri="{C3380CC4-5D6E-409C-BE32-E72D297353CC}">
              <c16:uniqueId val="{00000001-366C-0148-ADC7-573641364EC6}"/>
            </c:ext>
          </c:extLst>
        </c:ser>
        <c:dLbls>
          <c:showLegendKey val="0"/>
          <c:showVal val="0"/>
          <c:showCatName val="0"/>
          <c:showSerName val="0"/>
          <c:showPercent val="0"/>
          <c:showBubbleSize val="0"/>
        </c:dLbls>
        <c:gapWidth val="219"/>
        <c:overlap val="-27"/>
        <c:axId val="667746079"/>
        <c:axId val="667747791"/>
      </c:barChart>
      <c:catAx>
        <c:axId val="667746079"/>
        <c:scaling>
          <c:orientation val="minMax"/>
        </c:scaling>
        <c:delete val="0"/>
        <c:axPos val="b"/>
        <c:title>
          <c:tx>
            <c:rich>
              <a:bodyPr rot="0" spcFirstLastPara="1" vertOverflow="ellipsis" vert="horz" wrap="square" anchor="ctr" anchorCtr="1"/>
              <a:lstStyle/>
              <a:p>
                <a:pPr>
                  <a:defRPr lang="ja-JP" sz="1200" b="0" i="0" u="none" strike="noStrike" kern="1200" baseline="0">
                    <a:solidFill>
                      <a:schemeClr val="tx1"/>
                    </a:solidFill>
                    <a:latin typeface="+mn-lt"/>
                    <a:ea typeface="+mn-ea"/>
                    <a:cs typeface="+mn-cs"/>
                  </a:defRPr>
                </a:pPr>
                <a:r>
                  <a:rPr lang="ja-JP"/>
                  <a:t>収入レベル</a:t>
                </a:r>
              </a:p>
            </c:rich>
          </c:tx>
          <c:overlay val="0"/>
          <c:spPr>
            <a:noFill/>
            <a:ln>
              <a:noFill/>
            </a:ln>
            <a:effectLst/>
          </c:spPr>
          <c:txPr>
            <a:bodyPr rot="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crossAx val="667747791"/>
        <c:crosses val="autoZero"/>
        <c:auto val="1"/>
        <c:lblAlgn val="ctr"/>
        <c:lblOffset val="100"/>
        <c:noMultiLvlLbl val="0"/>
      </c:catAx>
      <c:valAx>
        <c:axId val="6677477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r>
                  <a:rPr lang="ja-JP"/>
                  <a:t>価格帯</a:t>
                </a:r>
                <a:r>
                  <a:rPr lang="en-US"/>
                  <a:t>[</a:t>
                </a:r>
                <a:r>
                  <a:rPr lang="ja-JP"/>
                  <a:t>円</a:t>
                </a:r>
                <a:r>
                  <a:rPr lang="en-US"/>
                  <a:t>]</a:t>
                </a:r>
                <a:endParaRPr lang="ja-JP"/>
              </a:p>
            </c:rich>
          </c:tx>
          <c:overlay val="0"/>
          <c:spPr>
            <a:noFill/>
            <a:ln>
              <a:noFill/>
            </a:ln>
            <a:effectLst/>
          </c:spPr>
          <c:txPr>
            <a:bodyPr rot="-54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lt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crossAx val="66774607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1E1-604F-AD24-2101A0FB0581}"/>
              </c:ext>
            </c:extLst>
          </c:dPt>
          <c:dPt>
            <c:idx val="1"/>
            <c:invertIfNegative val="0"/>
            <c:bubble3D val="0"/>
            <c:spPr>
              <a:solidFill>
                <a:srgbClr val="0070C0"/>
              </a:solidFill>
              <a:ln>
                <a:noFill/>
              </a:ln>
              <a:effectLst/>
            </c:spPr>
            <c:extLst>
              <c:ext xmlns:c16="http://schemas.microsoft.com/office/drawing/2014/chart" uri="{C3380CC4-5D6E-409C-BE32-E72D297353CC}">
                <c16:uniqueId val="{00000003-11E1-604F-AD24-2101A0FB0581}"/>
              </c:ext>
            </c:extLst>
          </c:dPt>
          <c:cat>
            <c:strRef>
              <c:f>Sheet1!$C$2:$D$2</c:f>
              <c:strCache>
                <c:ptCount val="2"/>
                <c:pt idx="0">
                  <c:v>lunch</c:v>
                </c:pt>
                <c:pt idx="1">
                  <c:v>dinner</c:v>
                </c:pt>
              </c:strCache>
            </c:strRef>
          </c:cat>
          <c:val>
            <c:numRef>
              <c:f>(Sheet1!$C$3,Sheet1!$D$3)</c:f>
              <c:numCache>
                <c:formatCode>General</c:formatCode>
                <c:ptCount val="2"/>
                <c:pt idx="0">
                  <c:v>1058</c:v>
                </c:pt>
                <c:pt idx="1">
                  <c:v>1142</c:v>
                </c:pt>
              </c:numCache>
            </c:numRef>
          </c:val>
          <c:extLst>
            <c:ext xmlns:c16="http://schemas.microsoft.com/office/drawing/2014/chart" uri="{C3380CC4-5D6E-409C-BE32-E72D297353CC}">
              <c16:uniqueId val="{00000004-11E1-604F-AD24-2101A0FB0581}"/>
            </c:ext>
          </c:extLst>
        </c:ser>
        <c:dLbls>
          <c:showLegendKey val="0"/>
          <c:showVal val="0"/>
          <c:showCatName val="0"/>
          <c:showSerName val="0"/>
          <c:showPercent val="0"/>
          <c:showBubbleSize val="0"/>
        </c:dLbls>
        <c:gapWidth val="219"/>
        <c:overlap val="-27"/>
        <c:axId val="657168240"/>
        <c:axId val="657252960"/>
      </c:barChart>
      <c:catAx>
        <c:axId val="65716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657252960"/>
        <c:crosses val="autoZero"/>
        <c:auto val="1"/>
        <c:lblAlgn val="ctr"/>
        <c:lblOffset val="100"/>
        <c:noMultiLvlLbl val="0"/>
      </c:catAx>
      <c:valAx>
        <c:axId val="65725296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ja-JP"/>
                  <a:t>頻度</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ja-JP"/>
          </a:p>
        </c:txPr>
        <c:crossAx val="65716824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B5DA-6C4A-9547-C132D7884AE6}"/>
              </c:ext>
            </c:extLst>
          </c:dPt>
          <c:dPt>
            <c:idx val="1"/>
            <c:invertIfNegative val="0"/>
            <c:bubble3D val="0"/>
            <c:spPr>
              <a:solidFill>
                <a:srgbClr val="0070C0"/>
              </a:solidFill>
              <a:ln>
                <a:noFill/>
              </a:ln>
              <a:effectLst/>
            </c:spPr>
            <c:extLst>
              <c:ext xmlns:c16="http://schemas.microsoft.com/office/drawing/2014/chart" uri="{C3380CC4-5D6E-409C-BE32-E72D297353CC}">
                <c16:uniqueId val="{00000003-B5DA-6C4A-9547-C132D7884AE6}"/>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B5DA-6C4A-9547-C132D7884AE6}"/>
              </c:ext>
            </c:extLst>
          </c:dPt>
          <c:cat>
            <c:strRef>
              <c:f>Sheet1!$F$2:$H$2</c:f>
              <c:strCache>
                <c:ptCount val="3"/>
                <c:pt idx="0">
                  <c:v>lunchのみ</c:v>
                </c:pt>
                <c:pt idx="1">
                  <c:v>dinnerのみ</c:v>
                </c:pt>
                <c:pt idx="2">
                  <c:v>両方</c:v>
                </c:pt>
              </c:strCache>
            </c:strRef>
          </c:cat>
          <c:val>
            <c:numRef>
              <c:f>(Sheet1!$F$3,Sheet1!$G$3,Sheet1!$H$3)</c:f>
              <c:numCache>
                <c:formatCode>General</c:formatCode>
                <c:ptCount val="3"/>
                <c:pt idx="0">
                  <c:v>143</c:v>
                </c:pt>
                <c:pt idx="1">
                  <c:v>227</c:v>
                </c:pt>
                <c:pt idx="2">
                  <c:v>915</c:v>
                </c:pt>
              </c:numCache>
            </c:numRef>
          </c:val>
          <c:extLst>
            <c:ext xmlns:c16="http://schemas.microsoft.com/office/drawing/2014/chart" uri="{C3380CC4-5D6E-409C-BE32-E72D297353CC}">
              <c16:uniqueId val="{00000006-B5DA-6C4A-9547-C132D7884AE6}"/>
            </c:ext>
          </c:extLst>
        </c:ser>
        <c:dLbls>
          <c:showLegendKey val="0"/>
          <c:showVal val="0"/>
          <c:showCatName val="0"/>
          <c:showSerName val="0"/>
          <c:showPercent val="0"/>
          <c:showBubbleSize val="0"/>
        </c:dLbls>
        <c:gapWidth val="219"/>
        <c:overlap val="-27"/>
        <c:axId val="1651016736"/>
        <c:axId val="711773440"/>
      </c:barChart>
      <c:catAx>
        <c:axId val="165101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711773440"/>
        <c:crosses val="autoZero"/>
        <c:auto val="1"/>
        <c:lblAlgn val="ctr"/>
        <c:lblOffset val="100"/>
        <c:noMultiLvlLbl val="0"/>
      </c:catAx>
      <c:valAx>
        <c:axId val="711773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ja-JP"/>
                  <a:t>頻度</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165101673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lunch</c:v>
                </c:pt>
              </c:strCache>
            </c:strRef>
          </c:tx>
          <c:spPr>
            <a:solidFill>
              <a:schemeClr val="accent2"/>
            </a:solidFill>
            <a:ln>
              <a:noFill/>
            </a:ln>
            <a:effectLst/>
          </c:spPr>
          <c:invertIfNegative val="0"/>
          <c:val>
            <c:numRef>
              <c:f>Sheet1!$B$2:$B$6</c:f>
              <c:numCache>
                <c:formatCode>General</c:formatCode>
                <c:ptCount val="5"/>
                <c:pt idx="0">
                  <c:v>1116</c:v>
                </c:pt>
                <c:pt idx="1">
                  <c:v>1103</c:v>
                </c:pt>
                <c:pt idx="2">
                  <c:v>1214</c:v>
                </c:pt>
                <c:pt idx="3">
                  <c:v>1402</c:v>
                </c:pt>
                <c:pt idx="4">
                  <c:v>1125</c:v>
                </c:pt>
              </c:numCache>
            </c:numRef>
          </c:val>
          <c:extLst>
            <c:ext xmlns:c16="http://schemas.microsoft.com/office/drawing/2014/chart" uri="{C3380CC4-5D6E-409C-BE32-E72D297353CC}">
              <c16:uniqueId val="{00000000-277D-1A40-8610-D7C1023D2168}"/>
            </c:ext>
          </c:extLst>
        </c:ser>
        <c:ser>
          <c:idx val="2"/>
          <c:order val="1"/>
          <c:tx>
            <c:strRef>
              <c:f>Sheet1!$C$1</c:f>
              <c:strCache>
                <c:ptCount val="1"/>
                <c:pt idx="0">
                  <c:v>dinner</c:v>
                </c:pt>
              </c:strCache>
            </c:strRef>
          </c:tx>
          <c:spPr>
            <a:solidFill>
              <a:srgbClr val="0070C0"/>
            </a:solidFill>
            <a:ln>
              <a:noFill/>
            </a:ln>
            <a:effectLst/>
          </c:spPr>
          <c:invertIfNegative val="0"/>
          <c:val>
            <c:numRef>
              <c:f>Sheet1!$C$2:$C$6</c:f>
              <c:numCache>
                <c:formatCode>General</c:formatCode>
                <c:ptCount val="5"/>
                <c:pt idx="0">
                  <c:v>3029</c:v>
                </c:pt>
                <c:pt idx="1">
                  <c:v>2980</c:v>
                </c:pt>
                <c:pt idx="2">
                  <c:v>2821</c:v>
                </c:pt>
                <c:pt idx="3">
                  <c:v>4734</c:v>
                </c:pt>
                <c:pt idx="4">
                  <c:v>4224</c:v>
                </c:pt>
              </c:numCache>
            </c:numRef>
          </c:val>
          <c:extLst>
            <c:ext xmlns:c16="http://schemas.microsoft.com/office/drawing/2014/chart" uri="{C3380CC4-5D6E-409C-BE32-E72D297353CC}">
              <c16:uniqueId val="{00000001-277D-1A40-8610-D7C1023D2168}"/>
            </c:ext>
          </c:extLst>
        </c:ser>
        <c:dLbls>
          <c:showLegendKey val="0"/>
          <c:showVal val="0"/>
          <c:showCatName val="0"/>
          <c:showSerName val="0"/>
          <c:showPercent val="0"/>
          <c:showBubbleSize val="0"/>
        </c:dLbls>
        <c:gapWidth val="219"/>
        <c:overlap val="-27"/>
        <c:axId val="667746079"/>
        <c:axId val="667747791"/>
      </c:barChart>
      <c:catAx>
        <c:axId val="667746079"/>
        <c:scaling>
          <c:orientation val="minMax"/>
        </c:scaling>
        <c:delete val="0"/>
        <c:axPos val="b"/>
        <c:title>
          <c:tx>
            <c:rich>
              <a:bodyPr rot="0" spcFirstLastPara="1" vertOverflow="ellipsis" vert="horz" wrap="square" anchor="ctr" anchorCtr="1"/>
              <a:lstStyle/>
              <a:p>
                <a:pPr>
                  <a:defRPr lang="ja-JP" sz="1200" b="0" i="0" u="none" strike="noStrike" kern="1200" baseline="0">
                    <a:solidFill>
                      <a:schemeClr val="tx1"/>
                    </a:solidFill>
                    <a:latin typeface="+mn-lt"/>
                    <a:ea typeface="+mn-ea"/>
                    <a:cs typeface="+mn-cs"/>
                  </a:defRPr>
                </a:pPr>
                <a:r>
                  <a:rPr lang="ja-JP"/>
                  <a:t>収入レベル</a:t>
                </a:r>
              </a:p>
            </c:rich>
          </c:tx>
          <c:overlay val="0"/>
          <c:spPr>
            <a:noFill/>
            <a:ln>
              <a:noFill/>
            </a:ln>
            <a:effectLst/>
          </c:spPr>
          <c:txPr>
            <a:bodyPr rot="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crossAx val="667747791"/>
        <c:crosses val="autoZero"/>
        <c:auto val="1"/>
        <c:lblAlgn val="ctr"/>
        <c:lblOffset val="100"/>
        <c:noMultiLvlLbl val="0"/>
      </c:catAx>
      <c:valAx>
        <c:axId val="6677477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r>
                  <a:rPr lang="ja-JP"/>
                  <a:t>価格帯</a:t>
                </a:r>
                <a:r>
                  <a:rPr lang="en-US"/>
                  <a:t>[</a:t>
                </a:r>
                <a:r>
                  <a:rPr lang="ja-JP"/>
                  <a:t>円</a:t>
                </a:r>
                <a:r>
                  <a:rPr lang="en-US"/>
                  <a:t>]</a:t>
                </a:r>
                <a:endParaRPr lang="ja-JP"/>
              </a:p>
            </c:rich>
          </c:tx>
          <c:overlay val="0"/>
          <c:spPr>
            <a:noFill/>
            <a:ln>
              <a:noFill/>
            </a:ln>
            <a:effectLst/>
          </c:spPr>
          <c:txPr>
            <a:bodyPr rot="-54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lt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crossAx val="66774607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lunch</c:v>
                </c:pt>
              </c:strCache>
            </c:strRef>
          </c:tx>
          <c:spPr>
            <a:solidFill>
              <a:schemeClr val="accent2"/>
            </a:solidFill>
            <a:ln>
              <a:noFill/>
            </a:ln>
            <a:effectLst/>
          </c:spPr>
          <c:invertIfNegative val="0"/>
          <c:val>
            <c:numRef>
              <c:f>Sheet1!$B$2:$B$6</c:f>
              <c:numCache>
                <c:formatCode>General</c:formatCode>
                <c:ptCount val="5"/>
                <c:pt idx="0">
                  <c:v>1116</c:v>
                </c:pt>
                <c:pt idx="1">
                  <c:v>1103</c:v>
                </c:pt>
                <c:pt idx="2">
                  <c:v>1214</c:v>
                </c:pt>
                <c:pt idx="3">
                  <c:v>1402</c:v>
                </c:pt>
                <c:pt idx="4">
                  <c:v>1125</c:v>
                </c:pt>
              </c:numCache>
            </c:numRef>
          </c:val>
          <c:extLst>
            <c:ext xmlns:c16="http://schemas.microsoft.com/office/drawing/2014/chart" uri="{C3380CC4-5D6E-409C-BE32-E72D297353CC}">
              <c16:uniqueId val="{00000000-366C-0148-ADC7-573641364EC6}"/>
            </c:ext>
          </c:extLst>
        </c:ser>
        <c:ser>
          <c:idx val="2"/>
          <c:order val="1"/>
          <c:tx>
            <c:strRef>
              <c:f>Sheet1!$C$1</c:f>
              <c:strCache>
                <c:ptCount val="1"/>
                <c:pt idx="0">
                  <c:v>dinner</c:v>
                </c:pt>
              </c:strCache>
            </c:strRef>
          </c:tx>
          <c:spPr>
            <a:solidFill>
              <a:srgbClr val="0070C0"/>
            </a:solidFill>
            <a:ln>
              <a:noFill/>
            </a:ln>
            <a:effectLst/>
          </c:spPr>
          <c:invertIfNegative val="0"/>
          <c:val>
            <c:numRef>
              <c:f>Sheet1!$C$2:$C$6</c:f>
              <c:numCache>
                <c:formatCode>General</c:formatCode>
                <c:ptCount val="5"/>
                <c:pt idx="0">
                  <c:v>3029</c:v>
                </c:pt>
                <c:pt idx="1">
                  <c:v>2980</c:v>
                </c:pt>
                <c:pt idx="2">
                  <c:v>2821</c:v>
                </c:pt>
                <c:pt idx="3">
                  <c:v>4734</c:v>
                </c:pt>
                <c:pt idx="4">
                  <c:v>4224</c:v>
                </c:pt>
              </c:numCache>
            </c:numRef>
          </c:val>
          <c:extLst>
            <c:ext xmlns:c16="http://schemas.microsoft.com/office/drawing/2014/chart" uri="{C3380CC4-5D6E-409C-BE32-E72D297353CC}">
              <c16:uniqueId val="{00000001-366C-0148-ADC7-573641364EC6}"/>
            </c:ext>
          </c:extLst>
        </c:ser>
        <c:dLbls>
          <c:showLegendKey val="0"/>
          <c:showVal val="0"/>
          <c:showCatName val="0"/>
          <c:showSerName val="0"/>
          <c:showPercent val="0"/>
          <c:showBubbleSize val="0"/>
        </c:dLbls>
        <c:gapWidth val="219"/>
        <c:overlap val="-27"/>
        <c:axId val="667746079"/>
        <c:axId val="667747791"/>
      </c:barChart>
      <c:catAx>
        <c:axId val="667746079"/>
        <c:scaling>
          <c:orientation val="minMax"/>
        </c:scaling>
        <c:delete val="0"/>
        <c:axPos val="b"/>
        <c:title>
          <c:tx>
            <c:rich>
              <a:bodyPr rot="0" spcFirstLastPara="1" vertOverflow="ellipsis" vert="horz" wrap="square" anchor="ctr" anchorCtr="1"/>
              <a:lstStyle/>
              <a:p>
                <a:pPr>
                  <a:defRPr lang="ja-JP" sz="1200" b="0" i="0" u="none" strike="noStrike" kern="1200" baseline="0">
                    <a:solidFill>
                      <a:schemeClr val="tx1"/>
                    </a:solidFill>
                    <a:latin typeface="+mn-lt"/>
                    <a:ea typeface="+mn-ea"/>
                    <a:cs typeface="+mn-cs"/>
                  </a:defRPr>
                </a:pPr>
                <a:r>
                  <a:rPr lang="ja-JP"/>
                  <a:t>収入レベル</a:t>
                </a:r>
              </a:p>
            </c:rich>
          </c:tx>
          <c:overlay val="0"/>
          <c:spPr>
            <a:noFill/>
            <a:ln>
              <a:noFill/>
            </a:ln>
            <a:effectLst/>
          </c:spPr>
          <c:txPr>
            <a:bodyPr rot="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crossAx val="667747791"/>
        <c:crosses val="autoZero"/>
        <c:auto val="1"/>
        <c:lblAlgn val="ctr"/>
        <c:lblOffset val="100"/>
        <c:noMultiLvlLbl val="0"/>
      </c:catAx>
      <c:valAx>
        <c:axId val="6677477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r>
                  <a:rPr lang="ja-JP"/>
                  <a:t>価格帯</a:t>
                </a:r>
                <a:r>
                  <a:rPr lang="en-US"/>
                  <a:t>[</a:t>
                </a:r>
                <a:r>
                  <a:rPr lang="ja-JP"/>
                  <a:t>円</a:t>
                </a:r>
                <a:r>
                  <a:rPr lang="en-US"/>
                  <a:t>]</a:t>
                </a:r>
                <a:endParaRPr lang="ja-JP"/>
              </a:p>
            </c:rich>
          </c:tx>
          <c:overlay val="0"/>
          <c:spPr>
            <a:noFill/>
            <a:ln>
              <a:noFill/>
            </a:ln>
            <a:effectLst/>
          </c:spPr>
          <c:txPr>
            <a:bodyPr rot="-54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lt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crossAx val="66774607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85F26B8-A1DA-40A4-9654-1329CCA485DA}"/>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7D042C9A-0783-468D-A556-BF08ACECD835}"/>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380B5A51-31EF-4BB7-BAEF-206C84DDE091}" type="datetimeFigureOut">
              <a:rPr kumimoji="1" lang="ja-JP" altLang="en-US" smtClean="0"/>
              <a:t>2025/9/24</a:t>
            </a:fld>
            <a:endParaRPr kumimoji="1" lang="ja-JP" altLang="en-US"/>
          </a:p>
        </p:txBody>
      </p:sp>
      <p:sp>
        <p:nvSpPr>
          <p:cNvPr id="4" name="フッター プレースホルダー 3">
            <a:extLst>
              <a:ext uri="{FF2B5EF4-FFF2-40B4-BE49-F238E27FC236}">
                <a16:creationId xmlns:a16="http://schemas.microsoft.com/office/drawing/2014/main" id="{F3C91892-9936-4945-8FF3-4FFA53E05B13}"/>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6959015C-8428-4860-9C2F-0755B05B057C}"/>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F727F73F-8582-4ECF-807A-080918CC8E0F}" type="slidenum">
              <a:rPr kumimoji="1" lang="ja-JP" altLang="en-US" smtClean="0"/>
              <a:t>‹#›</a:t>
            </a:fld>
            <a:endParaRPr kumimoji="1" lang="ja-JP" altLang="en-US"/>
          </a:p>
        </p:txBody>
      </p:sp>
    </p:spTree>
    <p:extLst>
      <p:ext uri="{BB962C8B-B14F-4D97-AF65-F5344CB8AC3E}">
        <p14:creationId xmlns:p14="http://schemas.microsoft.com/office/powerpoint/2010/main" val="738073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B5A356A6-C481-45EE-9314-380207448F7D}" type="datetimeFigureOut">
              <a:rPr kumimoji="1" lang="ja-JP" altLang="en-US" smtClean="0"/>
              <a:t>2025/9/24</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C207B03-D1BC-4C78-A297-A855DEF5BDDE}" type="slidenum">
              <a:rPr kumimoji="1" lang="ja-JP" altLang="en-US" smtClean="0"/>
              <a:t>‹#›</a:t>
            </a:fld>
            <a:endParaRPr kumimoji="1" lang="ja-JP" altLang="en-US"/>
          </a:p>
        </p:txBody>
      </p:sp>
    </p:spTree>
    <p:extLst>
      <p:ext uri="{BB962C8B-B14F-4D97-AF65-F5344CB8AC3E}">
        <p14:creationId xmlns:p14="http://schemas.microsoft.com/office/powerpoint/2010/main" val="179996227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43041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職業レベルに関わらず，</a:t>
            </a:r>
            <a:r>
              <a:rPr kumimoji="1" lang="en-US" altLang="ja-JP"/>
              <a:t>16-17km</a:t>
            </a:r>
            <a:r>
              <a:rPr kumimoji="1" lang="ja-JP" altLang="en-US"/>
              <a:t>圏内で飲食店を選ぶ傾向にある</a:t>
            </a:r>
            <a:endParaRPr kumimoji="1" lang="en-US" altLang="ja-JP"/>
          </a:p>
          <a:p>
            <a:r>
              <a:rPr kumimoji="1" lang="en-US" altLang="ja-JP"/>
              <a:t>‣16-17km</a:t>
            </a:r>
            <a:r>
              <a:rPr kumimoji="1" lang="ja-JP" altLang="en-US"/>
              <a:t>より遠い地域に関して</a:t>
            </a:r>
            <a:endParaRPr kumimoji="1" lang="en-US" altLang="ja-JP"/>
          </a:p>
          <a:p>
            <a:r>
              <a:rPr kumimoji="1" lang="ja-JP" altLang="en-US"/>
              <a:t>　・収入レベル</a:t>
            </a:r>
            <a:r>
              <a:rPr kumimoji="1" lang="en-US" altLang="ja-JP"/>
              <a:t>4</a:t>
            </a:r>
            <a:r>
              <a:rPr kumimoji="1" lang="ja-JP" altLang="en-US"/>
              <a:t>までは収入が高いほど遠い飲食店を選択する傾向はみられる</a:t>
            </a:r>
            <a:endParaRPr kumimoji="1" lang="en-US" altLang="ja-JP"/>
          </a:p>
          <a:p>
            <a:r>
              <a:rPr kumimoji="1" lang="ja-JP" altLang="en-US"/>
              <a:t>　・収入レベル</a:t>
            </a:r>
            <a:r>
              <a:rPr kumimoji="1" lang="en-US" altLang="ja-JP"/>
              <a:t>5</a:t>
            </a:r>
            <a:r>
              <a:rPr kumimoji="1" lang="ja-JP" altLang="en-US"/>
              <a:t>のデータ数が少ないため，多少の影響はあるかも</a:t>
            </a:r>
          </a:p>
        </p:txBody>
      </p:sp>
    </p:spTree>
    <p:extLst>
      <p:ext uri="{BB962C8B-B14F-4D97-AF65-F5344CB8AC3E}">
        <p14:creationId xmlns:p14="http://schemas.microsoft.com/office/powerpoint/2010/main" val="342156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昼食</a:t>
            </a:r>
            <a:endParaRPr kumimoji="1" lang="en-US" altLang="ja-JP"/>
          </a:p>
          <a:p>
            <a:r>
              <a:rPr kumimoji="1" lang="en-US" altLang="ja-JP"/>
              <a:t>‣</a:t>
            </a:r>
            <a:r>
              <a:rPr kumimoji="1" lang="ja-JP" altLang="en-US"/>
              <a:t>収入レベル</a:t>
            </a:r>
            <a:r>
              <a:rPr kumimoji="1" lang="en-US" altLang="ja-JP"/>
              <a:t>5</a:t>
            </a:r>
            <a:r>
              <a:rPr kumimoji="1" lang="ja-JP" altLang="en-US"/>
              <a:t>の人が少ないため何とも言えないが，収入レベル１の人を除くと収入が高いと食事の予算が高いという傾向はみられる</a:t>
            </a:r>
          </a:p>
        </p:txBody>
      </p:sp>
    </p:spTree>
    <p:extLst>
      <p:ext uri="{BB962C8B-B14F-4D97-AF65-F5344CB8AC3E}">
        <p14:creationId xmlns:p14="http://schemas.microsoft.com/office/powerpoint/2010/main" val="3678712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a:t>‣</a:t>
            </a:r>
            <a:r>
              <a:rPr lang="ja-JP" altLang="en-US" b="0"/>
              <a:t>収入レベルが上がるごとにパン・軽食の割合が増加していく，プラス</a:t>
            </a:r>
            <a:r>
              <a:rPr lang="en-US" altLang="ja-JP" b="0"/>
              <a:t>α</a:t>
            </a:r>
            <a:r>
              <a:rPr lang="ja-JP" altLang="en-US" b="0"/>
              <a:t>にお金をかける余裕がある？</a:t>
            </a:r>
          </a:p>
          <a:p>
            <a:r>
              <a:rPr lang="en-US" altLang="ja-JP" b="0"/>
              <a:t>‣</a:t>
            </a:r>
            <a:r>
              <a:rPr lang="ja-JP" altLang="en-US" b="0"/>
              <a:t>肉 </a:t>
            </a:r>
            <a:r>
              <a:rPr lang="en-US" altLang="ja-JP" b="0"/>
              <a:t>(</a:t>
            </a:r>
            <a:r>
              <a:rPr lang="ja-JP" altLang="en-US" b="0"/>
              <a:t>濃い緑色</a:t>
            </a:r>
            <a:r>
              <a:rPr lang="en-US" altLang="ja-JP" b="0"/>
              <a:t>): </a:t>
            </a:r>
            <a:r>
              <a:rPr lang="ja-JP" altLang="en-US"/>
              <a:t>レベル</a:t>
            </a:r>
            <a:r>
              <a:rPr lang="en-US" altLang="ja-JP"/>
              <a:t>3</a:t>
            </a:r>
            <a:r>
              <a:rPr lang="ja-JP" altLang="en-US"/>
              <a:t>から</a:t>
            </a:r>
            <a:r>
              <a:rPr lang="en-US" altLang="ja-JP"/>
              <a:t>4</a:t>
            </a:r>
            <a:r>
              <a:rPr lang="ja-JP" altLang="en-US"/>
              <a:t>にかけて割合が増加し，高収入層で比較的人気があることがうかがえる．</a:t>
            </a:r>
          </a:p>
          <a:p>
            <a:endParaRPr kumimoji="1" lang="ja-JP" altLang="en-US"/>
          </a:p>
        </p:txBody>
      </p:sp>
    </p:spTree>
    <p:extLst>
      <p:ext uri="{BB962C8B-B14F-4D97-AF65-F5344CB8AC3E}">
        <p14:creationId xmlns:p14="http://schemas.microsoft.com/office/powerpoint/2010/main" val="240015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食べログの点数</a:t>
            </a:r>
            <a:r>
              <a:rPr kumimoji="1" lang="en-US" altLang="ja-JP"/>
              <a:t>3.5</a:t>
            </a:r>
            <a:r>
              <a:rPr kumimoji="1" lang="ja-JP" altLang="en-US"/>
              <a:t>以上，収入レベル１、</a:t>
            </a:r>
            <a:r>
              <a:rPr kumimoji="1" lang="en-US" altLang="ja-JP"/>
              <a:t>5</a:t>
            </a:r>
            <a:r>
              <a:rPr kumimoji="1" lang="ja-JP" altLang="en-US"/>
              <a:t>のデータがそもそも少ないという状況がある．</a:t>
            </a:r>
            <a:endParaRPr kumimoji="1" lang="en-US" altLang="ja-JP"/>
          </a:p>
          <a:p>
            <a:r>
              <a:rPr kumimoji="1" lang="en-US" altLang="ja-JP"/>
              <a:t>‣</a:t>
            </a:r>
            <a:r>
              <a:rPr kumimoji="1" lang="ja-JP" altLang="en-US"/>
              <a:t>レベル</a:t>
            </a:r>
            <a:r>
              <a:rPr kumimoji="1" lang="en-US" altLang="ja-JP"/>
              <a:t>5</a:t>
            </a:r>
            <a:r>
              <a:rPr kumimoji="1" lang="ja-JP" altLang="en-US"/>
              <a:t>を除き、口コミ点数と収入レベルに相関がある</a:t>
            </a:r>
          </a:p>
        </p:txBody>
      </p:sp>
    </p:spTree>
    <p:extLst>
      <p:ext uri="{BB962C8B-B14F-4D97-AF65-F5344CB8AC3E}">
        <p14:creationId xmlns:p14="http://schemas.microsoft.com/office/powerpoint/2010/main" val="471822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夕食において</a:t>
            </a:r>
            <a:r>
              <a:rPr kumimoji="1" lang="en-US" altLang="ja-JP"/>
              <a:t>,</a:t>
            </a:r>
            <a:r>
              <a:rPr kumimoji="1" lang="ja-JP" altLang="en-US"/>
              <a:t>女性は男性より食事にお金をかける傾向がある．</a:t>
            </a:r>
          </a:p>
        </p:txBody>
      </p:sp>
    </p:spTree>
    <p:extLst>
      <p:ext uri="{BB962C8B-B14F-4D97-AF65-F5344CB8AC3E}">
        <p14:creationId xmlns:p14="http://schemas.microsoft.com/office/powerpoint/2010/main" val="181350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a:t>## </a:t>
            </a:r>
            <a:r>
              <a:rPr lang="ja-JP" altLang="en-US" b="1"/>
              <a:t>👨 男性の傾向 </a:t>
            </a:r>
            <a:r>
              <a:rPr lang="en-US" altLang="ja-JP" b="1"/>
              <a:t>(</a:t>
            </a:r>
            <a:r>
              <a:rPr lang="ja-JP" altLang="en-US" b="1"/>
              <a:t>グラフ</a:t>
            </a:r>
            <a:r>
              <a:rPr lang="en-US" altLang="ja-JP" b="1"/>
              <a:t>1)</a:t>
            </a:r>
          </a:p>
          <a:p>
            <a:r>
              <a:rPr lang="ja-JP" altLang="en-US"/>
              <a:t>男性は女性に比べて、</a:t>
            </a:r>
            <a:r>
              <a:rPr lang="ja-JP" altLang="en-US" b="1"/>
              <a:t>ボリュームのある食事や濃厚な味付けのジャンル</a:t>
            </a:r>
            <a:r>
              <a:rPr lang="ja-JP" altLang="en-US"/>
              <a:t>を選ぶ割合が高いです。</a:t>
            </a:r>
          </a:p>
          <a:p>
            <a:r>
              <a:rPr lang="ja-JP" altLang="en-US" b="1"/>
              <a:t>肉</a:t>
            </a:r>
            <a:r>
              <a:rPr lang="en-US" altLang="ja-JP"/>
              <a:t>: </a:t>
            </a:r>
            <a:r>
              <a:rPr lang="ja-JP" altLang="en-US"/>
              <a:t>女性の</a:t>
            </a:r>
            <a:r>
              <a:rPr lang="en-US" altLang="ja-JP"/>
              <a:t>2</a:t>
            </a:r>
            <a:r>
              <a:rPr lang="ja-JP" altLang="en-US"/>
              <a:t>倍以上の割合を占めており、顕著な差があります。</a:t>
            </a:r>
          </a:p>
          <a:p>
            <a:r>
              <a:rPr lang="ja-JP" altLang="en-US" b="1"/>
              <a:t>麺類</a:t>
            </a:r>
            <a:r>
              <a:rPr lang="en-US" altLang="ja-JP"/>
              <a:t>: </a:t>
            </a:r>
            <a:r>
              <a:rPr lang="ja-JP" altLang="en-US"/>
              <a:t>こちらも女性より明らかに高い割合です。</a:t>
            </a:r>
          </a:p>
          <a:p>
            <a:r>
              <a:rPr lang="ja-JP" altLang="en-US" b="1"/>
              <a:t>中華・洋食</a:t>
            </a:r>
            <a:r>
              <a:rPr lang="en-US" altLang="ja-JP"/>
              <a:t>: </a:t>
            </a:r>
            <a:r>
              <a:rPr lang="ja-JP" altLang="en-US"/>
              <a:t>いずれも女性より高い割合を示しています。</a:t>
            </a:r>
          </a:p>
          <a:p>
            <a:endParaRPr lang="ja-JP" altLang="en-US"/>
          </a:p>
          <a:p>
            <a:r>
              <a:rPr lang="en-US" altLang="ja-JP" b="1"/>
              <a:t>## </a:t>
            </a:r>
            <a:r>
              <a:rPr lang="ja-JP" altLang="en-US" b="1"/>
              <a:t>👩 女性の傾向 </a:t>
            </a:r>
            <a:r>
              <a:rPr lang="en-US" altLang="ja-JP" b="1"/>
              <a:t>(</a:t>
            </a:r>
            <a:r>
              <a:rPr lang="ja-JP" altLang="en-US" b="1"/>
              <a:t>グラフ</a:t>
            </a:r>
            <a:r>
              <a:rPr lang="en-US" altLang="ja-JP" b="1"/>
              <a:t>2)</a:t>
            </a:r>
          </a:p>
          <a:p>
            <a:r>
              <a:rPr lang="ja-JP" altLang="en-US"/>
              <a:t>女性は男性に比べて、</a:t>
            </a:r>
            <a:r>
              <a:rPr lang="ja-JP" altLang="en-US" b="1"/>
              <a:t>軽食や特定のジャンル</a:t>
            </a:r>
            <a:r>
              <a:rPr lang="ja-JP" altLang="en-US"/>
              <a:t>を好む傾向が見られます。</a:t>
            </a:r>
          </a:p>
          <a:p>
            <a:r>
              <a:rPr lang="ja-JP" altLang="en-US" b="1"/>
              <a:t>寿司</a:t>
            </a:r>
            <a:r>
              <a:rPr lang="en-US" altLang="ja-JP"/>
              <a:t>: </a:t>
            </a:r>
            <a:r>
              <a:rPr lang="ja-JP" altLang="en-US"/>
              <a:t>男性の割合を大幅に上回っており、女性に特に好まれていることが分かります。</a:t>
            </a:r>
          </a:p>
          <a:p>
            <a:r>
              <a:rPr lang="ja-JP" altLang="en-US" b="1"/>
              <a:t>スイーツ</a:t>
            </a:r>
            <a:r>
              <a:rPr lang="en-US" altLang="ja-JP"/>
              <a:t>: </a:t>
            </a:r>
            <a:r>
              <a:rPr lang="ja-JP" altLang="en-US"/>
              <a:t>男性ではほとんど見られませんが、女性でははっきりと割合が確認でき、これも女性特有の傾向と言えます。</a:t>
            </a:r>
          </a:p>
          <a:p>
            <a:r>
              <a:rPr lang="ja-JP" altLang="en-US" b="1"/>
              <a:t>パン・軽食</a:t>
            </a:r>
            <a:r>
              <a:rPr lang="en-US" altLang="ja-JP"/>
              <a:t>: </a:t>
            </a:r>
            <a:r>
              <a:rPr lang="ja-JP" altLang="en-US"/>
              <a:t>男女ともに高い割合ですが、女性の方がわずかに上回っています。</a:t>
            </a:r>
          </a:p>
          <a:p>
            <a:endParaRPr kumimoji="1" lang="ja-JP" altLang="en-US"/>
          </a:p>
        </p:txBody>
      </p:sp>
    </p:spTree>
    <p:extLst>
      <p:ext uri="{BB962C8B-B14F-4D97-AF65-F5344CB8AC3E}">
        <p14:creationId xmlns:p14="http://schemas.microsoft.com/office/powerpoint/2010/main" val="633559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女性は口コミに敏感</a:t>
            </a:r>
          </a:p>
        </p:txBody>
      </p:sp>
    </p:spTree>
    <p:extLst>
      <p:ext uri="{BB962C8B-B14F-4D97-AF65-F5344CB8AC3E}">
        <p14:creationId xmlns:p14="http://schemas.microsoft.com/office/powerpoint/2010/main" val="22273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年齢コード</a:t>
            </a:r>
            <a:r>
              <a:rPr kumimoji="1" lang="en-US" altLang="ja-JP"/>
              <a:t>5(60-)</a:t>
            </a:r>
            <a:r>
              <a:rPr kumimoji="1" lang="ja-JP" altLang="en-US"/>
              <a:t>までは駅から遠い飲食店を選ぶ傾向がある</a:t>
            </a:r>
          </a:p>
        </p:txBody>
      </p:sp>
    </p:spTree>
    <p:extLst>
      <p:ext uri="{BB962C8B-B14F-4D97-AF65-F5344CB8AC3E}">
        <p14:creationId xmlns:p14="http://schemas.microsoft.com/office/powerpoint/2010/main" val="2610837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昼食</a:t>
            </a:r>
            <a:r>
              <a:rPr kumimoji="1" lang="en-US" altLang="ja-JP"/>
              <a:t>,</a:t>
            </a:r>
            <a:r>
              <a:rPr kumimoji="1" lang="ja-JP" altLang="en-US"/>
              <a:t>夕食に関して年齢が上がるにつれて予算が上がっていく傾向がみられる</a:t>
            </a:r>
          </a:p>
        </p:txBody>
      </p:sp>
    </p:spTree>
    <p:extLst>
      <p:ext uri="{BB962C8B-B14F-4D97-AF65-F5344CB8AC3E}">
        <p14:creationId xmlns:p14="http://schemas.microsoft.com/office/powerpoint/2010/main" val="215616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‣60</a:t>
            </a:r>
            <a:r>
              <a:rPr kumimoji="1" lang="ja-JP" altLang="en-US"/>
              <a:t>歳以上まで，パン・軽食の割合が年齢が上がるにつれて大きくなっていく．</a:t>
            </a:r>
          </a:p>
        </p:txBody>
      </p:sp>
    </p:spTree>
    <p:extLst>
      <p:ext uri="{BB962C8B-B14F-4D97-AF65-F5344CB8AC3E}">
        <p14:creationId xmlns:p14="http://schemas.microsoft.com/office/powerpoint/2010/main" val="138059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私たち金沢大学では，個人属性に基づく飲食店選択モデルを組みたいと考えています．</a:t>
            </a:r>
            <a:endParaRPr lang="en-US" altLang="ja-JP"/>
          </a:p>
          <a:p>
            <a:r>
              <a:rPr lang="ja-JP" altLang="en-US"/>
              <a:t>このモデル組もうと思った背景として、飲食店を選ぶのに時間がかかる問題に着目しました。</a:t>
            </a:r>
            <a:endParaRPr lang="en-US" altLang="ja-JP"/>
          </a:p>
          <a:p>
            <a:r>
              <a:rPr lang="en-US" altLang="ja-JP"/>
              <a:t>1</a:t>
            </a:r>
            <a:r>
              <a:rPr lang="ja-JP" altLang="en-US"/>
              <a:t>人でも複数人でも、なかなか決まらないことがよくあると思います．</a:t>
            </a:r>
            <a:endParaRPr lang="en-US" altLang="ja-JP"/>
          </a:p>
          <a:p>
            <a:r>
              <a:rPr lang="ja-JP" altLang="en-US"/>
              <a:t>例えば，右の食べログの図は，先ほどの昼休憩時に周辺の飲食店を調べたものです．</a:t>
            </a:r>
            <a:endParaRPr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1</a:t>
            </a:r>
            <a:r>
              <a:rPr kumimoji="1" lang="ja-JP" altLang="en-US"/>
              <a:t>人で行くにしても，色々お店があって絞るのが大変ですし，複数人だとみんなが納得するのに時間を要します．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これは、人によって飲食店選択で重視するものが違うからだと考えています。アクセス、予算、ジャンル、口コミなど、影響度合いや優先順位が人それぞれ異なります。</a:t>
            </a:r>
          </a:p>
          <a:p>
            <a:r>
              <a:rPr lang="ja-JP" altLang="en-US"/>
              <a:t>私たちは，この個人の異質性が分かれば、解決できる問題が多いのかなと考えています。</a:t>
            </a:r>
            <a:endParaRPr lang="en-US" altLang="ja-JP"/>
          </a:p>
          <a:p>
            <a:r>
              <a:rPr lang="ja-JP" altLang="en-US"/>
              <a:t>例えば、個人の属性に応じた店舗推薦によって時間が減らせたり，店舗側のマーケティング戦略などにも応用できると考えています。</a:t>
            </a:r>
            <a:endParaRPr lang="en-US" altLang="ja-JP"/>
          </a:p>
          <a:p>
            <a:endParaRPr lang="ja-JP" altLang="en-US"/>
          </a:p>
          <a:p>
            <a:r>
              <a:rPr lang="ja-JP" altLang="en-US"/>
              <a:t>使用データは主に</a:t>
            </a:r>
            <a:r>
              <a:rPr lang="en-US" altLang="ja-JP"/>
              <a:t>2</a:t>
            </a:r>
            <a:r>
              <a:rPr lang="ja-JP" altLang="en-US"/>
              <a:t>つです。食べログから東京</a:t>
            </a:r>
            <a:r>
              <a:rPr lang="en-US" altLang="ja-JP"/>
              <a:t>23</a:t>
            </a:r>
            <a:r>
              <a:rPr lang="ja-JP" altLang="en-US"/>
              <a:t>区内の飲食店データ、そして豊洲</a:t>
            </a:r>
            <a:r>
              <a:rPr lang="en" altLang="ja-JP"/>
              <a:t>PP2019~2021</a:t>
            </a:r>
            <a:r>
              <a:rPr lang="ja-JP" altLang="en-US"/>
              <a:t>の食事トリップデータを使用します。</a:t>
            </a:r>
            <a:endParaRPr lang="en-US" altLang="ja-JP"/>
          </a:p>
          <a:p>
            <a:endParaRPr lang="ja-JP" altLang="en-US"/>
          </a:p>
          <a:p>
            <a:r>
              <a:rPr lang="ja-JP" altLang="en-US"/>
              <a:t>基礎分析では、個人属性による飲食店選択の特徴を整理しました。</a:t>
            </a:r>
            <a:endParaRPr lang="en-US" altLang="ja-JP"/>
          </a:p>
          <a:p>
            <a:r>
              <a:rPr lang="ja-JP" altLang="en-US"/>
              <a:t>右下のグラフをご覧ください。横軸が収入レベルで縦軸が価格帯の図です．この図から，高収入層</a:t>
            </a:r>
            <a:r>
              <a:rPr lang="en-US" altLang="ja-JP"/>
              <a:t>(</a:t>
            </a:r>
            <a:r>
              <a:rPr lang="ja-JP" altLang="en-US"/>
              <a:t>収入レベル</a:t>
            </a:r>
            <a:r>
              <a:rPr lang="en-US" altLang="ja-JP"/>
              <a:t>4</a:t>
            </a:r>
            <a:r>
              <a:rPr lang="ja-JP" altLang="en-US"/>
              <a:t>：</a:t>
            </a:r>
            <a:r>
              <a:rPr lang="en-US" altLang="ja-JP"/>
              <a:t>1000</a:t>
            </a:r>
            <a:r>
              <a:rPr lang="ja-JP" altLang="en-US"/>
              <a:t>万以上</a:t>
            </a:r>
            <a:r>
              <a:rPr lang="en-US" altLang="ja-JP"/>
              <a:t>)</a:t>
            </a:r>
            <a:r>
              <a:rPr lang="ja-JP" altLang="en-US"/>
              <a:t>ほど価格帯が高い店を選ぶ傾向が、特にディナーで顕著に表れています。</a:t>
            </a:r>
          </a:p>
          <a:p>
            <a:endParaRPr lang="en-US" altLang="ja-JP"/>
          </a:p>
          <a:p>
            <a:r>
              <a:rPr lang="ja-JP" altLang="en-US"/>
              <a:t>モデルの方針としては、右上の図の赤枠部分、条件詳細決定から店舗決定の過程に着目します．</a:t>
            </a:r>
            <a:endParaRPr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選択肢集合では，</a:t>
            </a:r>
            <a:r>
              <a:rPr lang="ja-JP" altLang="en-US" sz="1200"/>
              <a:t>訪れた店舗が立地する駅勢圏内の飲食店</a:t>
            </a:r>
            <a:endParaRPr lang="en-US" altLang="ja-JP" sz="1200"/>
          </a:p>
          <a:p>
            <a:r>
              <a:rPr lang="ja-JP" altLang="en-US"/>
              <a:t>異質性の考慮では，交互作用項を導入した</a:t>
            </a:r>
            <a:r>
              <a:rPr lang="en-US" altLang="ja-JP"/>
              <a:t>MNL</a:t>
            </a:r>
            <a:r>
              <a:rPr lang="ja-JP" altLang="en-US"/>
              <a:t>や</a:t>
            </a:r>
            <a:r>
              <a:rPr lang="en-US" altLang="ja-JP"/>
              <a:t>MXL</a:t>
            </a:r>
            <a:r>
              <a:rPr lang="ja-JP" altLang="en-US"/>
              <a:t>を考えています．</a:t>
            </a:r>
            <a:endParaRPr lang="en-US" altLang="ja-JP"/>
          </a:p>
          <a:p>
            <a:r>
              <a:rPr lang="ja-JP" altLang="en-US" b="1"/>
              <a:t>今後は、基礎分析で見えた傾向を踏まえ、具体的な交互作用項を設定し、モデル推定を進める予定です。</a:t>
            </a:r>
            <a:endParaRPr lang="ja-JP" altLang="en-US"/>
          </a:p>
          <a:p>
            <a:r>
              <a:rPr lang="ja-JP" altLang="en-US"/>
              <a:t>以上です。ご質問やアドバイスをいただければと思います。</a:t>
            </a:r>
          </a:p>
        </p:txBody>
      </p:sp>
    </p:spTree>
    <p:extLst>
      <p:ext uri="{BB962C8B-B14F-4D97-AF65-F5344CB8AC3E}">
        <p14:creationId xmlns:p14="http://schemas.microsoft.com/office/powerpoint/2010/main" val="1920330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距離のある飲食店に行くときには自動車が使用される</a:t>
            </a:r>
            <a:endParaRPr kumimoji="1" lang="en-US" altLang="ja-JP"/>
          </a:p>
          <a:p>
            <a:r>
              <a:rPr kumimoji="1" lang="en-US" altLang="ja-JP"/>
              <a:t>‣</a:t>
            </a:r>
            <a:r>
              <a:rPr kumimoji="1" lang="ja-JP" altLang="en-US"/>
              <a:t>鉄道を利用する人は駅周辺の飲食店を利用する</a:t>
            </a:r>
          </a:p>
        </p:txBody>
      </p:sp>
    </p:spTree>
    <p:extLst>
      <p:ext uri="{BB962C8B-B14F-4D97-AF65-F5344CB8AC3E}">
        <p14:creationId xmlns:p14="http://schemas.microsoft.com/office/powerpoint/2010/main" val="1418170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タクシー移動の人はお金があるかつ，お酒を飲むため夕食の予算が高くなりやすい</a:t>
            </a:r>
            <a:endParaRPr kumimoji="1" lang="en-US" altLang="ja-JP"/>
          </a:p>
          <a:p>
            <a:endParaRPr kumimoji="1" lang="en-US" altLang="ja-JP"/>
          </a:p>
          <a:p>
            <a:endParaRPr kumimoji="1" lang="ja-JP" altLang="en-US"/>
          </a:p>
        </p:txBody>
      </p:sp>
    </p:spTree>
    <p:extLst>
      <p:ext uri="{BB962C8B-B14F-4D97-AF65-F5344CB8AC3E}">
        <p14:creationId xmlns:p14="http://schemas.microsoft.com/office/powerpoint/2010/main" val="4144289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68003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同居ありの方が遠い飲食店を選びやすい</a:t>
            </a:r>
            <a:endParaRPr kumimoji="1" lang="en-US" altLang="ja-JP"/>
          </a:p>
          <a:p>
            <a:endParaRPr kumimoji="1" lang="ja-JP" altLang="en-US"/>
          </a:p>
        </p:txBody>
      </p:sp>
    </p:spTree>
    <p:extLst>
      <p:ext uri="{BB962C8B-B14F-4D97-AF65-F5344CB8AC3E}">
        <p14:creationId xmlns:p14="http://schemas.microsoft.com/office/powerpoint/2010/main" val="4232652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60053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・性別</a:t>
            </a:r>
            <a:r>
              <a:rPr kumimoji="1" lang="en-US" altLang="ja-JP"/>
              <a:t>/</a:t>
            </a:r>
            <a:r>
              <a:rPr kumimoji="1" lang="ja-JP" altLang="en-US"/>
              <a:t>口コミ点数，口コミ価格</a:t>
            </a:r>
            <a:r>
              <a:rPr kumimoji="1" lang="en-US" altLang="ja-JP"/>
              <a:t>		</a:t>
            </a:r>
            <a:endParaRPr kumimoji="1" lang="ja-JP" altLang="en-US"/>
          </a:p>
        </p:txBody>
      </p:sp>
    </p:spTree>
    <p:extLst>
      <p:ext uri="{BB962C8B-B14F-4D97-AF65-F5344CB8AC3E}">
        <p14:creationId xmlns:p14="http://schemas.microsoft.com/office/powerpoint/2010/main" val="366761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8926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・部屋がある程度の広さ</a:t>
            </a:r>
            <a:r>
              <a:rPr kumimoji="1" lang="en-US" altLang="ja-JP"/>
              <a:t>(</a:t>
            </a:r>
            <a:r>
              <a:rPr kumimoji="1" lang="ja-JP" altLang="en-US"/>
              <a:t>充実した間取り？</a:t>
            </a:r>
            <a:r>
              <a:rPr kumimoji="1" lang="en-US" altLang="ja-JP"/>
              <a:t>)</a:t>
            </a:r>
            <a:r>
              <a:rPr kumimoji="1" lang="ja-JP" altLang="en-US"/>
              <a:t>になると家族で住んでいる人が多い？</a:t>
            </a:r>
            <a:endParaRPr kumimoji="1" lang="en-US" altLang="ja-JP"/>
          </a:p>
          <a:p>
            <a:r>
              <a:rPr kumimoji="1" lang="ja-JP" altLang="en-US"/>
              <a:t>→家族だと食費を抑える傾向がありそうなので，</a:t>
            </a:r>
            <a:r>
              <a:rPr kumimoji="1" lang="en-US" altLang="ja-JP"/>
              <a:t>1-2</a:t>
            </a:r>
            <a:r>
              <a:rPr kumimoji="1" lang="ja-JP" altLang="en-US"/>
              <a:t>人くらいで住める間取りで，その中でも広い家に住んでいるなら食費が多い傾向がある？</a:t>
            </a:r>
            <a:endParaRPr kumimoji="1" lang="en-US" altLang="ja-JP"/>
          </a:p>
        </p:txBody>
      </p:sp>
    </p:spTree>
    <p:extLst>
      <p:ext uri="{BB962C8B-B14F-4D97-AF65-F5344CB8AC3E}">
        <p14:creationId xmlns:p14="http://schemas.microsoft.com/office/powerpoint/2010/main" val="97206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コード</a:t>
            </a:r>
            <a:r>
              <a:rPr kumimoji="1" lang="en-US" altLang="ja-JP"/>
              <a:t>1</a:t>
            </a:r>
            <a:r>
              <a:rPr kumimoji="1" lang="ja-JP" altLang="en-US"/>
              <a:t>のデータが１つしかない</a:t>
            </a:r>
            <a:endParaRPr kumimoji="1" lang="en-US" altLang="ja-JP"/>
          </a:p>
          <a:p>
            <a:endParaRPr kumimoji="1" lang="en-US" altLang="ja-JP"/>
          </a:p>
        </p:txBody>
      </p:sp>
    </p:spTree>
    <p:extLst>
      <p:ext uri="{BB962C8B-B14F-4D97-AF65-F5344CB8AC3E}">
        <p14:creationId xmlns:p14="http://schemas.microsoft.com/office/powerpoint/2010/main" val="392621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ジャンルの分け方は以下．</a:t>
            </a:r>
            <a:r>
              <a:rPr kumimoji="1" lang="en-US" altLang="ja-JP" err="1"/>
              <a:t>chatGPT</a:t>
            </a:r>
            <a:r>
              <a:rPr kumimoji="1" lang="ja-JP" altLang="en-US"/>
              <a:t>に分類させたのでこれはこれじゃねっていうのがあれば</a:t>
            </a:r>
            <a:endParaRPr kumimoji="1" lang="en-US" altLang="ja-JP"/>
          </a:p>
          <a:p>
            <a:r>
              <a:rPr kumimoji="1" lang="ja-JP" altLang="en-US"/>
              <a:t>　</a:t>
            </a:r>
            <a:r>
              <a:rPr kumimoji="1" lang="en-US" altLang="ja-JP"/>
              <a:t>"</a:t>
            </a:r>
            <a:r>
              <a:rPr kumimoji="1" lang="ja-JP" altLang="en-US"/>
              <a:t>麺類</a:t>
            </a:r>
            <a:r>
              <a:rPr kumimoji="1" lang="en-US" altLang="ja-JP"/>
              <a:t>":   [</a:t>
            </a:r>
            <a:r>
              <a:rPr kumimoji="1" lang="en" altLang="ja-JP"/>
              <a:t>r"</a:t>
            </a:r>
            <a:r>
              <a:rPr kumimoji="1" lang="ja-JP" altLang="en-US"/>
              <a:t>うどん</a:t>
            </a:r>
            <a:r>
              <a:rPr kumimoji="1" lang="en-US" altLang="ja-JP"/>
              <a:t>", </a:t>
            </a:r>
            <a:r>
              <a:rPr kumimoji="1" lang="en" altLang="ja-JP"/>
              <a:t>r"</a:t>
            </a:r>
            <a:r>
              <a:rPr kumimoji="1" lang="ja-JP" altLang="en-US"/>
              <a:t>そば</a:t>
            </a:r>
            <a:r>
              <a:rPr kumimoji="1" lang="en-US" altLang="ja-JP"/>
              <a:t>", </a:t>
            </a:r>
            <a:r>
              <a:rPr kumimoji="1" lang="en" altLang="ja-JP"/>
              <a:t>r"</a:t>
            </a:r>
            <a:r>
              <a:rPr kumimoji="1" lang="ja-JP" altLang="en-US"/>
              <a:t>立ち食いそば</a:t>
            </a:r>
            <a:r>
              <a:rPr kumimoji="1" lang="en-US" altLang="ja-JP"/>
              <a:t>", </a:t>
            </a:r>
            <a:r>
              <a:rPr kumimoji="1" lang="en" altLang="ja-JP"/>
              <a:t>r"</a:t>
            </a:r>
            <a:r>
              <a:rPr kumimoji="1" lang="ja-JP" altLang="en-US"/>
              <a:t>ラーメン</a:t>
            </a:r>
            <a:r>
              <a:rPr kumimoji="1" lang="en-US" altLang="ja-JP"/>
              <a:t>", </a:t>
            </a:r>
            <a:r>
              <a:rPr kumimoji="1" lang="en" altLang="ja-JP"/>
              <a:t>r"</a:t>
            </a:r>
            <a:r>
              <a:rPr kumimoji="1" lang="ja-JP" altLang="en-US"/>
              <a:t>つけ麺</a:t>
            </a:r>
            <a:r>
              <a:rPr kumimoji="1" lang="en-US" altLang="ja-JP"/>
              <a:t>", </a:t>
            </a:r>
            <a:r>
              <a:rPr kumimoji="1" lang="en" altLang="ja-JP"/>
              <a:t>r"</a:t>
            </a:r>
            <a:r>
              <a:rPr kumimoji="1" lang="ja-JP" altLang="en-US"/>
              <a:t>油そば</a:t>
            </a:r>
            <a:r>
              <a:rPr kumimoji="1" lang="en-US" altLang="ja-JP"/>
              <a:t>", </a:t>
            </a:r>
            <a:r>
              <a:rPr kumimoji="1" lang="en" altLang="ja-JP"/>
              <a:t>r"</a:t>
            </a:r>
            <a:r>
              <a:rPr kumimoji="1" lang="ja-JP" altLang="en-US"/>
              <a:t>まぜそば</a:t>
            </a:r>
            <a:r>
              <a:rPr kumimoji="1" lang="en-US" altLang="ja-JP"/>
              <a:t>", </a:t>
            </a:r>
            <a:r>
              <a:rPr kumimoji="1" lang="en" altLang="ja-JP"/>
              <a:t>r"</a:t>
            </a:r>
            <a:r>
              <a:rPr kumimoji="1" lang="ja-JP" altLang="en-US"/>
              <a:t>担々麺</a:t>
            </a:r>
            <a:r>
              <a:rPr kumimoji="1" lang="en-US" altLang="ja-JP"/>
              <a:t>", </a:t>
            </a:r>
            <a:r>
              <a:rPr kumimoji="1" lang="en" altLang="ja-JP"/>
              <a:t>r"</a:t>
            </a:r>
            <a:r>
              <a:rPr kumimoji="1" lang="ja-JP" altLang="en-US"/>
              <a:t>ちゃんぽん</a:t>
            </a:r>
            <a:r>
              <a:rPr kumimoji="1" lang="en-US" altLang="ja-JP"/>
              <a:t>", </a:t>
            </a:r>
            <a:r>
              <a:rPr kumimoji="1" lang="en" altLang="ja-JP"/>
              <a:t>r"</a:t>
            </a:r>
            <a:r>
              <a:rPr kumimoji="1" lang="ja-JP" altLang="en-US"/>
              <a:t>カレーうどん</a:t>
            </a:r>
            <a:r>
              <a:rPr kumimoji="1" lang="en-US" altLang="ja-JP"/>
              <a:t>", </a:t>
            </a:r>
            <a:r>
              <a:rPr kumimoji="1" lang="en" altLang="ja-JP"/>
              <a:t>r"</a:t>
            </a:r>
            <a:r>
              <a:rPr kumimoji="1" lang="ja-JP" altLang="en-US"/>
              <a:t>パスタ</a:t>
            </a:r>
            <a:r>
              <a:rPr kumimoji="1" lang="en-US" altLang="ja-JP"/>
              <a:t>"],</a:t>
            </a:r>
          </a:p>
          <a:p>
            <a:r>
              <a:rPr kumimoji="1" lang="en-US" altLang="ja-JP"/>
              <a:t>    "</a:t>
            </a:r>
            <a:r>
              <a:rPr kumimoji="1" lang="ja-JP" altLang="en-US"/>
              <a:t>寿司</a:t>
            </a:r>
            <a:r>
              <a:rPr kumimoji="1" lang="en-US" altLang="ja-JP"/>
              <a:t>":[</a:t>
            </a:r>
            <a:r>
              <a:rPr kumimoji="1" lang="en" altLang="ja-JP"/>
              <a:t>r"</a:t>
            </a:r>
            <a:r>
              <a:rPr kumimoji="1" lang="ja-JP" altLang="en-US"/>
              <a:t>寿司</a:t>
            </a:r>
            <a:r>
              <a:rPr kumimoji="1" lang="en-US" altLang="ja-JP"/>
              <a:t>", </a:t>
            </a:r>
            <a:r>
              <a:rPr kumimoji="1" lang="en" altLang="ja-JP"/>
              <a:t>r"</a:t>
            </a:r>
            <a:r>
              <a:rPr kumimoji="1" lang="ja-JP" altLang="en-US"/>
              <a:t>回転寿司</a:t>
            </a:r>
            <a:r>
              <a:rPr kumimoji="1" lang="en-US" altLang="ja-JP"/>
              <a:t>", </a:t>
            </a:r>
            <a:r>
              <a:rPr kumimoji="1" lang="en" altLang="ja-JP"/>
              <a:t>r"</a:t>
            </a:r>
            <a:r>
              <a:rPr kumimoji="1" lang="ja-JP" altLang="en-US"/>
              <a:t>立ち食い寿司</a:t>
            </a:r>
            <a:r>
              <a:rPr kumimoji="1" lang="en-US" altLang="ja-JP"/>
              <a:t>"],</a:t>
            </a:r>
          </a:p>
          <a:p>
            <a:r>
              <a:rPr kumimoji="1" lang="en-US" altLang="ja-JP"/>
              <a:t>    "</a:t>
            </a:r>
            <a:r>
              <a:rPr kumimoji="1" lang="ja-JP" altLang="en-US"/>
              <a:t>ご飯もの</a:t>
            </a:r>
            <a:r>
              <a:rPr kumimoji="1" lang="en-US" altLang="ja-JP"/>
              <a:t>":    [</a:t>
            </a:r>
            <a:r>
              <a:rPr kumimoji="1" lang="en" altLang="ja-JP"/>
              <a:t>r"</a:t>
            </a:r>
            <a:r>
              <a:rPr kumimoji="1" lang="ja-JP" altLang="en-US"/>
              <a:t>牛丼</a:t>
            </a:r>
            <a:r>
              <a:rPr kumimoji="1" lang="en-US" altLang="ja-JP"/>
              <a:t>", </a:t>
            </a:r>
            <a:r>
              <a:rPr kumimoji="1" lang="en" altLang="ja-JP"/>
              <a:t>r"</a:t>
            </a:r>
            <a:r>
              <a:rPr kumimoji="1" lang="ja-JP" altLang="en-US"/>
              <a:t>海鮮丼</a:t>
            </a:r>
            <a:r>
              <a:rPr kumimoji="1" lang="en-US" altLang="ja-JP"/>
              <a:t>", </a:t>
            </a:r>
            <a:r>
              <a:rPr kumimoji="1" lang="en" altLang="ja-JP"/>
              <a:t>r"</a:t>
            </a:r>
            <a:r>
              <a:rPr kumimoji="1" lang="ja-JP" altLang="en-US"/>
              <a:t>オムライス</a:t>
            </a:r>
            <a:r>
              <a:rPr kumimoji="1" lang="en-US" altLang="ja-JP"/>
              <a:t>", </a:t>
            </a:r>
            <a:r>
              <a:rPr kumimoji="1" lang="en" altLang="ja-JP"/>
              <a:t>r"</a:t>
            </a:r>
            <a:r>
              <a:rPr kumimoji="1" lang="ja-JP" altLang="en-US"/>
              <a:t>丼</a:t>
            </a:r>
            <a:r>
              <a:rPr kumimoji="1" lang="en-US" altLang="ja-JP"/>
              <a:t>", </a:t>
            </a:r>
            <a:r>
              <a:rPr kumimoji="1" lang="en" altLang="ja-JP"/>
              <a:t>r"</a:t>
            </a:r>
            <a:r>
              <a:rPr kumimoji="1" lang="ja-JP" altLang="en-US"/>
              <a:t>弁当</a:t>
            </a:r>
            <a:r>
              <a:rPr kumimoji="1" lang="en-US" altLang="ja-JP"/>
              <a:t>"],</a:t>
            </a:r>
          </a:p>
          <a:p>
            <a:r>
              <a:rPr kumimoji="1" lang="en-US" altLang="ja-JP"/>
              <a:t>    "</a:t>
            </a:r>
            <a:r>
              <a:rPr kumimoji="1" lang="ja-JP" altLang="en-US"/>
              <a:t>和食</a:t>
            </a:r>
            <a:r>
              <a:rPr kumimoji="1" lang="en-US" altLang="ja-JP"/>
              <a:t>":        [</a:t>
            </a:r>
            <a:r>
              <a:rPr kumimoji="1" lang="en" altLang="ja-JP"/>
              <a:t>r"</a:t>
            </a:r>
            <a:r>
              <a:rPr kumimoji="1" lang="ja-JP" altLang="en-US"/>
              <a:t>日本料理</a:t>
            </a:r>
            <a:r>
              <a:rPr kumimoji="1" lang="en-US" altLang="ja-JP"/>
              <a:t>", </a:t>
            </a:r>
            <a:r>
              <a:rPr kumimoji="1" lang="en" altLang="ja-JP"/>
              <a:t>r"</a:t>
            </a:r>
            <a:r>
              <a:rPr kumimoji="1" lang="ja-JP" altLang="en-US"/>
              <a:t>天ぷら</a:t>
            </a:r>
            <a:r>
              <a:rPr kumimoji="1" lang="en-US" altLang="ja-JP"/>
              <a:t>", </a:t>
            </a:r>
            <a:r>
              <a:rPr kumimoji="1" lang="en" altLang="ja-JP"/>
              <a:t>r"</a:t>
            </a:r>
            <a:r>
              <a:rPr kumimoji="1" lang="ja-JP" altLang="en-US"/>
              <a:t>すき焼き</a:t>
            </a:r>
            <a:r>
              <a:rPr kumimoji="1" lang="en-US" altLang="ja-JP"/>
              <a:t>", </a:t>
            </a:r>
            <a:r>
              <a:rPr kumimoji="1" lang="en" altLang="ja-JP"/>
              <a:t>r"</a:t>
            </a:r>
            <a:r>
              <a:rPr kumimoji="1" lang="ja-JP" altLang="en-US"/>
              <a:t>しゃぶしゃぶ</a:t>
            </a:r>
            <a:r>
              <a:rPr kumimoji="1" lang="en-US" altLang="ja-JP"/>
              <a:t>", </a:t>
            </a:r>
            <a:r>
              <a:rPr kumimoji="1" lang="en" altLang="ja-JP"/>
              <a:t>r"</a:t>
            </a:r>
            <a:r>
              <a:rPr kumimoji="1" lang="ja-JP" altLang="en-US"/>
              <a:t>おでん</a:t>
            </a:r>
            <a:r>
              <a:rPr kumimoji="1" lang="en-US" altLang="ja-JP"/>
              <a:t>", </a:t>
            </a:r>
            <a:r>
              <a:rPr kumimoji="1" lang="en" altLang="ja-JP"/>
              <a:t>r"</a:t>
            </a:r>
            <a:r>
              <a:rPr kumimoji="1" lang="ja-JP" altLang="en-US"/>
              <a:t>おにぎり</a:t>
            </a:r>
            <a:r>
              <a:rPr kumimoji="1" lang="en-US" altLang="ja-JP"/>
              <a:t>", </a:t>
            </a:r>
            <a:r>
              <a:rPr kumimoji="1" lang="en" altLang="ja-JP"/>
              <a:t>r"</a:t>
            </a:r>
            <a:r>
              <a:rPr kumimoji="1" lang="ja-JP" altLang="en-US"/>
              <a:t>お茶漬け</a:t>
            </a:r>
            <a:r>
              <a:rPr kumimoji="1" lang="en-US" altLang="ja-JP"/>
              <a:t>", </a:t>
            </a:r>
            <a:r>
              <a:rPr kumimoji="1" lang="en" altLang="ja-JP"/>
              <a:t>r"</a:t>
            </a:r>
            <a:r>
              <a:rPr kumimoji="1" lang="ja-JP" altLang="en-US"/>
              <a:t>郷土料理</a:t>
            </a:r>
            <a:r>
              <a:rPr kumimoji="1" lang="en-US" altLang="ja-JP"/>
              <a:t>", </a:t>
            </a:r>
            <a:r>
              <a:rPr kumimoji="1" lang="en" altLang="ja-JP"/>
              <a:t>r"</a:t>
            </a:r>
            <a:r>
              <a:rPr kumimoji="1" lang="ja-JP" altLang="en-US"/>
              <a:t>惣菜</a:t>
            </a:r>
            <a:r>
              <a:rPr kumimoji="1" lang="en-US" altLang="ja-JP"/>
              <a:t>(?:</a:t>
            </a:r>
            <a:r>
              <a:rPr kumimoji="1" lang="ja-JP" altLang="en-US"/>
              <a:t>・デリ</a:t>
            </a:r>
            <a:r>
              <a:rPr kumimoji="1" lang="en-US" altLang="ja-JP"/>
              <a:t>)?", </a:t>
            </a:r>
            <a:r>
              <a:rPr kumimoji="1" lang="en" altLang="ja-JP"/>
              <a:t>r"(?:</a:t>
            </a:r>
            <a:r>
              <a:rPr kumimoji="1" lang="ja-JP" altLang="en-US"/>
              <a:t>学</a:t>
            </a:r>
            <a:r>
              <a:rPr kumimoji="1" lang="en-US" altLang="ja-JP"/>
              <a:t>|</a:t>
            </a:r>
            <a:r>
              <a:rPr kumimoji="1" lang="ja-JP" altLang="en-US"/>
              <a:t>学</a:t>
            </a:r>
            <a:r>
              <a:rPr kumimoji="1" lang="en-US" altLang="ja-JP"/>
              <a:t>)</a:t>
            </a:r>
            <a:r>
              <a:rPr kumimoji="1" lang="ja-JP" altLang="en-US"/>
              <a:t>生</a:t>
            </a:r>
            <a:r>
              <a:rPr kumimoji="1" lang="en-US" altLang="ja-JP"/>
              <a:t>?</a:t>
            </a:r>
            <a:r>
              <a:rPr kumimoji="1" lang="ja-JP" altLang="en-US"/>
              <a:t>食堂</a:t>
            </a:r>
            <a:r>
              <a:rPr kumimoji="1" lang="en-US" altLang="ja-JP"/>
              <a:t>|</a:t>
            </a:r>
            <a:r>
              <a:rPr kumimoji="1" lang="ja-JP" altLang="en-US"/>
              <a:t>食堂</a:t>
            </a:r>
            <a:r>
              <a:rPr kumimoji="1" lang="en-US" altLang="ja-JP"/>
              <a:t>"],</a:t>
            </a:r>
          </a:p>
          <a:p>
            <a:r>
              <a:rPr kumimoji="1" lang="en-US" altLang="ja-JP"/>
              <a:t>    "</a:t>
            </a:r>
            <a:r>
              <a:rPr kumimoji="1" lang="ja-JP" altLang="en-US"/>
              <a:t>肉</a:t>
            </a:r>
            <a:r>
              <a:rPr kumimoji="1" lang="en-US" altLang="ja-JP"/>
              <a:t>":    [</a:t>
            </a:r>
            <a:r>
              <a:rPr kumimoji="1" lang="en" altLang="ja-JP"/>
              <a:t>r"</a:t>
            </a:r>
            <a:r>
              <a:rPr kumimoji="1" lang="ja-JP" altLang="en-US"/>
              <a:t>焼肉</a:t>
            </a:r>
            <a:r>
              <a:rPr kumimoji="1" lang="en-US" altLang="ja-JP"/>
              <a:t>", </a:t>
            </a:r>
            <a:r>
              <a:rPr kumimoji="1" lang="en" altLang="ja-JP"/>
              <a:t>r"</a:t>
            </a:r>
            <a:r>
              <a:rPr kumimoji="1" lang="ja-JP" altLang="en-US"/>
              <a:t>焼き鳥</a:t>
            </a:r>
            <a:r>
              <a:rPr kumimoji="1" lang="en-US" altLang="ja-JP"/>
              <a:t>", </a:t>
            </a:r>
            <a:r>
              <a:rPr kumimoji="1" lang="en" altLang="ja-JP"/>
              <a:t>r"</a:t>
            </a:r>
            <a:r>
              <a:rPr kumimoji="1" lang="ja-JP" altLang="en-US"/>
              <a:t>牛カツ</a:t>
            </a:r>
            <a:r>
              <a:rPr kumimoji="1" lang="en-US" altLang="ja-JP"/>
              <a:t>", </a:t>
            </a:r>
            <a:r>
              <a:rPr kumimoji="1" lang="en" altLang="ja-JP"/>
              <a:t>r"</a:t>
            </a:r>
            <a:r>
              <a:rPr kumimoji="1" lang="ja-JP" altLang="en-US"/>
              <a:t>牛料理</a:t>
            </a:r>
            <a:r>
              <a:rPr kumimoji="1" lang="en-US" altLang="ja-JP"/>
              <a:t>", </a:t>
            </a:r>
            <a:r>
              <a:rPr kumimoji="1" lang="en" altLang="ja-JP"/>
              <a:t>r"</a:t>
            </a:r>
            <a:r>
              <a:rPr kumimoji="1" lang="ja-JP" altLang="en-US"/>
              <a:t>肉料理</a:t>
            </a:r>
            <a:r>
              <a:rPr kumimoji="1" lang="en-US" altLang="ja-JP"/>
              <a:t>", </a:t>
            </a:r>
            <a:r>
              <a:rPr kumimoji="1" lang="en" altLang="ja-JP"/>
              <a:t>r"</a:t>
            </a:r>
            <a:r>
              <a:rPr kumimoji="1" lang="ja-JP" altLang="en-US"/>
              <a:t>串焼き</a:t>
            </a:r>
            <a:r>
              <a:rPr kumimoji="1" lang="en-US" altLang="ja-JP"/>
              <a:t>", </a:t>
            </a:r>
            <a:r>
              <a:rPr kumimoji="1" lang="en" altLang="ja-JP"/>
              <a:t>r"</a:t>
            </a:r>
            <a:r>
              <a:rPr kumimoji="1" lang="ja-JP" altLang="en-US"/>
              <a:t>串揚げ</a:t>
            </a:r>
            <a:r>
              <a:rPr kumimoji="1" lang="en-US" altLang="ja-JP"/>
              <a:t>", </a:t>
            </a:r>
            <a:r>
              <a:rPr kumimoji="1" lang="en" altLang="ja-JP"/>
              <a:t>r"</a:t>
            </a:r>
            <a:r>
              <a:rPr kumimoji="1" lang="ja-JP" altLang="en-US"/>
              <a:t>鉄板焼き</a:t>
            </a:r>
            <a:r>
              <a:rPr kumimoji="1" lang="en-US" altLang="ja-JP"/>
              <a:t>", </a:t>
            </a:r>
            <a:r>
              <a:rPr kumimoji="1" lang="en" altLang="ja-JP"/>
              <a:t>r"</a:t>
            </a:r>
            <a:r>
              <a:rPr kumimoji="1" lang="ja-JP" altLang="en-US"/>
              <a:t>ジンギスカン</a:t>
            </a:r>
            <a:r>
              <a:rPr kumimoji="1" lang="en-US" altLang="ja-JP"/>
              <a:t>", </a:t>
            </a:r>
            <a:r>
              <a:rPr kumimoji="1" lang="en" altLang="ja-JP"/>
              <a:t>r"</a:t>
            </a:r>
            <a:r>
              <a:rPr kumimoji="1" lang="ja-JP" altLang="en-US"/>
              <a:t>もつ焼き</a:t>
            </a:r>
            <a:r>
              <a:rPr kumimoji="1" lang="en-US" altLang="ja-JP"/>
              <a:t>", </a:t>
            </a:r>
            <a:r>
              <a:rPr kumimoji="1" lang="en" altLang="ja-JP"/>
              <a:t>r"</a:t>
            </a:r>
            <a:r>
              <a:rPr kumimoji="1" lang="ja-JP" altLang="en-US"/>
              <a:t>バーベキュー</a:t>
            </a:r>
            <a:r>
              <a:rPr kumimoji="1" lang="en-US" altLang="ja-JP"/>
              <a:t>"],</a:t>
            </a:r>
          </a:p>
          <a:p>
            <a:r>
              <a:rPr kumimoji="1" lang="en-US" altLang="ja-JP"/>
              <a:t>    "</a:t>
            </a:r>
            <a:r>
              <a:rPr kumimoji="1" lang="ja-JP" altLang="en-US"/>
              <a:t>海鮮</a:t>
            </a:r>
            <a:r>
              <a:rPr kumimoji="1" lang="en-US" altLang="ja-JP"/>
              <a:t>":        [</a:t>
            </a:r>
            <a:r>
              <a:rPr kumimoji="1" lang="en" altLang="ja-JP"/>
              <a:t>r"</a:t>
            </a:r>
            <a:r>
              <a:rPr kumimoji="1" lang="ja-JP" altLang="en-US"/>
              <a:t>海鮮</a:t>
            </a:r>
            <a:r>
              <a:rPr kumimoji="1" lang="en-US" altLang="ja-JP"/>
              <a:t>\</a:t>
            </a:r>
            <a:r>
              <a:rPr kumimoji="1" lang="en" altLang="ja-JP"/>
              <a:t>b", r"</a:t>
            </a:r>
            <a:r>
              <a:rPr kumimoji="1" lang="ja-JP" altLang="en-US"/>
              <a:t>かに</a:t>
            </a:r>
            <a:r>
              <a:rPr kumimoji="1" lang="en-US" altLang="ja-JP"/>
              <a:t>", </a:t>
            </a:r>
            <a:r>
              <a:rPr kumimoji="1" lang="en" altLang="ja-JP"/>
              <a:t>r"</a:t>
            </a:r>
            <a:r>
              <a:rPr kumimoji="1" lang="ja-JP" altLang="en-US"/>
              <a:t>ふぐ</a:t>
            </a:r>
            <a:r>
              <a:rPr kumimoji="1" lang="en-US" altLang="ja-JP"/>
              <a:t>", </a:t>
            </a:r>
            <a:r>
              <a:rPr kumimoji="1" lang="en" altLang="ja-JP"/>
              <a:t>r"</a:t>
            </a:r>
            <a:r>
              <a:rPr kumimoji="1" lang="ja-JP" altLang="en-US"/>
              <a:t>うなぎ</a:t>
            </a:r>
            <a:r>
              <a:rPr kumimoji="1" lang="en-US" altLang="ja-JP"/>
              <a:t>", </a:t>
            </a:r>
            <a:r>
              <a:rPr kumimoji="1" lang="en" altLang="ja-JP"/>
              <a:t>r"</a:t>
            </a:r>
            <a:r>
              <a:rPr kumimoji="1" lang="ja-JP" altLang="en-US"/>
              <a:t>かき</a:t>
            </a:r>
            <a:r>
              <a:rPr kumimoji="1" lang="en-US" altLang="ja-JP"/>
              <a:t>\</a:t>
            </a:r>
            <a:r>
              <a:rPr kumimoji="1" lang="en" altLang="ja-JP"/>
              <a:t>b|</a:t>
            </a:r>
            <a:r>
              <a:rPr kumimoji="1" lang="ja-JP" altLang="en-US"/>
              <a:t>オイスターバー</a:t>
            </a:r>
            <a:r>
              <a:rPr kumimoji="1" lang="en-US" altLang="ja-JP"/>
              <a:t>"],</a:t>
            </a:r>
          </a:p>
          <a:p>
            <a:r>
              <a:rPr kumimoji="1" lang="en-US" altLang="ja-JP"/>
              <a:t>    "</a:t>
            </a:r>
            <a:r>
              <a:rPr kumimoji="1" lang="ja-JP" altLang="en-US"/>
              <a:t>中華</a:t>
            </a:r>
            <a:r>
              <a:rPr kumimoji="1" lang="en-US" altLang="ja-JP"/>
              <a:t>":        [</a:t>
            </a:r>
            <a:r>
              <a:rPr kumimoji="1" lang="en" altLang="ja-JP"/>
              <a:t>r"</a:t>
            </a:r>
            <a:r>
              <a:rPr kumimoji="1" lang="ja-JP" altLang="en-US"/>
              <a:t>中華料理</a:t>
            </a:r>
            <a:r>
              <a:rPr kumimoji="1" lang="en-US" altLang="ja-JP"/>
              <a:t>", </a:t>
            </a:r>
            <a:r>
              <a:rPr kumimoji="1" lang="en" altLang="ja-JP"/>
              <a:t>r"</a:t>
            </a:r>
            <a:r>
              <a:rPr kumimoji="1" lang="ja-JP" altLang="en-US"/>
              <a:t>中華粥</a:t>
            </a:r>
            <a:r>
              <a:rPr kumimoji="1" lang="en-US" altLang="ja-JP"/>
              <a:t>", </a:t>
            </a:r>
            <a:r>
              <a:rPr kumimoji="1" lang="en" altLang="ja-JP"/>
              <a:t>r"</a:t>
            </a:r>
            <a:r>
              <a:rPr kumimoji="1" lang="ja-JP" altLang="en-US"/>
              <a:t>小籠包</a:t>
            </a:r>
            <a:r>
              <a:rPr kumimoji="1" lang="en-US" altLang="ja-JP"/>
              <a:t>", </a:t>
            </a:r>
            <a:r>
              <a:rPr kumimoji="1" lang="en" altLang="ja-JP"/>
              <a:t>r"</a:t>
            </a:r>
            <a:r>
              <a:rPr kumimoji="1" lang="ja-JP" altLang="en-US"/>
              <a:t>餃子</a:t>
            </a:r>
            <a:r>
              <a:rPr kumimoji="1" lang="en-US" altLang="ja-JP"/>
              <a:t>", </a:t>
            </a:r>
            <a:r>
              <a:rPr kumimoji="1" lang="en" altLang="ja-JP"/>
              <a:t>r"</a:t>
            </a:r>
            <a:r>
              <a:rPr kumimoji="1" lang="ja-JP" altLang="en-US"/>
              <a:t>四川料理</a:t>
            </a:r>
            <a:r>
              <a:rPr kumimoji="1" lang="en-US" altLang="ja-JP"/>
              <a:t>", </a:t>
            </a:r>
            <a:r>
              <a:rPr kumimoji="1" lang="en" altLang="ja-JP"/>
              <a:t>r"</a:t>
            </a:r>
            <a:r>
              <a:rPr kumimoji="1" lang="ja-JP" altLang="en-US"/>
              <a:t>担々麺</a:t>
            </a:r>
            <a:r>
              <a:rPr kumimoji="1" lang="en-US" altLang="ja-JP"/>
              <a:t>"],</a:t>
            </a:r>
          </a:p>
          <a:p>
            <a:r>
              <a:rPr kumimoji="1" lang="en-US" altLang="ja-JP"/>
              <a:t>    "</a:t>
            </a:r>
            <a:r>
              <a:rPr kumimoji="1" lang="ja-JP" altLang="en-US"/>
              <a:t>アジア・エスニック</a:t>
            </a:r>
            <a:r>
              <a:rPr kumimoji="1" lang="en-US" altLang="ja-JP"/>
              <a:t>": [</a:t>
            </a:r>
            <a:r>
              <a:rPr kumimoji="1" lang="en" altLang="ja-JP"/>
              <a:t>r"</a:t>
            </a:r>
            <a:r>
              <a:rPr kumimoji="1" lang="ja-JP" altLang="en-US"/>
              <a:t>アジア・</a:t>
            </a:r>
            <a:r>
              <a:rPr kumimoji="1" lang="en-US" altLang="ja-JP"/>
              <a:t>?</a:t>
            </a:r>
            <a:r>
              <a:rPr kumimoji="1" lang="ja-JP" altLang="en-US"/>
              <a:t>エスニック</a:t>
            </a:r>
            <a:r>
              <a:rPr kumimoji="1" lang="en-US" altLang="ja-JP"/>
              <a:t>", </a:t>
            </a:r>
            <a:r>
              <a:rPr kumimoji="1" lang="en" altLang="ja-JP"/>
              <a:t>r"</a:t>
            </a:r>
            <a:r>
              <a:rPr kumimoji="1" lang="ja-JP" altLang="en-US"/>
              <a:t>東南アジア料理</a:t>
            </a:r>
            <a:r>
              <a:rPr kumimoji="1" lang="en-US" altLang="ja-JP"/>
              <a:t>", </a:t>
            </a:r>
            <a:r>
              <a:rPr kumimoji="1" lang="en" altLang="ja-JP"/>
              <a:t>r"</a:t>
            </a:r>
            <a:r>
              <a:rPr kumimoji="1" lang="ja-JP" altLang="en-US"/>
              <a:t>ベトナム料理</a:t>
            </a:r>
            <a:r>
              <a:rPr kumimoji="1" lang="en-US" altLang="ja-JP"/>
              <a:t>", </a:t>
            </a:r>
            <a:r>
              <a:rPr kumimoji="1" lang="en" altLang="ja-JP"/>
              <a:t>r"</a:t>
            </a:r>
            <a:r>
              <a:rPr kumimoji="1" lang="ja-JP" altLang="en-US"/>
              <a:t>タイ料理</a:t>
            </a:r>
            <a:r>
              <a:rPr kumimoji="1" lang="en-US" altLang="ja-JP"/>
              <a:t>", </a:t>
            </a:r>
            <a:r>
              <a:rPr kumimoji="1" lang="en" altLang="ja-JP"/>
              <a:t>r"</a:t>
            </a:r>
            <a:r>
              <a:rPr kumimoji="1" lang="ja-JP" altLang="en-US"/>
              <a:t>シンガポール料理</a:t>
            </a:r>
            <a:r>
              <a:rPr kumimoji="1" lang="en-US" altLang="ja-JP"/>
              <a:t>", </a:t>
            </a:r>
            <a:r>
              <a:rPr kumimoji="1" lang="en" altLang="ja-JP"/>
              <a:t>r"</a:t>
            </a:r>
            <a:r>
              <a:rPr kumimoji="1" lang="ja-JP" altLang="en-US"/>
              <a:t>トルコ料理</a:t>
            </a:r>
            <a:r>
              <a:rPr kumimoji="1" lang="en-US" altLang="ja-JP"/>
              <a:t>", </a:t>
            </a:r>
            <a:r>
              <a:rPr kumimoji="1" lang="en" altLang="ja-JP"/>
              <a:t>r"</a:t>
            </a:r>
            <a:r>
              <a:rPr kumimoji="1" lang="ja-JP" altLang="en-US"/>
              <a:t>スリランカ料理</a:t>
            </a:r>
            <a:r>
              <a:rPr kumimoji="1" lang="en-US" altLang="ja-JP"/>
              <a:t>", </a:t>
            </a:r>
            <a:r>
              <a:rPr kumimoji="1" lang="en" altLang="ja-JP"/>
              <a:t>r"</a:t>
            </a:r>
            <a:r>
              <a:rPr kumimoji="1" lang="ja-JP" altLang="en-US"/>
              <a:t>インド料理</a:t>
            </a:r>
            <a:r>
              <a:rPr kumimoji="1" lang="en-US" altLang="ja-JP"/>
              <a:t>", </a:t>
            </a:r>
            <a:r>
              <a:rPr kumimoji="1" lang="en" altLang="ja-JP"/>
              <a:t>r"</a:t>
            </a:r>
            <a:r>
              <a:rPr kumimoji="1" lang="ja-JP" altLang="en-US"/>
              <a:t>インドカレー</a:t>
            </a:r>
            <a:r>
              <a:rPr kumimoji="1" lang="en-US" altLang="ja-JP"/>
              <a:t>"],</a:t>
            </a:r>
          </a:p>
          <a:p>
            <a:r>
              <a:rPr kumimoji="1" lang="en-US" altLang="ja-JP"/>
              <a:t>    "</a:t>
            </a:r>
            <a:r>
              <a:rPr kumimoji="1" lang="ja-JP" altLang="en-US"/>
              <a:t>洋食</a:t>
            </a:r>
            <a:r>
              <a:rPr kumimoji="1" lang="en-US" altLang="ja-JP"/>
              <a:t>":  [</a:t>
            </a:r>
            <a:r>
              <a:rPr kumimoji="1" lang="en" altLang="ja-JP"/>
              <a:t>r"</a:t>
            </a:r>
            <a:r>
              <a:rPr kumimoji="1" lang="ja-JP" altLang="en-US"/>
              <a:t>洋食</a:t>
            </a:r>
            <a:r>
              <a:rPr kumimoji="1" lang="en-US" altLang="ja-JP"/>
              <a:t>", </a:t>
            </a:r>
            <a:r>
              <a:rPr kumimoji="1" lang="en" altLang="ja-JP"/>
              <a:t>r"</a:t>
            </a:r>
            <a:r>
              <a:rPr kumimoji="1" lang="ja-JP" altLang="en-US"/>
              <a:t>フレンチ</a:t>
            </a:r>
            <a:r>
              <a:rPr kumimoji="1" lang="en-US" altLang="ja-JP"/>
              <a:t>|</a:t>
            </a:r>
            <a:r>
              <a:rPr kumimoji="1" lang="ja-JP" altLang="en-US"/>
              <a:t>ビストロ</a:t>
            </a:r>
            <a:r>
              <a:rPr kumimoji="1" lang="en-US" altLang="ja-JP"/>
              <a:t>", </a:t>
            </a:r>
            <a:r>
              <a:rPr kumimoji="1" lang="en" altLang="ja-JP"/>
              <a:t>r"</a:t>
            </a:r>
            <a:r>
              <a:rPr kumimoji="1" lang="ja-JP" altLang="en-US"/>
              <a:t>イタリアン</a:t>
            </a:r>
            <a:r>
              <a:rPr kumimoji="1" lang="en-US" altLang="ja-JP"/>
              <a:t>|</a:t>
            </a:r>
            <a:r>
              <a:rPr kumimoji="1" lang="ja-JP" altLang="en-US"/>
              <a:t>ピザ</a:t>
            </a:r>
            <a:r>
              <a:rPr kumimoji="1" lang="en-US" altLang="ja-JP"/>
              <a:t>", </a:t>
            </a:r>
            <a:r>
              <a:rPr kumimoji="1" lang="en" altLang="ja-JP"/>
              <a:t>r"</a:t>
            </a:r>
            <a:r>
              <a:rPr kumimoji="1" lang="ja-JP" altLang="en-US"/>
              <a:t>スペイン料理</a:t>
            </a:r>
            <a:r>
              <a:rPr kumimoji="1" lang="en-US" altLang="ja-JP"/>
              <a:t>", </a:t>
            </a:r>
            <a:r>
              <a:rPr kumimoji="1" lang="en" altLang="ja-JP"/>
              <a:t>r"</a:t>
            </a:r>
            <a:r>
              <a:rPr kumimoji="1" lang="ja-JP" altLang="en-US"/>
              <a:t>アメリカ料理</a:t>
            </a:r>
            <a:r>
              <a:rPr kumimoji="1" lang="en-US" altLang="ja-JP"/>
              <a:t>", </a:t>
            </a:r>
            <a:r>
              <a:rPr kumimoji="1" lang="en" altLang="ja-JP"/>
              <a:t>r"</a:t>
            </a:r>
            <a:r>
              <a:rPr kumimoji="1" lang="ja-JP" altLang="en-US"/>
              <a:t>ハンバーグ</a:t>
            </a:r>
            <a:r>
              <a:rPr kumimoji="1" lang="en-US" altLang="ja-JP"/>
              <a:t>|</a:t>
            </a:r>
            <a:r>
              <a:rPr kumimoji="1" lang="ja-JP" altLang="en-US"/>
              <a:t>ハンバーガー</a:t>
            </a:r>
            <a:r>
              <a:rPr kumimoji="1" lang="en-US" altLang="ja-JP"/>
              <a:t>", </a:t>
            </a:r>
            <a:r>
              <a:rPr kumimoji="1" lang="en" altLang="ja-JP"/>
              <a:t>r"</a:t>
            </a:r>
            <a:r>
              <a:rPr kumimoji="1" lang="ja-JP" altLang="en-US"/>
              <a:t>ビュッフェ</a:t>
            </a:r>
            <a:r>
              <a:rPr kumimoji="1" lang="en-US" altLang="ja-JP"/>
              <a:t>", </a:t>
            </a:r>
            <a:r>
              <a:rPr kumimoji="1" lang="en" altLang="ja-JP"/>
              <a:t>r"</a:t>
            </a:r>
            <a:r>
              <a:rPr kumimoji="1" lang="ja-JP" altLang="en-US"/>
              <a:t>レストラン</a:t>
            </a:r>
            <a:r>
              <a:rPr kumimoji="1" lang="en-US" altLang="ja-JP"/>
              <a:t>|</a:t>
            </a:r>
            <a:r>
              <a:rPr kumimoji="1" lang="ja-JP" altLang="en-US"/>
              <a:t>ホテル</a:t>
            </a:r>
            <a:r>
              <a:rPr kumimoji="1" lang="en-US" altLang="ja-JP"/>
              <a:t>", </a:t>
            </a:r>
            <a:r>
              <a:rPr kumimoji="1" lang="en" altLang="ja-JP"/>
              <a:t>r"</a:t>
            </a:r>
            <a:r>
              <a:rPr kumimoji="1" lang="ja-JP" altLang="en-US"/>
              <a:t>ダイニングバー</a:t>
            </a:r>
            <a:r>
              <a:rPr kumimoji="1" lang="en-US" altLang="ja-JP"/>
              <a:t>|</a:t>
            </a:r>
            <a:r>
              <a:rPr kumimoji="1" lang="ja-JP" altLang="en-US"/>
              <a:t>バル</a:t>
            </a:r>
            <a:r>
              <a:rPr kumimoji="1" lang="en-US" altLang="ja-JP"/>
              <a:t>|</a:t>
            </a:r>
            <a:r>
              <a:rPr kumimoji="1" lang="ja-JP" altLang="en-US"/>
              <a:t>バー</a:t>
            </a:r>
            <a:r>
              <a:rPr kumimoji="1" lang="en-US" altLang="ja-JP"/>
              <a:t>|</a:t>
            </a:r>
            <a:r>
              <a:rPr kumimoji="1" lang="ja-JP" altLang="en-US"/>
              <a:t>ビアバー</a:t>
            </a:r>
            <a:r>
              <a:rPr kumimoji="1" lang="en-US" altLang="ja-JP"/>
              <a:t>|</a:t>
            </a:r>
            <a:r>
              <a:rPr kumimoji="1" lang="ja-JP" altLang="en-US"/>
              <a:t>ビアホール</a:t>
            </a:r>
            <a:r>
              <a:rPr kumimoji="1" lang="en-US" altLang="ja-JP"/>
              <a:t>|</a:t>
            </a:r>
            <a:r>
              <a:rPr kumimoji="1" lang="ja-JP" altLang="en-US"/>
              <a:t>ワインバー</a:t>
            </a:r>
            <a:r>
              <a:rPr kumimoji="1" lang="en-US" altLang="ja-JP"/>
              <a:t>"],</a:t>
            </a:r>
          </a:p>
          <a:p>
            <a:r>
              <a:rPr kumimoji="1" lang="en-US" altLang="ja-JP"/>
              <a:t>    "</a:t>
            </a:r>
            <a:r>
              <a:rPr kumimoji="1" lang="ja-JP" altLang="en-US"/>
              <a:t>粉物</a:t>
            </a:r>
            <a:r>
              <a:rPr kumimoji="1" lang="en-US" altLang="ja-JP"/>
              <a:t>":        [</a:t>
            </a:r>
            <a:r>
              <a:rPr kumimoji="1" lang="en" altLang="ja-JP"/>
              <a:t>r"</a:t>
            </a:r>
            <a:r>
              <a:rPr kumimoji="1" lang="ja-JP" altLang="en-US"/>
              <a:t>お好み焼き</a:t>
            </a:r>
            <a:r>
              <a:rPr kumimoji="1" lang="en-US" altLang="ja-JP"/>
              <a:t>", </a:t>
            </a:r>
            <a:r>
              <a:rPr kumimoji="1" lang="en" altLang="ja-JP"/>
              <a:t>r"</a:t>
            </a:r>
            <a:r>
              <a:rPr kumimoji="1" lang="ja-JP" altLang="en-US"/>
              <a:t>たこ焼き</a:t>
            </a:r>
            <a:r>
              <a:rPr kumimoji="1" lang="en-US" altLang="ja-JP"/>
              <a:t>", </a:t>
            </a:r>
            <a:r>
              <a:rPr kumimoji="1" lang="en" altLang="ja-JP"/>
              <a:t>r"</a:t>
            </a:r>
            <a:r>
              <a:rPr kumimoji="1" lang="ja-JP" altLang="en-US"/>
              <a:t>もんじゃ焼き</a:t>
            </a:r>
            <a:r>
              <a:rPr kumimoji="1" lang="en-US" altLang="ja-JP"/>
              <a:t>", </a:t>
            </a:r>
            <a:r>
              <a:rPr kumimoji="1" lang="en" altLang="ja-JP"/>
              <a:t>r"</a:t>
            </a:r>
            <a:r>
              <a:rPr kumimoji="1" lang="ja-JP" altLang="en-US"/>
              <a:t>たい焼き</a:t>
            </a:r>
            <a:r>
              <a:rPr kumimoji="1" lang="en-US" altLang="ja-JP"/>
              <a:t>(?:</a:t>
            </a:r>
            <a:r>
              <a:rPr kumimoji="1" lang="ja-JP" altLang="en-US"/>
              <a:t>・大判焼き</a:t>
            </a:r>
            <a:r>
              <a:rPr kumimoji="1" lang="en-US" altLang="ja-JP"/>
              <a:t>)?"],</a:t>
            </a:r>
          </a:p>
          <a:p>
            <a:r>
              <a:rPr kumimoji="1" lang="en-US" altLang="ja-JP"/>
              <a:t>    "</a:t>
            </a:r>
            <a:r>
              <a:rPr kumimoji="1" lang="ja-JP" altLang="en-US"/>
              <a:t>スイーツ</a:t>
            </a:r>
            <a:r>
              <a:rPr kumimoji="1" lang="en-US" altLang="ja-JP"/>
              <a:t>":    [</a:t>
            </a:r>
            <a:r>
              <a:rPr kumimoji="1" lang="en" altLang="ja-JP"/>
              <a:t>r"</a:t>
            </a:r>
            <a:r>
              <a:rPr kumimoji="1" lang="ja-JP" altLang="en-US"/>
              <a:t>スイーツ</a:t>
            </a:r>
            <a:r>
              <a:rPr kumimoji="1" lang="en-US" altLang="ja-JP"/>
              <a:t>|</a:t>
            </a:r>
            <a:r>
              <a:rPr kumimoji="1" lang="ja-JP" altLang="en-US"/>
              <a:t>洋菓子</a:t>
            </a:r>
            <a:r>
              <a:rPr kumimoji="1" lang="en-US" altLang="ja-JP"/>
              <a:t>|</a:t>
            </a:r>
            <a:r>
              <a:rPr kumimoji="1" lang="ja-JP" altLang="en-US"/>
              <a:t>和菓子</a:t>
            </a:r>
            <a:r>
              <a:rPr kumimoji="1" lang="en-US" altLang="ja-JP"/>
              <a:t>|</a:t>
            </a:r>
            <a:r>
              <a:rPr kumimoji="1" lang="ja-JP" altLang="en-US"/>
              <a:t>ケーキ</a:t>
            </a:r>
            <a:r>
              <a:rPr kumimoji="1" lang="en-US" altLang="ja-JP"/>
              <a:t>|</a:t>
            </a:r>
            <a:r>
              <a:rPr kumimoji="1" lang="ja-JP" altLang="en-US"/>
              <a:t>カステラ</a:t>
            </a:r>
            <a:r>
              <a:rPr kumimoji="1" lang="en-US" altLang="ja-JP"/>
              <a:t>|</a:t>
            </a:r>
            <a:r>
              <a:rPr kumimoji="1" lang="ja-JP" altLang="en-US"/>
              <a:t>チョコレート</a:t>
            </a:r>
            <a:r>
              <a:rPr kumimoji="1" lang="en-US" altLang="ja-JP"/>
              <a:t>|</a:t>
            </a:r>
            <a:r>
              <a:rPr kumimoji="1" lang="ja-JP" altLang="en-US"/>
              <a:t>ドーナツ</a:t>
            </a:r>
            <a:r>
              <a:rPr kumimoji="1" lang="en-US" altLang="ja-JP"/>
              <a:t>|</a:t>
            </a:r>
            <a:r>
              <a:rPr kumimoji="1" lang="ja-JP" altLang="en-US"/>
              <a:t>ジェラート</a:t>
            </a:r>
            <a:r>
              <a:rPr kumimoji="1" lang="en-US" altLang="ja-JP"/>
              <a:t>(?:</a:t>
            </a:r>
            <a:r>
              <a:rPr kumimoji="1" lang="ja-JP" altLang="en-US"/>
              <a:t>・アイスクリーム</a:t>
            </a:r>
            <a:r>
              <a:rPr kumimoji="1" lang="en-US" altLang="ja-JP"/>
              <a:t>)?|</a:t>
            </a:r>
            <a:r>
              <a:rPr kumimoji="1" lang="ja-JP" altLang="en-US"/>
              <a:t>ソフトクリーム</a:t>
            </a:r>
            <a:r>
              <a:rPr kumimoji="1" lang="en-US" altLang="ja-JP"/>
              <a:t>|</a:t>
            </a:r>
            <a:r>
              <a:rPr kumimoji="1" lang="ja-JP" altLang="en-US"/>
              <a:t>クレープ</a:t>
            </a:r>
            <a:r>
              <a:rPr kumimoji="1" lang="en-US" altLang="ja-JP"/>
              <a:t>(?:</a:t>
            </a:r>
            <a:r>
              <a:rPr kumimoji="1" lang="ja-JP" altLang="en-US"/>
              <a:t>・ガレット</a:t>
            </a:r>
            <a:r>
              <a:rPr kumimoji="1" lang="en-US" altLang="ja-JP"/>
              <a:t>)?|</a:t>
            </a:r>
            <a:r>
              <a:rPr kumimoji="1" lang="ja-JP" altLang="en-US"/>
              <a:t>ジューススタンド</a:t>
            </a:r>
            <a:r>
              <a:rPr kumimoji="1" lang="en-US" altLang="ja-JP"/>
              <a:t>"],</a:t>
            </a:r>
          </a:p>
          <a:p>
            <a:r>
              <a:rPr kumimoji="1" lang="en-US" altLang="ja-JP"/>
              <a:t>    "</a:t>
            </a:r>
            <a:r>
              <a:rPr kumimoji="1" lang="ja-JP" altLang="en-US"/>
              <a:t>パン・軽食</a:t>
            </a:r>
            <a:r>
              <a:rPr kumimoji="1" lang="en-US" altLang="ja-JP"/>
              <a:t>":  [</a:t>
            </a:r>
            <a:r>
              <a:rPr kumimoji="1" lang="en" altLang="ja-JP"/>
              <a:t>r"</a:t>
            </a:r>
            <a:r>
              <a:rPr kumimoji="1" lang="ja-JP" altLang="en-US"/>
              <a:t>パン</a:t>
            </a:r>
            <a:r>
              <a:rPr kumimoji="1" lang="en-US" altLang="ja-JP"/>
              <a:t>", </a:t>
            </a:r>
            <a:r>
              <a:rPr kumimoji="1" lang="en" altLang="ja-JP"/>
              <a:t>r"</a:t>
            </a:r>
            <a:r>
              <a:rPr kumimoji="1" lang="ja-JP" altLang="en-US"/>
              <a:t>サンドイッチ</a:t>
            </a:r>
            <a:r>
              <a:rPr kumimoji="1" lang="en-US" altLang="ja-JP"/>
              <a:t>", </a:t>
            </a:r>
            <a:r>
              <a:rPr kumimoji="1" lang="en" altLang="ja-JP"/>
              <a:t>r"</a:t>
            </a:r>
            <a:r>
              <a:rPr kumimoji="1" lang="ja-JP" altLang="en-US"/>
              <a:t>コロッケ</a:t>
            </a:r>
            <a:r>
              <a:rPr kumimoji="1" lang="en-US" altLang="ja-JP"/>
              <a:t>", </a:t>
            </a:r>
            <a:r>
              <a:rPr kumimoji="1" lang="en" altLang="ja-JP"/>
              <a:t>r"</a:t>
            </a:r>
            <a:r>
              <a:rPr kumimoji="1" lang="ja-JP" altLang="en-US"/>
              <a:t>サラダ</a:t>
            </a:r>
            <a:r>
              <a:rPr kumimoji="1" lang="en-US" altLang="ja-JP"/>
              <a:t>", </a:t>
            </a:r>
            <a:r>
              <a:rPr kumimoji="1" lang="en" altLang="ja-JP"/>
              <a:t>r"</a:t>
            </a:r>
            <a:r>
              <a:rPr kumimoji="1" lang="ja-JP" altLang="en-US"/>
              <a:t>コンビニ</a:t>
            </a:r>
            <a:r>
              <a:rPr kumimoji="1" lang="en-US" altLang="ja-JP"/>
              <a:t>(?:</a:t>
            </a:r>
            <a:r>
              <a:rPr kumimoji="1" lang="ja-JP" altLang="en-US"/>
              <a:t>・スーパー</a:t>
            </a:r>
            <a:r>
              <a:rPr kumimoji="1" lang="en-US" altLang="ja-JP"/>
              <a:t>)?", </a:t>
            </a:r>
            <a:r>
              <a:rPr kumimoji="1" lang="en" altLang="ja-JP"/>
              <a:t>r"</a:t>
            </a:r>
            <a:r>
              <a:rPr kumimoji="1" lang="ja-JP" altLang="en-US"/>
              <a:t>売店</a:t>
            </a:r>
            <a:r>
              <a:rPr kumimoji="1" lang="en-US" altLang="ja-JP"/>
              <a:t>"],</a:t>
            </a:r>
          </a:p>
          <a:p>
            <a:r>
              <a:rPr kumimoji="1" lang="en-US" altLang="ja-JP"/>
              <a:t>    "</a:t>
            </a:r>
            <a:r>
              <a:rPr kumimoji="1" lang="ja-JP" altLang="en-US"/>
              <a:t>カフェ・喫茶</a:t>
            </a:r>
            <a:r>
              <a:rPr kumimoji="1" lang="en-US" altLang="ja-JP"/>
              <a:t>":[</a:t>
            </a:r>
            <a:r>
              <a:rPr kumimoji="1" lang="en" altLang="ja-JP"/>
              <a:t>r"</a:t>
            </a:r>
            <a:r>
              <a:rPr kumimoji="1" lang="ja-JP" altLang="en-US"/>
              <a:t>カフェ</a:t>
            </a:r>
            <a:r>
              <a:rPr kumimoji="1" lang="en-US" altLang="ja-JP"/>
              <a:t>|</a:t>
            </a:r>
            <a:r>
              <a:rPr kumimoji="1" lang="ja-JP" altLang="en-US"/>
              <a:t>喫茶店</a:t>
            </a:r>
            <a:r>
              <a:rPr kumimoji="1" lang="en-US" altLang="ja-JP"/>
              <a:t>|</a:t>
            </a:r>
            <a:r>
              <a:rPr kumimoji="1" lang="ja-JP" altLang="en-US"/>
              <a:t>コーヒースタンド</a:t>
            </a:r>
            <a:r>
              <a:rPr kumimoji="1" lang="en-US" altLang="ja-JP"/>
              <a:t>|</a:t>
            </a:r>
            <a:r>
              <a:rPr kumimoji="1" lang="ja-JP" altLang="en-US"/>
              <a:t>ティースタンド</a:t>
            </a:r>
            <a:r>
              <a:rPr kumimoji="1" lang="en-US" altLang="ja-JP"/>
              <a:t>"]</a:t>
            </a:r>
            <a:endParaRPr kumimoji="1" lang="ja-JP" altLang="en-US"/>
          </a:p>
        </p:txBody>
      </p:sp>
    </p:spTree>
    <p:extLst>
      <p:ext uri="{BB962C8B-B14F-4D97-AF65-F5344CB8AC3E}">
        <p14:creationId xmlns:p14="http://schemas.microsoft.com/office/powerpoint/2010/main" val="43313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ジャンルの分け方は以下．</a:t>
            </a:r>
            <a:r>
              <a:rPr kumimoji="1" lang="en-US" altLang="ja-JP" err="1"/>
              <a:t>chatGPT</a:t>
            </a:r>
            <a:r>
              <a:rPr kumimoji="1" lang="ja-JP" altLang="en-US"/>
              <a:t>に分類させたのでこれはこれじゃねっていうのがあれば</a:t>
            </a:r>
            <a:endParaRPr kumimoji="1" lang="en-US" altLang="ja-JP"/>
          </a:p>
          <a:p>
            <a:r>
              <a:rPr kumimoji="1" lang="ja-JP" altLang="en-US"/>
              <a:t>　</a:t>
            </a:r>
            <a:r>
              <a:rPr kumimoji="1" lang="en-US" altLang="ja-JP"/>
              <a:t>"</a:t>
            </a:r>
            <a:r>
              <a:rPr kumimoji="1" lang="ja-JP" altLang="en-US"/>
              <a:t>麺類</a:t>
            </a:r>
            <a:r>
              <a:rPr kumimoji="1" lang="en-US" altLang="ja-JP"/>
              <a:t>":   [</a:t>
            </a:r>
            <a:r>
              <a:rPr kumimoji="1" lang="en" altLang="ja-JP"/>
              <a:t>r"</a:t>
            </a:r>
            <a:r>
              <a:rPr kumimoji="1" lang="ja-JP" altLang="en-US"/>
              <a:t>うどん</a:t>
            </a:r>
            <a:r>
              <a:rPr kumimoji="1" lang="en-US" altLang="ja-JP"/>
              <a:t>", </a:t>
            </a:r>
            <a:r>
              <a:rPr kumimoji="1" lang="en" altLang="ja-JP"/>
              <a:t>r"</a:t>
            </a:r>
            <a:r>
              <a:rPr kumimoji="1" lang="ja-JP" altLang="en-US"/>
              <a:t>そば</a:t>
            </a:r>
            <a:r>
              <a:rPr kumimoji="1" lang="en-US" altLang="ja-JP"/>
              <a:t>", </a:t>
            </a:r>
            <a:r>
              <a:rPr kumimoji="1" lang="en" altLang="ja-JP"/>
              <a:t>r"</a:t>
            </a:r>
            <a:r>
              <a:rPr kumimoji="1" lang="ja-JP" altLang="en-US"/>
              <a:t>立ち食いそば</a:t>
            </a:r>
            <a:r>
              <a:rPr kumimoji="1" lang="en-US" altLang="ja-JP"/>
              <a:t>", </a:t>
            </a:r>
            <a:r>
              <a:rPr kumimoji="1" lang="en" altLang="ja-JP"/>
              <a:t>r"</a:t>
            </a:r>
            <a:r>
              <a:rPr kumimoji="1" lang="ja-JP" altLang="en-US"/>
              <a:t>ラーメン</a:t>
            </a:r>
            <a:r>
              <a:rPr kumimoji="1" lang="en-US" altLang="ja-JP"/>
              <a:t>", </a:t>
            </a:r>
            <a:r>
              <a:rPr kumimoji="1" lang="en" altLang="ja-JP"/>
              <a:t>r"</a:t>
            </a:r>
            <a:r>
              <a:rPr kumimoji="1" lang="ja-JP" altLang="en-US"/>
              <a:t>つけ麺</a:t>
            </a:r>
            <a:r>
              <a:rPr kumimoji="1" lang="en-US" altLang="ja-JP"/>
              <a:t>", </a:t>
            </a:r>
            <a:r>
              <a:rPr kumimoji="1" lang="en" altLang="ja-JP"/>
              <a:t>r"</a:t>
            </a:r>
            <a:r>
              <a:rPr kumimoji="1" lang="ja-JP" altLang="en-US"/>
              <a:t>油そば</a:t>
            </a:r>
            <a:r>
              <a:rPr kumimoji="1" lang="en-US" altLang="ja-JP"/>
              <a:t>", </a:t>
            </a:r>
            <a:r>
              <a:rPr kumimoji="1" lang="en" altLang="ja-JP"/>
              <a:t>r"</a:t>
            </a:r>
            <a:r>
              <a:rPr kumimoji="1" lang="ja-JP" altLang="en-US"/>
              <a:t>まぜそば</a:t>
            </a:r>
            <a:r>
              <a:rPr kumimoji="1" lang="en-US" altLang="ja-JP"/>
              <a:t>", </a:t>
            </a:r>
            <a:r>
              <a:rPr kumimoji="1" lang="en" altLang="ja-JP"/>
              <a:t>r"</a:t>
            </a:r>
            <a:r>
              <a:rPr kumimoji="1" lang="ja-JP" altLang="en-US"/>
              <a:t>担々麺</a:t>
            </a:r>
            <a:r>
              <a:rPr kumimoji="1" lang="en-US" altLang="ja-JP"/>
              <a:t>", </a:t>
            </a:r>
            <a:r>
              <a:rPr kumimoji="1" lang="en" altLang="ja-JP"/>
              <a:t>r"</a:t>
            </a:r>
            <a:r>
              <a:rPr kumimoji="1" lang="ja-JP" altLang="en-US"/>
              <a:t>ちゃんぽん</a:t>
            </a:r>
            <a:r>
              <a:rPr kumimoji="1" lang="en-US" altLang="ja-JP"/>
              <a:t>", </a:t>
            </a:r>
            <a:r>
              <a:rPr kumimoji="1" lang="en" altLang="ja-JP"/>
              <a:t>r"</a:t>
            </a:r>
            <a:r>
              <a:rPr kumimoji="1" lang="ja-JP" altLang="en-US"/>
              <a:t>カレーうどん</a:t>
            </a:r>
            <a:r>
              <a:rPr kumimoji="1" lang="en-US" altLang="ja-JP"/>
              <a:t>", </a:t>
            </a:r>
            <a:r>
              <a:rPr kumimoji="1" lang="en" altLang="ja-JP"/>
              <a:t>r"</a:t>
            </a:r>
            <a:r>
              <a:rPr kumimoji="1" lang="ja-JP" altLang="en-US"/>
              <a:t>パスタ</a:t>
            </a:r>
            <a:r>
              <a:rPr kumimoji="1" lang="en-US" altLang="ja-JP"/>
              <a:t>"],</a:t>
            </a:r>
          </a:p>
          <a:p>
            <a:r>
              <a:rPr kumimoji="1" lang="en-US" altLang="ja-JP"/>
              <a:t>    "</a:t>
            </a:r>
            <a:r>
              <a:rPr kumimoji="1" lang="ja-JP" altLang="en-US"/>
              <a:t>寿司</a:t>
            </a:r>
            <a:r>
              <a:rPr kumimoji="1" lang="en-US" altLang="ja-JP"/>
              <a:t>":[</a:t>
            </a:r>
            <a:r>
              <a:rPr kumimoji="1" lang="en" altLang="ja-JP"/>
              <a:t>r"</a:t>
            </a:r>
            <a:r>
              <a:rPr kumimoji="1" lang="ja-JP" altLang="en-US"/>
              <a:t>寿司</a:t>
            </a:r>
            <a:r>
              <a:rPr kumimoji="1" lang="en-US" altLang="ja-JP"/>
              <a:t>", </a:t>
            </a:r>
            <a:r>
              <a:rPr kumimoji="1" lang="en" altLang="ja-JP"/>
              <a:t>r"</a:t>
            </a:r>
            <a:r>
              <a:rPr kumimoji="1" lang="ja-JP" altLang="en-US"/>
              <a:t>回転寿司</a:t>
            </a:r>
            <a:r>
              <a:rPr kumimoji="1" lang="en-US" altLang="ja-JP"/>
              <a:t>", </a:t>
            </a:r>
            <a:r>
              <a:rPr kumimoji="1" lang="en" altLang="ja-JP"/>
              <a:t>r"</a:t>
            </a:r>
            <a:r>
              <a:rPr kumimoji="1" lang="ja-JP" altLang="en-US"/>
              <a:t>立ち食い寿司</a:t>
            </a:r>
            <a:r>
              <a:rPr kumimoji="1" lang="en-US" altLang="ja-JP"/>
              <a:t>"],</a:t>
            </a:r>
          </a:p>
          <a:p>
            <a:r>
              <a:rPr kumimoji="1" lang="en-US" altLang="ja-JP"/>
              <a:t>    "</a:t>
            </a:r>
            <a:r>
              <a:rPr kumimoji="1" lang="ja-JP" altLang="en-US"/>
              <a:t>ご飯もの</a:t>
            </a:r>
            <a:r>
              <a:rPr kumimoji="1" lang="en-US" altLang="ja-JP"/>
              <a:t>":    [</a:t>
            </a:r>
            <a:r>
              <a:rPr kumimoji="1" lang="en" altLang="ja-JP"/>
              <a:t>r"</a:t>
            </a:r>
            <a:r>
              <a:rPr kumimoji="1" lang="ja-JP" altLang="en-US"/>
              <a:t>牛丼</a:t>
            </a:r>
            <a:r>
              <a:rPr kumimoji="1" lang="en-US" altLang="ja-JP"/>
              <a:t>", </a:t>
            </a:r>
            <a:r>
              <a:rPr kumimoji="1" lang="en" altLang="ja-JP"/>
              <a:t>r"</a:t>
            </a:r>
            <a:r>
              <a:rPr kumimoji="1" lang="ja-JP" altLang="en-US"/>
              <a:t>海鮮丼</a:t>
            </a:r>
            <a:r>
              <a:rPr kumimoji="1" lang="en-US" altLang="ja-JP"/>
              <a:t>", </a:t>
            </a:r>
            <a:r>
              <a:rPr kumimoji="1" lang="en" altLang="ja-JP"/>
              <a:t>r"</a:t>
            </a:r>
            <a:r>
              <a:rPr kumimoji="1" lang="ja-JP" altLang="en-US"/>
              <a:t>オムライス</a:t>
            </a:r>
            <a:r>
              <a:rPr kumimoji="1" lang="en-US" altLang="ja-JP"/>
              <a:t>", </a:t>
            </a:r>
            <a:r>
              <a:rPr kumimoji="1" lang="en" altLang="ja-JP"/>
              <a:t>r"</a:t>
            </a:r>
            <a:r>
              <a:rPr kumimoji="1" lang="ja-JP" altLang="en-US"/>
              <a:t>丼</a:t>
            </a:r>
            <a:r>
              <a:rPr kumimoji="1" lang="en-US" altLang="ja-JP"/>
              <a:t>", </a:t>
            </a:r>
            <a:r>
              <a:rPr kumimoji="1" lang="en" altLang="ja-JP"/>
              <a:t>r"</a:t>
            </a:r>
            <a:r>
              <a:rPr kumimoji="1" lang="ja-JP" altLang="en-US"/>
              <a:t>弁当</a:t>
            </a:r>
            <a:r>
              <a:rPr kumimoji="1" lang="en-US" altLang="ja-JP"/>
              <a:t>"],</a:t>
            </a:r>
          </a:p>
          <a:p>
            <a:r>
              <a:rPr kumimoji="1" lang="en-US" altLang="ja-JP"/>
              <a:t>    "</a:t>
            </a:r>
            <a:r>
              <a:rPr kumimoji="1" lang="ja-JP" altLang="en-US"/>
              <a:t>和食</a:t>
            </a:r>
            <a:r>
              <a:rPr kumimoji="1" lang="en-US" altLang="ja-JP"/>
              <a:t>":        [</a:t>
            </a:r>
            <a:r>
              <a:rPr kumimoji="1" lang="en" altLang="ja-JP"/>
              <a:t>r"</a:t>
            </a:r>
            <a:r>
              <a:rPr kumimoji="1" lang="ja-JP" altLang="en-US"/>
              <a:t>日本料理</a:t>
            </a:r>
            <a:r>
              <a:rPr kumimoji="1" lang="en-US" altLang="ja-JP"/>
              <a:t>", </a:t>
            </a:r>
            <a:r>
              <a:rPr kumimoji="1" lang="en" altLang="ja-JP"/>
              <a:t>r"</a:t>
            </a:r>
            <a:r>
              <a:rPr kumimoji="1" lang="ja-JP" altLang="en-US"/>
              <a:t>天ぷら</a:t>
            </a:r>
            <a:r>
              <a:rPr kumimoji="1" lang="en-US" altLang="ja-JP"/>
              <a:t>", </a:t>
            </a:r>
            <a:r>
              <a:rPr kumimoji="1" lang="en" altLang="ja-JP"/>
              <a:t>r"</a:t>
            </a:r>
            <a:r>
              <a:rPr kumimoji="1" lang="ja-JP" altLang="en-US"/>
              <a:t>すき焼き</a:t>
            </a:r>
            <a:r>
              <a:rPr kumimoji="1" lang="en-US" altLang="ja-JP"/>
              <a:t>", </a:t>
            </a:r>
            <a:r>
              <a:rPr kumimoji="1" lang="en" altLang="ja-JP"/>
              <a:t>r"</a:t>
            </a:r>
            <a:r>
              <a:rPr kumimoji="1" lang="ja-JP" altLang="en-US"/>
              <a:t>しゃぶしゃぶ</a:t>
            </a:r>
            <a:r>
              <a:rPr kumimoji="1" lang="en-US" altLang="ja-JP"/>
              <a:t>", </a:t>
            </a:r>
            <a:r>
              <a:rPr kumimoji="1" lang="en" altLang="ja-JP"/>
              <a:t>r"</a:t>
            </a:r>
            <a:r>
              <a:rPr kumimoji="1" lang="ja-JP" altLang="en-US"/>
              <a:t>おでん</a:t>
            </a:r>
            <a:r>
              <a:rPr kumimoji="1" lang="en-US" altLang="ja-JP"/>
              <a:t>", </a:t>
            </a:r>
            <a:r>
              <a:rPr kumimoji="1" lang="en" altLang="ja-JP"/>
              <a:t>r"</a:t>
            </a:r>
            <a:r>
              <a:rPr kumimoji="1" lang="ja-JP" altLang="en-US"/>
              <a:t>おにぎり</a:t>
            </a:r>
            <a:r>
              <a:rPr kumimoji="1" lang="en-US" altLang="ja-JP"/>
              <a:t>", </a:t>
            </a:r>
            <a:r>
              <a:rPr kumimoji="1" lang="en" altLang="ja-JP"/>
              <a:t>r"</a:t>
            </a:r>
            <a:r>
              <a:rPr kumimoji="1" lang="ja-JP" altLang="en-US"/>
              <a:t>お茶漬け</a:t>
            </a:r>
            <a:r>
              <a:rPr kumimoji="1" lang="en-US" altLang="ja-JP"/>
              <a:t>", </a:t>
            </a:r>
            <a:r>
              <a:rPr kumimoji="1" lang="en" altLang="ja-JP"/>
              <a:t>r"</a:t>
            </a:r>
            <a:r>
              <a:rPr kumimoji="1" lang="ja-JP" altLang="en-US"/>
              <a:t>郷土料理</a:t>
            </a:r>
            <a:r>
              <a:rPr kumimoji="1" lang="en-US" altLang="ja-JP"/>
              <a:t>", </a:t>
            </a:r>
            <a:r>
              <a:rPr kumimoji="1" lang="en" altLang="ja-JP"/>
              <a:t>r"</a:t>
            </a:r>
            <a:r>
              <a:rPr kumimoji="1" lang="ja-JP" altLang="en-US"/>
              <a:t>惣菜</a:t>
            </a:r>
            <a:r>
              <a:rPr kumimoji="1" lang="en-US" altLang="ja-JP"/>
              <a:t>(?:</a:t>
            </a:r>
            <a:r>
              <a:rPr kumimoji="1" lang="ja-JP" altLang="en-US"/>
              <a:t>・デリ</a:t>
            </a:r>
            <a:r>
              <a:rPr kumimoji="1" lang="en-US" altLang="ja-JP"/>
              <a:t>)?", </a:t>
            </a:r>
            <a:r>
              <a:rPr kumimoji="1" lang="en" altLang="ja-JP"/>
              <a:t>r"(?:</a:t>
            </a:r>
            <a:r>
              <a:rPr kumimoji="1" lang="ja-JP" altLang="en-US"/>
              <a:t>学</a:t>
            </a:r>
            <a:r>
              <a:rPr kumimoji="1" lang="en-US" altLang="ja-JP"/>
              <a:t>|</a:t>
            </a:r>
            <a:r>
              <a:rPr kumimoji="1" lang="ja-JP" altLang="en-US"/>
              <a:t>学</a:t>
            </a:r>
            <a:r>
              <a:rPr kumimoji="1" lang="en-US" altLang="ja-JP"/>
              <a:t>)</a:t>
            </a:r>
            <a:r>
              <a:rPr kumimoji="1" lang="ja-JP" altLang="en-US"/>
              <a:t>生</a:t>
            </a:r>
            <a:r>
              <a:rPr kumimoji="1" lang="en-US" altLang="ja-JP"/>
              <a:t>?</a:t>
            </a:r>
            <a:r>
              <a:rPr kumimoji="1" lang="ja-JP" altLang="en-US"/>
              <a:t>食堂</a:t>
            </a:r>
            <a:r>
              <a:rPr kumimoji="1" lang="en-US" altLang="ja-JP"/>
              <a:t>|</a:t>
            </a:r>
            <a:r>
              <a:rPr kumimoji="1" lang="ja-JP" altLang="en-US"/>
              <a:t>食堂</a:t>
            </a:r>
            <a:r>
              <a:rPr kumimoji="1" lang="en-US" altLang="ja-JP"/>
              <a:t>"],</a:t>
            </a:r>
          </a:p>
          <a:p>
            <a:r>
              <a:rPr kumimoji="1" lang="en-US" altLang="ja-JP"/>
              <a:t>    "</a:t>
            </a:r>
            <a:r>
              <a:rPr kumimoji="1" lang="ja-JP" altLang="en-US"/>
              <a:t>肉</a:t>
            </a:r>
            <a:r>
              <a:rPr kumimoji="1" lang="en-US" altLang="ja-JP"/>
              <a:t>":    [</a:t>
            </a:r>
            <a:r>
              <a:rPr kumimoji="1" lang="en" altLang="ja-JP"/>
              <a:t>r"</a:t>
            </a:r>
            <a:r>
              <a:rPr kumimoji="1" lang="ja-JP" altLang="en-US"/>
              <a:t>焼肉</a:t>
            </a:r>
            <a:r>
              <a:rPr kumimoji="1" lang="en-US" altLang="ja-JP"/>
              <a:t>", </a:t>
            </a:r>
            <a:r>
              <a:rPr kumimoji="1" lang="en" altLang="ja-JP"/>
              <a:t>r"</a:t>
            </a:r>
            <a:r>
              <a:rPr kumimoji="1" lang="ja-JP" altLang="en-US"/>
              <a:t>焼き鳥</a:t>
            </a:r>
            <a:r>
              <a:rPr kumimoji="1" lang="en-US" altLang="ja-JP"/>
              <a:t>", </a:t>
            </a:r>
            <a:r>
              <a:rPr kumimoji="1" lang="en" altLang="ja-JP"/>
              <a:t>r"</a:t>
            </a:r>
            <a:r>
              <a:rPr kumimoji="1" lang="ja-JP" altLang="en-US"/>
              <a:t>牛カツ</a:t>
            </a:r>
            <a:r>
              <a:rPr kumimoji="1" lang="en-US" altLang="ja-JP"/>
              <a:t>", </a:t>
            </a:r>
            <a:r>
              <a:rPr kumimoji="1" lang="en" altLang="ja-JP"/>
              <a:t>r"</a:t>
            </a:r>
            <a:r>
              <a:rPr kumimoji="1" lang="ja-JP" altLang="en-US"/>
              <a:t>牛料理</a:t>
            </a:r>
            <a:r>
              <a:rPr kumimoji="1" lang="en-US" altLang="ja-JP"/>
              <a:t>", </a:t>
            </a:r>
            <a:r>
              <a:rPr kumimoji="1" lang="en" altLang="ja-JP"/>
              <a:t>r"</a:t>
            </a:r>
            <a:r>
              <a:rPr kumimoji="1" lang="ja-JP" altLang="en-US"/>
              <a:t>肉料理</a:t>
            </a:r>
            <a:r>
              <a:rPr kumimoji="1" lang="en-US" altLang="ja-JP"/>
              <a:t>", </a:t>
            </a:r>
            <a:r>
              <a:rPr kumimoji="1" lang="en" altLang="ja-JP"/>
              <a:t>r"</a:t>
            </a:r>
            <a:r>
              <a:rPr kumimoji="1" lang="ja-JP" altLang="en-US"/>
              <a:t>串焼き</a:t>
            </a:r>
            <a:r>
              <a:rPr kumimoji="1" lang="en-US" altLang="ja-JP"/>
              <a:t>", </a:t>
            </a:r>
            <a:r>
              <a:rPr kumimoji="1" lang="en" altLang="ja-JP"/>
              <a:t>r"</a:t>
            </a:r>
            <a:r>
              <a:rPr kumimoji="1" lang="ja-JP" altLang="en-US"/>
              <a:t>串揚げ</a:t>
            </a:r>
            <a:r>
              <a:rPr kumimoji="1" lang="en-US" altLang="ja-JP"/>
              <a:t>", </a:t>
            </a:r>
            <a:r>
              <a:rPr kumimoji="1" lang="en" altLang="ja-JP"/>
              <a:t>r"</a:t>
            </a:r>
            <a:r>
              <a:rPr kumimoji="1" lang="ja-JP" altLang="en-US"/>
              <a:t>鉄板焼き</a:t>
            </a:r>
            <a:r>
              <a:rPr kumimoji="1" lang="en-US" altLang="ja-JP"/>
              <a:t>", </a:t>
            </a:r>
            <a:r>
              <a:rPr kumimoji="1" lang="en" altLang="ja-JP"/>
              <a:t>r"</a:t>
            </a:r>
            <a:r>
              <a:rPr kumimoji="1" lang="ja-JP" altLang="en-US"/>
              <a:t>ジンギスカン</a:t>
            </a:r>
            <a:r>
              <a:rPr kumimoji="1" lang="en-US" altLang="ja-JP"/>
              <a:t>", </a:t>
            </a:r>
            <a:r>
              <a:rPr kumimoji="1" lang="en" altLang="ja-JP"/>
              <a:t>r"</a:t>
            </a:r>
            <a:r>
              <a:rPr kumimoji="1" lang="ja-JP" altLang="en-US"/>
              <a:t>もつ焼き</a:t>
            </a:r>
            <a:r>
              <a:rPr kumimoji="1" lang="en-US" altLang="ja-JP"/>
              <a:t>", </a:t>
            </a:r>
            <a:r>
              <a:rPr kumimoji="1" lang="en" altLang="ja-JP"/>
              <a:t>r"</a:t>
            </a:r>
            <a:r>
              <a:rPr kumimoji="1" lang="ja-JP" altLang="en-US"/>
              <a:t>バーベキュー</a:t>
            </a:r>
            <a:r>
              <a:rPr kumimoji="1" lang="en-US" altLang="ja-JP"/>
              <a:t>"],</a:t>
            </a:r>
          </a:p>
          <a:p>
            <a:r>
              <a:rPr kumimoji="1" lang="en-US" altLang="ja-JP"/>
              <a:t>    "</a:t>
            </a:r>
            <a:r>
              <a:rPr kumimoji="1" lang="ja-JP" altLang="en-US"/>
              <a:t>海鮮</a:t>
            </a:r>
            <a:r>
              <a:rPr kumimoji="1" lang="en-US" altLang="ja-JP"/>
              <a:t>":        [</a:t>
            </a:r>
            <a:r>
              <a:rPr kumimoji="1" lang="en" altLang="ja-JP"/>
              <a:t>r"</a:t>
            </a:r>
            <a:r>
              <a:rPr kumimoji="1" lang="ja-JP" altLang="en-US"/>
              <a:t>海鮮</a:t>
            </a:r>
            <a:r>
              <a:rPr kumimoji="1" lang="en-US" altLang="ja-JP"/>
              <a:t>\</a:t>
            </a:r>
            <a:r>
              <a:rPr kumimoji="1" lang="en" altLang="ja-JP"/>
              <a:t>b", r"</a:t>
            </a:r>
            <a:r>
              <a:rPr kumimoji="1" lang="ja-JP" altLang="en-US"/>
              <a:t>かに</a:t>
            </a:r>
            <a:r>
              <a:rPr kumimoji="1" lang="en-US" altLang="ja-JP"/>
              <a:t>", </a:t>
            </a:r>
            <a:r>
              <a:rPr kumimoji="1" lang="en" altLang="ja-JP"/>
              <a:t>r"</a:t>
            </a:r>
            <a:r>
              <a:rPr kumimoji="1" lang="ja-JP" altLang="en-US"/>
              <a:t>ふぐ</a:t>
            </a:r>
            <a:r>
              <a:rPr kumimoji="1" lang="en-US" altLang="ja-JP"/>
              <a:t>", </a:t>
            </a:r>
            <a:r>
              <a:rPr kumimoji="1" lang="en" altLang="ja-JP"/>
              <a:t>r"</a:t>
            </a:r>
            <a:r>
              <a:rPr kumimoji="1" lang="ja-JP" altLang="en-US"/>
              <a:t>うなぎ</a:t>
            </a:r>
            <a:r>
              <a:rPr kumimoji="1" lang="en-US" altLang="ja-JP"/>
              <a:t>", </a:t>
            </a:r>
            <a:r>
              <a:rPr kumimoji="1" lang="en" altLang="ja-JP"/>
              <a:t>r"</a:t>
            </a:r>
            <a:r>
              <a:rPr kumimoji="1" lang="ja-JP" altLang="en-US"/>
              <a:t>かき</a:t>
            </a:r>
            <a:r>
              <a:rPr kumimoji="1" lang="en-US" altLang="ja-JP"/>
              <a:t>\</a:t>
            </a:r>
            <a:r>
              <a:rPr kumimoji="1" lang="en" altLang="ja-JP"/>
              <a:t>b|</a:t>
            </a:r>
            <a:r>
              <a:rPr kumimoji="1" lang="ja-JP" altLang="en-US"/>
              <a:t>オイスターバー</a:t>
            </a:r>
            <a:r>
              <a:rPr kumimoji="1" lang="en-US" altLang="ja-JP"/>
              <a:t>"],</a:t>
            </a:r>
          </a:p>
          <a:p>
            <a:r>
              <a:rPr kumimoji="1" lang="en-US" altLang="ja-JP"/>
              <a:t>    "</a:t>
            </a:r>
            <a:r>
              <a:rPr kumimoji="1" lang="ja-JP" altLang="en-US"/>
              <a:t>中華</a:t>
            </a:r>
            <a:r>
              <a:rPr kumimoji="1" lang="en-US" altLang="ja-JP"/>
              <a:t>":        [</a:t>
            </a:r>
            <a:r>
              <a:rPr kumimoji="1" lang="en" altLang="ja-JP"/>
              <a:t>r"</a:t>
            </a:r>
            <a:r>
              <a:rPr kumimoji="1" lang="ja-JP" altLang="en-US"/>
              <a:t>中華料理</a:t>
            </a:r>
            <a:r>
              <a:rPr kumimoji="1" lang="en-US" altLang="ja-JP"/>
              <a:t>", </a:t>
            </a:r>
            <a:r>
              <a:rPr kumimoji="1" lang="en" altLang="ja-JP"/>
              <a:t>r"</a:t>
            </a:r>
            <a:r>
              <a:rPr kumimoji="1" lang="ja-JP" altLang="en-US"/>
              <a:t>中華粥</a:t>
            </a:r>
            <a:r>
              <a:rPr kumimoji="1" lang="en-US" altLang="ja-JP"/>
              <a:t>", </a:t>
            </a:r>
            <a:r>
              <a:rPr kumimoji="1" lang="en" altLang="ja-JP"/>
              <a:t>r"</a:t>
            </a:r>
            <a:r>
              <a:rPr kumimoji="1" lang="ja-JP" altLang="en-US"/>
              <a:t>小籠包</a:t>
            </a:r>
            <a:r>
              <a:rPr kumimoji="1" lang="en-US" altLang="ja-JP"/>
              <a:t>", </a:t>
            </a:r>
            <a:r>
              <a:rPr kumimoji="1" lang="en" altLang="ja-JP"/>
              <a:t>r"</a:t>
            </a:r>
            <a:r>
              <a:rPr kumimoji="1" lang="ja-JP" altLang="en-US"/>
              <a:t>餃子</a:t>
            </a:r>
            <a:r>
              <a:rPr kumimoji="1" lang="en-US" altLang="ja-JP"/>
              <a:t>", </a:t>
            </a:r>
            <a:r>
              <a:rPr kumimoji="1" lang="en" altLang="ja-JP"/>
              <a:t>r"</a:t>
            </a:r>
            <a:r>
              <a:rPr kumimoji="1" lang="ja-JP" altLang="en-US"/>
              <a:t>四川料理</a:t>
            </a:r>
            <a:r>
              <a:rPr kumimoji="1" lang="en-US" altLang="ja-JP"/>
              <a:t>", </a:t>
            </a:r>
            <a:r>
              <a:rPr kumimoji="1" lang="en" altLang="ja-JP"/>
              <a:t>r"</a:t>
            </a:r>
            <a:r>
              <a:rPr kumimoji="1" lang="ja-JP" altLang="en-US"/>
              <a:t>担々麺</a:t>
            </a:r>
            <a:r>
              <a:rPr kumimoji="1" lang="en-US" altLang="ja-JP"/>
              <a:t>"],</a:t>
            </a:r>
          </a:p>
          <a:p>
            <a:r>
              <a:rPr kumimoji="1" lang="en-US" altLang="ja-JP"/>
              <a:t>    "</a:t>
            </a:r>
            <a:r>
              <a:rPr kumimoji="1" lang="ja-JP" altLang="en-US"/>
              <a:t>アジア・エスニック</a:t>
            </a:r>
            <a:r>
              <a:rPr kumimoji="1" lang="en-US" altLang="ja-JP"/>
              <a:t>": [</a:t>
            </a:r>
            <a:r>
              <a:rPr kumimoji="1" lang="en" altLang="ja-JP"/>
              <a:t>r"</a:t>
            </a:r>
            <a:r>
              <a:rPr kumimoji="1" lang="ja-JP" altLang="en-US"/>
              <a:t>アジア・</a:t>
            </a:r>
            <a:r>
              <a:rPr kumimoji="1" lang="en-US" altLang="ja-JP"/>
              <a:t>?</a:t>
            </a:r>
            <a:r>
              <a:rPr kumimoji="1" lang="ja-JP" altLang="en-US"/>
              <a:t>エスニック</a:t>
            </a:r>
            <a:r>
              <a:rPr kumimoji="1" lang="en-US" altLang="ja-JP"/>
              <a:t>", </a:t>
            </a:r>
            <a:r>
              <a:rPr kumimoji="1" lang="en" altLang="ja-JP"/>
              <a:t>r"</a:t>
            </a:r>
            <a:r>
              <a:rPr kumimoji="1" lang="ja-JP" altLang="en-US"/>
              <a:t>東南アジア料理</a:t>
            </a:r>
            <a:r>
              <a:rPr kumimoji="1" lang="en-US" altLang="ja-JP"/>
              <a:t>", </a:t>
            </a:r>
            <a:r>
              <a:rPr kumimoji="1" lang="en" altLang="ja-JP"/>
              <a:t>r"</a:t>
            </a:r>
            <a:r>
              <a:rPr kumimoji="1" lang="ja-JP" altLang="en-US"/>
              <a:t>ベトナム料理</a:t>
            </a:r>
            <a:r>
              <a:rPr kumimoji="1" lang="en-US" altLang="ja-JP"/>
              <a:t>", </a:t>
            </a:r>
            <a:r>
              <a:rPr kumimoji="1" lang="en" altLang="ja-JP"/>
              <a:t>r"</a:t>
            </a:r>
            <a:r>
              <a:rPr kumimoji="1" lang="ja-JP" altLang="en-US"/>
              <a:t>タイ料理</a:t>
            </a:r>
            <a:r>
              <a:rPr kumimoji="1" lang="en-US" altLang="ja-JP"/>
              <a:t>", </a:t>
            </a:r>
            <a:r>
              <a:rPr kumimoji="1" lang="en" altLang="ja-JP"/>
              <a:t>r"</a:t>
            </a:r>
            <a:r>
              <a:rPr kumimoji="1" lang="ja-JP" altLang="en-US"/>
              <a:t>シンガポール料理</a:t>
            </a:r>
            <a:r>
              <a:rPr kumimoji="1" lang="en-US" altLang="ja-JP"/>
              <a:t>", </a:t>
            </a:r>
            <a:r>
              <a:rPr kumimoji="1" lang="en" altLang="ja-JP"/>
              <a:t>r"</a:t>
            </a:r>
            <a:r>
              <a:rPr kumimoji="1" lang="ja-JP" altLang="en-US"/>
              <a:t>トルコ料理</a:t>
            </a:r>
            <a:r>
              <a:rPr kumimoji="1" lang="en-US" altLang="ja-JP"/>
              <a:t>", </a:t>
            </a:r>
            <a:r>
              <a:rPr kumimoji="1" lang="en" altLang="ja-JP"/>
              <a:t>r"</a:t>
            </a:r>
            <a:r>
              <a:rPr kumimoji="1" lang="ja-JP" altLang="en-US"/>
              <a:t>スリランカ料理</a:t>
            </a:r>
            <a:r>
              <a:rPr kumimoji="1" lang="en-US" altLang="ja-JP"/>
              <a:t>", </a:t>
            </a:r>
            <a:r>
              <a:rPr kumimoji="1" lang="en" altLang="ja-JP"/>
              <a:t>r"</a:t>
            </a:r>
            <a:r>
              <a:rPr kumimoji="1" lang="ja-JP" altLang="en-US"/>
              <a:t>インド料理</a:t>
            </a:r>
            <a:r>
              <a:rPr kumimoji="1" lang="en-US" altLang="ja-JP"/>
              <a:t>", </a:t>
            </a:r>
            <a:r>
              <a:rPr kumimoji="1" lang="en" altLang="ja-JP"/>
              <a:t>r"</a:t>
            </a:r>
            <a:r>
              <a:rPr kumimoji="1" lang="ja-JP" altLang="en-US"/>
              <a:t>インドカレー</a:t>
            </a:r>
            <a:r>
              <a:rPr kumimoji="1" lang="en-US" altLang="ja-JP"/>
              <a:t>"],</a:t>
            </a:r>
          </a:p>
          <a:p>
            <a:r>
              <a:rPr kumimoji="1" lang="en-US" altLang="ja-JP"/>
              <a:t>    "</a:t>
            </a:r>
            <a:r>
              <a:rPr kumimoji="1" lang="ja-JP" altLang="en-US"/>
              <a:t>洋食</a:t>
            </a:r>
            <a:r>
              <a:rPr kumimoji="1" lang="en-US" altLang="ja-JP"/>
              <a:t>":  [</a:t>
            </a:r>
            <a:r>
              <a:rPr kumimoji="1" lang="en" altLang="ja-JP"/>
              <a:t>r"</a:t>
            </a:r>
            <a:r>
              <a:rPr kumimoji="1" lang="ja-JP" altLang="en-US"/>
              <a:t>洋食</a:t>
            </a:r>
            <a:r>
              <a:rPr kumimoji="1" lang="en-US" altLang="ja-JP"/>
              <a:t>", </a:t>
            </a:r>
            <a:r>
              <a:rPr kumimoji="1" lang="en" altLang="ja-JP"/>
              <a:t>r"</a:t>
            </a:r>
            <a:r>
              <a:rPr kumimoji="1" lang="ja-JP" altLang="en-US"/>
              <a:t>フレンチ</a:t>
            </a:r>
            <a:r>
              <a:rPr kumimoji="1" lang="en-US" altLang="ja-JP"/>
              <a:t>|</a:t>
            </a:r>
            <a:r>
              <a:rPr kumimoji="1" lang="ja-JP" altLang="en-US"/>
              <a:t>ビストロ</a:t>
            </a:r>
            <a:r>
              <a:rPr kumimoji="1" lang="en-US" altLang="ja-JP"/>
              <a:t>", </a:t>
            </a:r>
            <a:r>
              <a:rPr kumimoji="1" lang="en" altLang="ja-JP"/>
              <a:t>r"</a:t>
            </a:r>
            <a:r>
              <a:rPr kumimoji="1" lang="ja-JP" altLang="en-US"/>
              <a:t>イタリアン</a:t>
            </a:r>
            <a:r>
              <a:rPr kumimoji="1" lang="en-US" altLang="ja-JP"/>
              <a:t>|</a:t>
            </a:r>
            <a:r>
              <a:rPr kumimoji="1" lang="ja-JP" altLang="en-US"/>
              <a:t>ピザ</a:t>
            </a:r>
            <a:r>
              <a:rPr kumimoji="1" lang="en-US" altLang="ja-JP"/>
              <a:t>", </a:t>
            </a:r>
            <a:r>
              <a:rPr kumimoji="1" lang="en" altLang="ja-JP"/>
              <a:t>r"</a:t>
            </a:r>
            <a:r>
              <a:rPr kumimoji="1" lang="ja-JP" altLang="en-US"/>
              <a:t>スペイン料理</a:t>
            </a:r>
            <a:r>
              <a:rPr kumimoji="1" lang="en-US" altLang="ja-JP"/>
              <a:t>", </a:t>
            </a:r>
            <a:r>
              <a:rPr kumimoji="1" lang="en" altLang="ja-JP"/>
              <a:t>r"</a:t>
            </a:r>
            <a:r>
              <a:rPr kumimoji="1" lang="ja-JP" altLang="en-US"/>
              <a:t>アメリカ料理</a:t>
            </a:r>
            <a:r>
              <a:rPr kumimoji="1" lang="en-US" altLang="ja-JP"/>
              <a:t>", </a:t>
            </a:r>
            <a:r>
              <a:rPr kumimoji="1" lang="en" altLang="ja-JP"/>
              <a:t>r"</a:t>
            </a:r>
            <a:r>
              <a:rPr kumimoji="1" lang="ja-JP" altLang="en-US"/>
              <a:t>ハンバーグ</a:t>
            </a:r>
            <a:r>
              <a:rPr kumimoji="1" lang="en-US" altLang="ja-JP"/>
              <a:t>|</a:t>
            </a:r>
            <a:r>
              <a:rPr kumimoji="1" lang="ja-JP" altLang="en-US"/>
              <a:t>ハンバーガー</a:t>
            </a:r>
            <a:r>
              <a:rPr kumimoji="1" lang="en-US" altLang="ja-JP"/>
              <a:t>", </a:t>
            </a:r>
            <a:r>
              <a:rPr kumimoji="1" lang="en" altLang="ja-JP"/>
              <a:t>r"</a:t>
            </a:r>
            <a:r>
              <a:rPr kumimoji="1" lang="ja-JP" altLang="en-US"/>
              <a:t>ビュッフェ</a:t>
            </a:r>
            <a:r>
              <a:rPr kumimoji="1" lang="en-US" altLang="ja-JP"/>
              <a:t>", </a:t>
            </a:r>
            <a:r>
              <a:rPr kumimoji="1" lang="en" altLang="ja-JP"/>
              <a:t>r"</a:t>
            </a:r>
            <a:r>
              <a:rPr kumimoji="1" lang="ja-JP" altLang="en-US"/>
              <a:t>レストラン</a:t>
            </a:r>
            <a:r>
              <a:rPr kumimoji="1" lang="en-US" altLang="ja-JP"/>
              <a:t>|</a:t>
            </a:r>
            <a:r>
              <a:rPr kumimoji="1" lang="ja-JP" altLang="en-US"/>
              <a:t>ホテル</a:t>
            </a:r>
            <a:r>
              <a:rPr kumimoji="1" lang="en-US" altLang="ja-JP"/>
              <a:t>", </a:t>
            </a:r>
            <a:r>
              <a:rPr kumimoji="1" lang="en" altLang="ja-JP"/>
              <a:t>r"</a:t>
            </a:r>
            <a:r>
              <a:rPr kumimoji="1" lang="ja-JP" altLang="en-US"/>
              <a:t>ダイニングバー</a:t>
            </a:r>
            <a:r>
              <a:rPr kumimoji="1" lang="en-US" altLang="ja-JP"/>
              <a:t>|</a:t>
            </a:r>
            <a:r>
              <a:rPr kumimoji="1" lang="ja-JP" altLang="en-US"/>
              <a:t>バル</a:t>
            </a:r>
            <a:r>
              <a:rPr kumimoji="1" lang="en-US" altLang="ja-JP"/>
              <a:t>|</a:t>
            </a:r>
            <a:r>
              <a:rPr kumimoji="1" lang="ja-JP" altLang="en-US"/>
              <a:t>バー</a:t>
            </a:r>
            <a:r>
              <a:rPr kumimoji="1" lang="en-US" altLang="ja-JP"/>
              <a:t>|</a:t>
            </a:r>
            <a:r>
              <a:rPr kumimoji="1" lang="ja-JP" altLang="en-US"/>
              <a:t>ビアバー</a:t>
            </a:r>
            <a:r>
              <a:rPr kumimoji="1" lang="en-US" altLang="ja-JP"/>
              <a:t>|</a:t>
            </a:r>
            <a:r>
              <a:rPr kumimoji="1" lang="ja-JP" altLang="en-US"/>
              <a:t>ビアホール</a:t>
            </a:r>
            <a:r>
              <a:rPr kumimoji="1" lang="en-US" altLang="ja-JP"/>
              <a:t>|</a:t>
            </a:r>
            <a:r>
              <a:rPr kumimoji="1" lang="ja-JP" altLang="en-US"/>
              <a:t>ワインバー</a:t>
            </a:r>
            <a:r>
              <a:rPr kumimoji="1" lang="en-US" altLang="ja-JP"/>
              <a:t>"],</a:t>
            </a:r>
          </a:p>
          <a:p>
            <a:r>
              <a:rPr kumimoji="1" lang="en-US" altLang="ja-JP"/>
              <a:t>    "</a:t>
            </a:r>
            <a:r>
              <a:rPr kumimoji="1" lang="ja-JP" altLang="en-US"/>
              <a:t>粉物</a:t>
            </a:r>
            <a:r>
              <a:rPr kumimoji="1" lang="en-US" altLang="ja-JP"/>
              <a:t>":        [</a:t>
            </a:r>
            <a:r>
              <a:rPr kumimoji="1" lang="en" altLang="ja-JP"/>
              <a:t>r"</a:t>
            </a:r>
            <a:r>
              <a:rPr kumimoji="1" lang="ja-JP" altLang="en-US"/>
              <a:t>お好み焼き</a:t>
            </a:r>
            <a:r>
              <a:rPr kumimoji="1" lang="en-US" altLang="ja-JP"/>
              <a:t>", </a:t>
            </a:r>
            <a:r>
              <a:rPr kumimoji="1" lang="en" altLang="ja-JP"/>
              <a:t>r"</a:t>
            </a:r>
            <a:r>
              <a:rPr kumimoji="1" lang="ja-JP" altLang="en-US"/>
              <a:t>たこ焼き</a:t>
            </a:r>
            <a:r>
              <a:rPr kumimoji="1" lang="en-US" altLang="ja-JP"/>
              <a:t>", </a:t>
            </a:r>
            <a:r>
              <a:rPr kumimoji="1" lang="en" altLang="ja-JP"/>
              <a:t>r"</a:t>
            </a:r>
            <a:r>
              <a:rPr kumimoji="1" lang="ja-JP" altLang="en-US"/>
              <a:t>もんじゃ焼き</a:t>
            </a:r>
            <a:r>
              <a:rPr kumimoji="1" lang="en-US" altLang="ja-JP"/>
              <a:t>", </a:t>
            </a:r>
            <a:r>
              <a:rPr kumimoji="1" lang="en" altLang="ja-JP"/>
              <a:t>r"</a:t>
            </a:r>
            <a:r>
              <a:rPr kumimoji="1" lang="ja-JP" altLang="en-US"/>
              <a:t>たい焼き</a:t>
            </a:r>
            <a:r>
              <a:rPr kumimoji="1" lang="en-US" altLang="ja-JP"/>
              <a:t>(?:</a:t>
            </a:r>
            <a:r>
              <a:rPr kumimoji="1" lang="ja-JP" altLang="en-US"/>
              <a:t>・大判焼き</a:t>
            </a:r>
            <a:r>
              <a:rPr kumimoji="1" lang="en-US" altLang="ja-JP"/>
              <a:t>)?"],</a:t>
            </a:r>
          </a:p>
          <a:p>
            <a:r>
              <a:rPr kumimoji="1" lang="en-US" altLang="ja-JP"/>
              <a:t>    "</a:t>
            </a:r>
            <a:r>
              <a:rPr kumimoji="1" lang="ja-JP" altLang="en-US"/>
              <a:t>スイーツ</a:t>
            </a:r>
            <a:r>
              <a:rPr kumimoji="1" lang="en-US" altLang="ja-JP"/>
              <a:t>":    [</a:t>
            </a:r>
            <a:r>
              <a:rPr kumimoji="1" lang="en" altLang="ja-JP"/>
              <a:t>r"</a:t>
            </a:r>
            <a:r>
              <a:rPr kumimoji="1" lang="ja-JP" altLang="en-US"/>
              <a:t>スイーツ</a:t>
            </a:r>
            <a:r>
              <a:rPr kumimoji="1" lang="en-US" altLang="ja-JP"/>
              <a:t>|</a:t>
            </a:r>
            <a:r>
              <a:rPr kumimoji="1" lang="ja-JP" altLang="en-US"/>
              <a:t>洋菓子</a:t>
            </a:r>
            <a:r>
              <a:rPr kumimoji="1" lang="en-US" altLang="ja-JP"/>
              <a:t>|</a:t>
            </a:r>
            <a:r>
              <a:rPr kumimoji="1" lang="ja-JP" altLang="en-US"/>
              <a:t>和菓子</a:t>
            </a:r>
            <a:r>
              <a:rPr kumimoji="1" lang="en-US" altLang="ja-JP"/>
              <a:t>|</a:t>
            </a:r>
            <a:r>
              <a:rPr kumimoji="1" lang="ja-JP" altLang="en-US"/>
              <a:t>ケーキ</a:t>
            </a:r>
            <a:r>
              <a:rPr kumimoji="1" lang="en-US" altLang="ja-JP"/>
              <a:t>|</a:t>
            </a:r>
            <a:r>
              <a:rPr kumimoji="1" lang="ja-JP" altLang="en-US"/>
              <a:t>カステラ</a:t>
            </a:r>
            <a:r>
              <a:rPr kumimoji="1" lang="en-US" altLang="ja-JP"/>
              <a:t>|</a:t>
            </a:r>
            <a:r>
              <a:rPr kumimoji="1" lang="ja-JP" altLang="en-US"/>
              <a:t>チョコレート</a:t>
            </a:r>
            <a:r>
              <a:rPr kumimoji="1" lang="en-US" altLang="ja-JP"/>
              <a:t>|</a:t>
            </a:r>
            <a:r>
              <a:rPr kumimoji="1" lang="ja-JP" altLang="en-US"/>
              <a:t>ドーナツ</a:t>
            </a:r>
            <a:r>
              <a:rPr kumimoji="1" lang="en-US" altLang="ja-JP"/>
              <a:t>|</a:t>
            </a:r>
            <a:r>
              <a:rPr kumimoji="1" lang="ja-JP" altLang="en-US"/>
              <a:t>ジェラート</a:t>
            </a:r>
            <a:r>
              <a:rPr kumimoji="1" lang="en-US" altLang="ja-JP"/>
              <a:t>(?:</a:t>
            </a:r>
            <a:r>
              <a:rPr kumimoji="1" lang="ja-JP" altLang="en-US"/>
              <a:t>・アイスクリーム</a:t>
            </a:r>
            <a:r>
              <a:rPr kumimoji="1" lang="en-US" altLang="ja-JP"/>
              <a:t>)?|</a:t>
            </a:r>
            <a:r>
              <a:rPr kumimoji="1" lang="ja-JP" altLang="en-US"/>
              <a:t>ソフトクリーム</a:t>
            </a:r>
            <a:r>
              <a:rPr kumimoji="1" lang="en-US" altLang="ja-JP"/>
              <a:t>|</a:t>
            </a:r>
            <a:r>
              <a:rPr kumimoji="1" lang="ja-JP" altLang="en-US"/>
              <a:t>クレープ</a:t>
            </a:r>
            <a:r>
              <a:rPr kumimoji="1" lang="en-US" altLang="ja-JP"/>
              <a:t>(?:</a:t>
            </a:r>
            <a:r>
              <a:rPr kumimoji="1" lang="ja-JP" altLang="en-US"/>
              <a:t>・ガレット</a:t>
            </a:r>
            <a:r>
              <a:rPr kumimoji="1" lang="en-US" altLang="ja-JP"/>
              <a:t>)?|</a:t>
            </a:r>
            <a:r>
              <a:rPr kumimoji="1" lang="ja-JP" altLang="en-US"/>
              <a:t>ジューススタンド</a:t>
            </a:r>
            <a:r>
              <a:rPr kumimoji="1" lang="en-US" altLang="ja-JP"/>
              <a:t>"],</a:t>
            </a:r>
          </a:p>
          <a:p>
            <a:r>
              <a:rPr kumimoji="1" lang="en-US" altLang="ja-JP"/>
              <a:t>    "</a:t>
            </a:r>
            <a:r>
              <a:rPr kumimoji="1" lang="ja-JP" altLang="en-US"/>
              <a:t>パン・軽食</a:t>
            </a:r>
            <a:r>
              <a:rPr kumimoji="1" lang="en-US" altLang="ja-JP"/>
              <a:t>":  [</a:t>
            </a:r>
            <a:r>
              <a:rPr kumimoji="1" lang="en" altLang="ja-JP"/>
              <a:t>r"</a:t>
            </a:r>
            <a:r>
              <a:rPr kumimoji="1" lang="ja-JP" altLang="en-US"/>
              <a:t>パン</a:t>
            </a:r>
            <a:r>
              <a:rPr kumimoji="1" lang="en-US" altLang="ja-JP"/>
              <a:t>", </a:t>
            </a:r>
            <a:r>
              <a:rPr kumimoji="1" lang="en" altLang="ja-JP"/>
              <a:t>r"</a:t>
            </a:r>
            <a:r>
              <a:rPr kumimoji="1" lang="ja-JP" altLang="en-US"/>
              <a:t>サンドイッチ</a:t>
            </a:r>
            <a:r>
              <a:rPr kumimoji="1" lang="en-US" altLang="ja-JP"/>
              <a:t>", </a:t>
            </a:r>
            <a:r>
              <a:rPr kumimoji="1" lang="en" altLang="ja-JP"/>
              <a:t>r"</a:t>
            </a:r>
            <a:r>
              <a:rPr kumimoji="1" lang="ja-JP" altLang="en-US"/>
              <a:t>コロッケ</a:t>
            </a:r>
            <a:r>
              <a:rPr kumimoji="1" lang="en-US" altLang="ja-JP"/>
              <a:t>", </a:t>
            </a:r>
            <a:r>
              <a:rPr kumimoji="1" lang="en" altLang="ja-JP"/>
              <a:t>r"</a:t>
            </a:r>
            <a:r>
              <a:rPr kumimoji="1" lang="ja-JP" altLang="en-US"/>
              <a:t>サラダ</a:t>
            </a:r>
            <a:r>
              <a:rPr kumimoji="1" lang="en-US" altLang="ja-JP"/>
              <a:t>", </a:t>
            </a:r>
            <a:r>
              <a:rPr kumimoji="1" lang="en" altLang="ja-JP"/>
              <a:t>r"</a:t>
            </a:r>
            <a:r>
              <a:rPr kumimoji="1" lang="ja-JP" altLang="en-US"/>
              <a:t>コンビニ</a:t>
            </a:r>
            <a:r>
              <a:rPr kumimoji="1" lang="en-US" altLang="ja-JP"/>
              <a:t>(?:</a:t>
            </a:r>
            <a:r>
              <a:rPr kumimoji="1" lang="ja-JP" altLang="en-US"/>
              <a:t>・スーパー</a:t>
            </a:r>
            <a:r>
              <a:rPr kumimoji="1" lang="en-US" altLang="ja-JP"/>
              <a:t>)?", </a:t>
            </a:r>
            <a:r>
              <a:rPr kumimoji="1" lang="en" altLang="ja-JP"/>
              <a:t>r"</a:t>
            </a:r>
            <a:r>
              <a:rPr kumimoji="1" lang="ja-JP" altLang="en-US"/>
              <a:t>売店</a:t>
            </a:r>
            <a:r>
              <a:rPr kumimoji="1" lang="en-US" altLang="ja-JP"/>
              <a:t>"],</a:t>
            </a:r>
          </a:p>
          <a:p>
            <a:r>
              <a:rPr kumimoji="1" lang="en-US" altLang="ja-JP"/>
              <a:t>    "</a:t>
            </a:r>
            <a:r>
              <a:rPr kumimoji="1" lang="ja-JP" altLang="en-US"/>
              <a:t>カフェ・喫茶</a:t>
            </a:r>
            <a:r>
              <a:rPr kumimoji="1" lang="en-US" altLang="ja-JP"/>
              <a:t>":[</a:t>
            </a:r>
            <a:r>
              <a:rPr kumimoji="1" lang="en" altLang="ja-JP"/>
              <a:t>r"</a:t>
            </a:r>
            <a:r>
              <a:rPr kumimoji="1" lang="ja-JP" altLang="en-US"/>
              <a:t>カフェ</a:t>
            </a:r>
            <a:r>
              <a:rPr kumimoji="1" lang="en-US" altLang="ja-JP"/>
              <a:t>|</a:t>
            </a:r>
            <a:r>
              <a:rPr kumimoji="1" lang="ja-JP" altLang="en-US"/>
              <a:t>喫茶店</a:t>
            </a:r>
            <a:r>
              <a:rPr kumimoji="1" lang="en-US" altLang="ja-JP"/>
              <a:t>|</a:t>
            </a:r>
            <a:r>
              <a:rPr kumimoji="1" lang="ja-JP" altLang="en-US"/>
              <a:t>コーヒースタンド</a:t>
            </a:r>
            <a:r>
              <a:rPr kumimoji="1" lang="en-US" altLang="ja-JP"/>
              <a:t>|</a:t>
            </a:r>
            <a:r>
              <a:rPr kumimoji="1" lang="ja-JP" altLang="en-US"/>
              <a:t>ティースタンド</a:t>
            </a:r>
            <a:r>
              <a:rPr kumimoji="1" lang="en-US" altLang="ja-JP"/>
              <a:t>"]</a:t>
            </a:r>
            <a:endParaRPr kumimoji="1" lang="ja-JP" altLang="en-US"/>
          </a:p>
          <a:p>
            <a:endParaRPr kumimoji="1" lang="ja-JP" altLang="en-US"/>
          </a:p>
        </p:txBody>
      </p:sp>
    </p:spTree>
    <p:extLst>
      <p:ext uri="{BB962C8B-B14F-4D97-AF65-F5344CB8AC3E}">
        <p14:creationId xmlns:p14="http://schemas.microsoft.com/office/powerpoint/2010/main" val="2747883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0724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15959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12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文テンプレート">
    <p:spTree>
      <p:nvGrpSpPr>
        <p:cNvPr id="1" name=""/>
        <p:cNvGrpSpPr/>
        <p:nvPr/>
      </p:nvGrpSpPr>
      <p:grpSpPr>
        <a:xfrm>
          <a:off x="0" y="0"/>
          <a:ext cx="0" cy="0"/>
          <a:chOff x="0" y="0"/>
          <a:chExt cx="0" cy="0"/>
        </a:xfrm>
      </p:grpSpPr>
      <p:sp>
        <p:nvSpPr>
          <p:cNvPr id="13" name="コンテンツ プレースホルダー 11">
            <a:extLst>
              <a:ext uri="{FF2B5EF4-FFF2-40B4-BE49-F238E27FC236}">
                <a16:creationId xmlns:a16="http://schemas.microsoft.com/office/drawing/2014/main" id="{463EA054-CA78-9F14-181D-0DA96CBFA0B9}"/>
              </a:ext>
            </a:extLst>
          </p:cNvPr>
          <p:cNvSpPr>
            <a:spLocks noGrp="1"/>
          </p:cNvSpPr>
          <p:nvPr>
            <p:ph sz="quarter" idx="13"/>
          </p:nvPr>
        </p:nvSpPr>
        <p:spPr>
          <a:xfrm>
            <a:off x="380995" y="1064097"/>
            <a:ext cx="11465699" cy="5567391"/>
          </a:xfrm>
          <a:prstGeom prst="rect">
            <a:avLst/>
          </a:prstGeom>
        </p:spPr>
        <p:txBody>
          <a:bodyPr lIns="108000" tIns="0" rIns="0" bIns="0"/>
          <a:lstStyle>
            <a:lvl1pPr marL="355600" indent="-355600">
              <a:lnSpc>
                <a:spcPct val="100000"/>
              </a:lnSpc>
              <a:spcBef>
                <a:spcPts val="1800"/>
              </a:spcBef>
              <a:buClr>
                <a:srgbClr val="0066FF"/>
              </a:buClr>
              <a:buFont typeface="メイリオ" panose="020B0604030504040204" pitchFamily="50" charset="-128"/>
              <a:buChar char="|"/>
              <a:defRPr sz="2400" b="0">
                <a:latin typeface="+mn-lt"/>
                <a:ea typeface="メイリオ" panose="020B0604030504040204" pitchFamily="50" charset="-128"/>
              </a:defRPr>
            </a:lvl1pPr>
            <a:lvl2pPr marL="630238" indent="-276225">
              <a:lnSpc>
                <a:spcPct val="100000"/>
              </a:lnSpc>
              <a:spcBef>
                <a:spcPts val="600"/>
              </a:spcBef>
              <a:buFont typeface="Wingdings 2" panose="05020102010507070707" pitchFamily="18" charset="2"/>
              <a:buChar char=""/>
              <a:tabLst>
                <a:tab pos="269875" algn="l"/>
              </a:tabLst>
              <a:defRPr sz="2000">
                <a:latin typeface="+mn-lt"/>
                <a:ea typeface="メイリオ" panose="020B0604030504040204" pitchFamily="50" charset="-128"/>
              </a:defRPr>
            </a:lvl2pPr>
            <a:lvl3pPr marL="1079500" marR="0" indent="-354013" algn="l" defTabSz="914400" rtl="0" eaLnBrk="1" fontAlgn="auto" latinLnBrk="0" hangingPunct="1">
              <a:lnSpc>
                <a:spcPct val="100000"/>
              </a:lnSpc>
              <a:spcBef>
                <a:spcPts val="600"/>
              </a:spcBef>
              <a:spcAft>
                <a:spcPts val="0"/>
              </a:spcAft>
              <a:buClrTx/>
              <a:buSzTx/>
              <a:buFont typeface="BatangChe" panose="02030609000101010101" pitchFamily="49" charset="-127"/>
              <a:buChar char="－"/>
              <a:tabLst>
                <a:tab pos="1706563" algn="l"/>
                <a:tab pos="2154238" algn="l"/>
              </a:tabLst>
              <a:defRPr sz="2000">
                <a:latin typeface="+mn-lt"/>
                <a:ea typeface="メイリオ" panose="020B0604030504040204" pitchFamily="50" charset="-128"/>
              </a:defRPr>
            </a:lvl3pPr>
            <a:lvl4pPr marL="1257300" indent="-228600">
              <a:defRPr sz="1800">
                <a:latin typeface="メイリオ" panose="020B0604030504040204" pitchFamily="50" charset="-128"/>
                <a:ea typeface="メイリオ" panose="020B0604030504040204" pitchFamily="50" charset="-128"/>
              </a:defRPr>
            </a:lvl4pPr>
            <a:lvl5pPr>
              <a:defRPr sz="1400">
                <a:latin typeface="メイリオ" panose="020B0604030504040204" pitchFamily="50" charset="-128"/>
                <a:ea typeface="メイリオ" panose="020B0604030504040204" pitchFamily="50" charset="-128"/>
              </a:defRPr>
            </a:lvl5pPr>
            <a:lvl6pPr>
              <a:defRPr sz="1200"/>
            </a:lvl6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endParaRPr kumimoji="1" lang="en-US" altLang="ja-JP"/>
          </a:p>
          <a:p>
            <a:pPr lvl="2"/>
            <a:endParaRPr kumimoji="1" lang="en-US" altLang="ja-JP"/>
          </a:p>
          <a:p>
            <a:pPr lvl="3"/>
            <a:endParaRPr kumimoji="1" lang="en-US" altLang="ja-JP"/>
          </a:p>
          <a:p>
            <a:pPr lvl="4"/>
            <a:endParaRPr kumimoji="1" lang="en-US" altLang="ja-JP"/>
          </a:p>
          <a:p>
            <a:pPr lvl="5"/>
            <a:endParaRPr kumimoji="1" lang="en-US" altLang="ja-JP"/>
          </a:p>
          <a:p>
            <a:pPr marL="1143000" marR="0" lvl="2" indent="-4286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1" lang="en-US" altLang="ja-JP"/>
          </a:p>
          <a:p>
            <a:pPr lvl="1"/>
            <a:endParaRPr kumimoji="1" lang="ja-JP" altLang="en-US"/>
          </a:p>
        </p:txBody>
      </p:sp>
      <p:cxnSp>
        <p:nvCxnSpPr>
          <p:cNvPr id="5" name="直線コネクタ 4">
            <a:extLst>
              <a:ext uri="{FF2B5EF4-FFF2-40B4-BE49-F238E27FC236}">
                <a16:creationId xmlns:a16="http://schemas.microsoft.com/office/drawing/2014/main" id="{2E223C2D-6FF2-BC44-E6B8-0DCB42E0A280}"/>
              </a:ext>
            </a:extLst>
          </p:cNvPr>
          <p:cNvCxnSpPr>
            <a:cxnSpLocks/>
          </p:cNvCxnSpPr>
          <p:nvPr userDrawn="1"/>
        </p:nvCxnSpPr>
        <p:spPr>
          <a:xfrm>
            <a:off x="2510971" y="606134"/>
            <a:ext cx="8969829" cy="0"/>
          </a:xfrm>
          <a:prstGeom prst="line">
            <a:avLst/>
          </a:prstGeom>
          <a:ln w="15875" cap="flat">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89A1D130-2B6D-652A-47F0-AB1657E5EDE3}"/>
              </a:ext>
            </a:extLst>
          </p:cNvPr>
          <p:cNvSpPr>
            <a:spLocks noGrp="1"/>
          </p:cNvSpPr>
          <p:nvPr>
            <p:ph type="sldNum" sz="quarter" idx="12"/>
          </p:nvPr>
        </p:nvSpPr>
        <p:spPr>
          <a:xfrm>
            <a:off x="11182350" y="148171"/>
            <a:ext cx="664349" cy="916487"/>
          </a:xfrm>
          <a:prstGeom prst="rect">
            <a:avLst/>
          </a:prstGeom>
        </p:spPr>
        <p:txBody>
          <a:bodyPr lIns="0" tIns="0" rIns="0" bIns="36000"/>
          <a:lstStyle>
            <a:lvl1pPr>
              <a:defRPr sz="1800">
                <a:solidFill>
                  <a:schemeClr val="tx1"/>
                </a:solidFill>
              </a:defRPr>
            </a:lvl1pPr>
          </a:lstStyle>
          <a:p>
            <a:fld id="{2E579A5C-05D8-48F0-A5C1-8CBB8C12EF46}" type="slidenum">
              <a:rPr kumimoji="1" lang="ja-JP" altLang="en-US" smtClean="0"/>
              <a:pPr/>
              <a:t>‹#›</a:t>
            </a:fld>
            <a:endParaRPr kumimoji="1" lang="ja-JP" altLang="en-US"/>
          </a:p>
        </p:txBody>
      </p:sp>
      <p:sp>
        <p:nvSpPr>
          <p:cNvPr id="10" name="Title 1">
            <a:extLst>
              <a:ext uri="{FF2B5EF4-FFF2-40B4-BE49-F238E27FC236}">
                <a16:creationId xmlns:a16="http://schemas.microsoft.com/office/drawing/2014/main" id="{3FA2D3B8-BEB8-1E2E-9822-CEE49203EAEF}"/>
              </a:ext>
            </a:extLst>
          </p:cNvPr>
          <p:cNvSpPr>
            <a:spLocks noGrp="1"/>
          </p:cNvSpPr>
          <p:nvPr>
            <p:ph type="title"/>
          </p:nvPr>
        </p:nvSpPr>
        <p:spPr>
          <a:xfrm>
            <a:off x="380999" y="148172"/>
            <a:ext cx="10801349" cy="916487"/>
          </a:xfrm>
          <a:prstGeom prst="rect">
            <a:avLst/>
          </a:prstGeom>
        </p:spPr>
        <p:txBody>
          <a:bodyPr lIns="0" tIns="18000" rIns="0" bIns="0">
            <a:normAutofit/>
          </a:bodyPr>
          <a:lstStyle>
            <a:lvl1pPr>
              <a:lnSpc>
                <a:spcPct val="100000"/>
              </a:lnSpc>
              <a:defRPr sz="4000" b="1">
                <a:solidFill>
                  <a:schemeClr val="tx1"/>
                </a:solidFill>
                <a:highlight>
                  <a:srgbClr val="FFFFFF"/>
                </a:highlight>
              </a:defRPr>
            </a:lvl1pPr>
          </a:lstStyle>
          <a:p>
            <a:r>
              <a:rPr lang="ja-JP" altLang="en-US"/>
              <a:t>マスター タイトルの書式設定</a:t>
            </a:r>
            <a:endParaRPr lang="en-US"/>
          </a:p>
        </p:txBody>
      </p:sp>
    </p:spTree>
    <p:extLst>
      <p:ext uri="{BB962C8B-B14F-4D97-AF65-F5344CB8AC3E}">
        <p14:creationId xmlns:p14="http://schemas.microsoft.com/office/powerpoint/2010/main" val="219674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テンプレート_JN・EN併記可">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C7D8CA1A-24A4-0453-98BF-231823E25969}"/>
              </a:ext>
            </a:extLst>
          </p:cNvPr>
          <p:cNvSpPr>
            <a:spLocks noGrp="1"/>
          </p:cNvSpPr>
          <p:nvPr>
            <p:ph type="body" sz="quarter" idx="14"/>
          </p:nvPr>
        </p:nvSpPr>
        <p:spPr>
          <a:xfrm>
            <a:off x="380990" y="1064097"/>
            <a:ext cx="11465698" cy="5567391"/>
          </a:xfrm>
        </p:spPr>
        <p:txBody>
          <a:bodyPr lIns="108000" tIns="0" rIns="0" bIns="0"/>
          <a:lstStyle>
            <a:lvl1pPr marL="360363" indent="-360363">
              <a:lnSpc>
                <a:spcPct val="100000"/>
              </a:lnSpc>
              <a:spcBef>
                <a:spcPts val="1200"/>
              </a:spcBef>
              <a:buClr>
                <a:srgbClr val="0066FF"/>
              </a:buClr>
              <a:buFont typeface="メイリオ" panose="020B0604030504040204" pitchFamily="50" charset="-128"/>
              <a:buChar char="|"/>
              <a:defRPr sz="2400" b="0"/>
            </a:lvl1pPr>
            <a:lvl2pPr marL="457200" indent="-457200">
              <a:buClr>
                <a:schemeClr val="bg1"/>
              </a:buClr>
              <a:buFont typeface="メイリオ" panose="020B0604030504040204" pitchFamily="50" charset="-128"/>
              <a:buChar char="|"/>
              <a:defRPr sz="1800">
                <a:solidFill>
                  <a:srgbClr val="0066FF"/>
                </a:solidFill>
              </a:defRPr>
            </a:lvl2pPr>
            <a:lvl3pPr marL="623888" indent="-228600">
              <a:defRPr sz="2200"/>
            </a:lvl3pPr>
            <a:lvl4pPr marL="623888" indent="-246063">
              <a:buClr>
                <a:schemeClr val="bg1"/>
              </a:buClr>
              <a:buFont typeface="Arial" panose="020B0604020202020204" pitchFamily="34" charset="0"/>
              <a:buChar char="•"/>
              <a:defRPr sz="1600">
                <a:solidFill>
                  <a:srgbClr val="0066FF"/>
                </a:solidFill>
              </a:defRPr>
            </a:lvl4pPr>
            <a:lvl5pPr marL="984250" indent="-317500">
              <a:buFont typeface="BatangChe" panose="02030609000101010101" pitchFamily="49" charset="-127"/>
              <a:buChar char="－"/>
              <a:defRPr sz="2000"/>
            </a:lvl5pPr>
            <a:lvl6pPr marL="984250" indent="-342900">
              <a:buClr>
                <a:schemeClr val="bg1"/>
              </a:buClr>
              <a:buFont typeface="BatangChe" panose="02030609000101010101" pitchFamily="49" charset="-127"/>
              <a:buChar char="－"/>
              <a:tabLst>
                <a:tab pos="1073150" algn="l"/>
              </a:tabLst>
              <a:defRPr sz="1600">
                <a:solidFill>
                  <a:srgbClr val="0066FF"/>
                </a:solidFill>
              </a:defRPr>
            </a:lvl6pPr>
            <a:lvl7pPr marL="1344613" indent="-228600">
              <a:defRPr/>
            </a:lvl7pPr>
            <a:lvl8pPr marL="1344613" indent="-271463">
              <a:buClr>
                <a:schemeClr val="bg1"/>
              </a:buClr>
              <a:buFont typeface="Arial" panose="020B0604020202020204" pitchFamily="34" charset="0"/>
              <a:buChar char="•"/>
              <a:defRPr sz="1600">
                <a:solidFill>
                  <a:srgbClr val="0066FF"/>
                </a:solidFill>
              </a:defRPr>
            </a:lvl8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a:p>
          <a:p>
            <a:pPr lvl="5"/>
            <a:r>
              <a:rPr kumimoji="1" lang="ja-JP" altLang="en-US"/>
              <a:t>第 </a:t>
            </a:r>
            <a:r>
              <a:rPr kumimoji="1" lang="en-US" altLang="ja-JP"/>
              <a:t>6 </a:t>
            </a:r>
            <a:r>
              <a:rPr kumimoji="1" lang="ja-JP" altLang="en-US"/>
              <a:t>レベル</a:t>
            </a:r>
            <a:endParaRPr kumimoji="1" lang="en-US" altLang="ja-JP"/>
          </a:p>
          <a:p>
            <a:pPr lvl="6"/>
            <a:r>
              <a:rPr kumimoji="1" lang="ja-JP" altLang="en-US"/>
              <a:t>第 </a:t>
            </a:r>
            <a:r>
              <a:rPr kumimoji="1" lang="en-US" altLang="ja-JP"/>
              <a:t>7 </a:t>
            </a:r>
            <a:r>
              <a:rPr kumimoji="1" lang="ja-JP" altLang="en-US"/>
              <a:t>レベル</a:t>
            </a:r>
          </a:p>
          <a:p>
            <a:pPr lvl="7"/>
            <a:r>
              <a:rPr kumimoji="1" lang="ja-JP" altLang="en-US"/>
              <a:t>第 </a:t>
            </a:r>
            <a:r>
              <a:rPr kumimoji="1" lang="en-US" altLang="ja-JP"/>
              <a:t>8 </a:t>
            </a:r>
            <a:r>
              <a:rPr kumimoji="1" lang="ja-JP" altLang="en-US"/>
              <a:t>レベル</a:t>
            </a:r>
            <a:endParaRPr kumimoji="1" lang="en-US" altLang="ja-JP"/>
          </a:p>
        </p:txBody>
      </p:sp>
      <p:cxnSp>
        <p:nvCxnSpPr>
          <p:cNvPr id="5" name="直線コネクタ 4">
            <a:extLst>
              <a:ext uri="{FF2B5EF4-FFF2-40B4-BE49-F238E27FC236}">
                <a16:creationId xmlns:a16="http://schemas.microsoft.com/office/drawing/2014/main" id="{2E223C2D-6FF2-BC44-E6B8-0DCB42E0A280}"/>
              </a:ext>
            </a:extLst>
          </p:cNvPr>
          <p:cNvCxnSpPr>
            <a:cxnSpLocks/>
          </p:cNvCxnSpPr>
          <p:nvPr userDrawn="1"/>
        </p:nvCxnSpPr>
        <p:spPr>
          <a:xfrm>
            <a:off x="2510971" y="606134"/>
            <a:ext cx="8969829" cy="0"/>
          </a:xfrm>
          <a:prstGeom prst="line">
            <a:avLst/>
          </a:prstGeom>
          <a:ln w="15875" cap="flat">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89A1D130-2B6D-652A-47F0-AB1657E5EDE3}"/>
              </a:ext>
            </a:extLst>
          </p:cNvPr>
          <p:cNvSpPr>
            <a:spLocks noGrp="1"/>
          </p:cNvSpPr>
          <p:nvPr>
            <p:ph type="sldNum" sz="quarter" idx="12"/>
          </p:nvPr>
        </p:nvSpPr>
        <p:spPr>
          <a:xfrm>
            <a:off x="11182350" y="148171"/>
            <a:ext cx="664349" cy="916487"/>
          </a:xfrm>
          <a:prstGeom prst="rect">
            <a:avLst/>
          </a:prstGeom>
        </p:spPr>
        <p:txBody>
          <a:bodyPr lIns="0" tIns="0" rIns="0" bIns="36000"/>
          <a:lstStyle>
            <a:lvl1pPr>
              <a:defRPr sz="1800">
                <a:solidFill>
                  <a:schemeClr val="tx1"/>
                </a:solidFill>
              </a:defRPr>
            </a:lvl1pPr>
          </a:lstStyle>
          <a:p>
            <a:fld id="{2E579A5C-05D8-48F0-A5C1-8CBB8C12EF46}" type="slidenum">
              <a:rPr kumimoji="1" lang="ja-JP" altLang="en-US" smtClean="0"/>
              <a:pPr/>
              <a:t>‹#›</a:t>
            </a:fld>
            <a:endParaRPr kumimoji="1" lang="ja-JP" altLang="en-US"/>
          </a:p>
        </p:txBody>
      </p:sp>
      <p:sp>
        <p:nvSpPr>
          <p:cNvPr id="10" name="Title 1">
            <a:extLst>
              <a:ext uri="{FF2B5EF4-FFF2-40B4-BE49-F238E27FC236}">
                <a16:creationId xmlns:a16="http://schemas.microsoft.com/office/drawing/2014/main" id="{3FA2D3B8-BEB8-1E2E-9822-CEE49203EAEF}"/>
              </a:ext>
            </a:extLst>
          </p:cNvPr>
          <p:cNvSpPr>
            <a:spLocks noGrp="1"/>
          </p:cNvSpPr>
          <p:nvPr>
            <p:ph type="title"/>
          </p:nvPr>
        </p:nvSpPr>
        <p:spPr>
          <a:xfrm>
            <a:off x="380999" y="148172"/>
            <a:ext cx="10801349" cy="916487"/>
          </a:xfrm>
          <a:prstGeom prst="rect">
            <a:avLst/>
          </a:prstGeom>
        </p:spPr>
        <p:txBody>
          <a:bodyPr lIns="0" tIns="18000" rIns="0" bIns="0">
            <a:normAutofit/>
          </a:bodyPr>
          <a:lstStyle>
            <a:lvl1pPr>
              <a:lnSpc>
                <a:spcPct val="100000"/>
              </a:lnSpc>
              <a:defRPr sz="4000" b="1">
                <a:solidFill>
                  <a:schemeClr val="tx1"/>
                </a:solidFill>
                <a:highlight>
                  <a:srgbClr val="FFFFFF"/>
                </a:highlight>
              </a:defRPr>
            </a:lvl1pPr>
          </a:lstStyle>
          <a:p>
            <a:r>
              <a:rPr lang="ja-JP" altLang="en-US"/>
              <a:t>マスター タイトルの書式設定</a:t>
            </a:r>
            <a:endParaRPr lang="en-US"/>
          </a:p>
        </p:txBody>
      </p:sp>
    </p:spTree>
    <p:extLst>
      <p:ext uri="{BB962C8B-B14F-4D97-AF65-F5344CB8AC3E}">
        <p14:creationId xmlns:p14="http://schemas.microsoft.com/office/powerpoint/2010/main" val="130331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テンプレート_old1">
    <p:spTree>
      <p:nvGrpSpPr>
        <p:cNvPr id="1" name=""/>
        <p:cNvGrpSpPr/>
        <p:nvPr/>
      </p:nvGrpSpPr>
      <p:grpSpPr>
        <a:xfrm>
          <a:off x="0" y="0"/>
          <a:ext cx="0" cy="0"/>
          <a:chOff x="0" y="0"/>
          <a:chExt cx="0" cy="0"/>
        </a:xfrm>
      </p:grpSpPr>
      <p:sp>
        <p:nvSpPr>
          <p:cNvPr id="13" name="コンテンツ プレースホルダー 11">
            <a:extLst>
              <a:ext uri="{FF2B5EF4-FFF2-40B4-BE49-F238E27FC236}">
                <a16:creationId xmlns:a16="http://schemas.microsoft.com/office/drawing/2014/main" id="{463EA054-CA78-9F14-181D-0DA96CBFA0B9}"/>
              </a:ext>
            </a:extLst>
          </p:cNvPr>
          <p:cNvSpPr>
            <a:spLocks noGrp="1"/>
          </p:cNvSpPr>
          <p:nvPr>
            <p:ph sz="quarter" idx="13"/>
          </p:nvPr>
        </p:nvSpPr>
        <p:spPr>
          <a:xfrm>
            <a:off x="541463" y="1583702"/>
            <a:ext cx="11305231" cy="5047786"/>
          </a:xfrm>
          <a:prstGeom prst="rect">
            <a:avLst/>
          </a:prstGeom>
        </p:spPr>
        <p:txBody>
          <a:bodyPr lIns="288000" tIns="144000" rIns="0"/>
          <a:lstStyle>
            <a:lvl1pPr marL="263525" indent="-263525">
              <a:lnSpc>
                <a:spcPct val="100000"/>
              </a:lnSpc>
              <a:spcBef>
                <a:spcPts val="1200"/>
              </a:spcBef>
              <a:defRPr sz="2200" b="0">
                <a:latin typeface="+mn-lt"/>
                <a:ea typeface="メイリオ" panose="020B0604030504040204" pitchFamily="50" charset="-128"/>
              </a:defRPr>
            </a:lvl1pPr>
            <a:lvl2pPr marL="630238" indent="-276225">
              <a:lnSpc>
                <a:spcPct val="100000"/>
              </a:lnSpc>
              <a:spcBef>
                <a:spcPts val="600"/>
              </a:spcBef>
              <a:buFont typeface="メイリオ" panose="020B0604030504040204" pitchFamily="50" charset="-128"/>
              <a:buChar char="–"/>
              <a:tabLst>
                <a:tab pos="269875" algn="l"/>
              </a:tabLst>
              <a:defRPr sz="2000">
                <a:latin typeface="+mn-lt"/>
                <a:ea typeface="メイリオ" panose="020B0604030504040204" pitchFamily="50" charset="-128"/>
              </a:defRPr>
            </a:lvl2pPr>
            <a:lvl3pPr marL="1076325" marR="0" indent="-2651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706563" algn="l"/>
                <a:tab pos="2154238" algn="l"/>
              </a:tabLst>
              <a:defRPr sz="1800">
                <a:latin typeface="+mn-lt"/>
                <a:ea typeface="メイリオ" panose="020B0604030504040204" pitchFamily="50" charset="-128"/>
              </a:defRPr>
            </a:lvl3pPr>
            <a:lvl4pPr>
              <a:defRPr sz="1600">
                <a:latin typeface="メイリオ" panose="020B0604030504040204" pitchFamily="50" charset="-128"/>
                <a:ea typeface="メイリオ" panose="020B0604030504040204" pitchFamily="50" charset="-128"/>
              </a:defRPr>
            </a:lvl4pPr>
            <a:lvl5pPr>
              <a:defRPr sz="1400">
                <a:latin typeface="メイリオ" panose="020B0604030504040204" pitchFamily="50" charset="-128"/>
                <a:ea typeface="メイリオ" panose="020B0604030504040204" pitchFamily="50" charset="-128"/>
              </a:defRPr>
            </a:lvl5pPr>
            <a:lvl6pPr>
              <a:defRPr sz="1200"/>
            </a:lvl6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endParaRPr kumimoji="1" lang="en-US" altLang="ja-JP"/>
          </a:p>
          <a:p>
            <a:pPr lvl="2"/>
            <a:endParaRPr kumimoji="1" lang="en-US" altLang="ja-JP"/>
          </a:p>
          <a:p>
            <a:pPr lvl="3"/>
            <a:endParaRPr kumimoji="1" lang="en-US" altLang="ja-JP"/>
          </a:p>
          <a:p>
            <a:pPr lvl="4"/>
            <a:endParaRPr kumimoji="1" lang="en-US" altLang="ja-JP"/>
          </a:p>
          <a:p>
            <a:pPr lvl="5"/>
            <a:endParaRPr kumimoji="1" lang="en-US" altLang="ja-JP"/>
          </a:p>
          <a:p>
            <a:pPr marL="1143000" marR="0" lvl="2" indent="-4286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1" lang="en-US" altLang="ja-JP"/>
          </a:p>
          <a:p>
            <a:pPr lvl="1"/>
            <a:endParaRPr kumimoji="1" lang="ja-JP" altLang="en-US"/>
          </a:p>
        </p:txBody>
      </p:sp>
      <p:cxnSp>
        <p:nvCxnSpPr>
          <p:cNvPr id="5" name="直線コネクタ 4">
            <a:extLst>
              <a:ext uri="{FF2B5EF4-FFF2-40B4-BE49-F238E27FC236}">
                <a16:creationId xmlns:a16="http://schemas.microsoft.com/office/drawing/2014/main" id="{2E223C2D-6FF2-BC44-E6B8-0DCB42E0A280}"/>
              </a:ext>
            </a:extLst>
          </p:cNvPr>
          <p:cNvCxnSpPr>
            <a:cxnSpLocks/>
          </p:cNvCxnSpPr>
          <p:nvPr userDrawn="1"/>
        </p:nvCxnSpPr>
        <p:spPr>
          <a:xfrm>
            <a:off x="2510971" y="606134"/>
            <a:ext cx="8969829" cy="0"/>
          </a:xfrm>
          <a:prstGeom prst="line">
            <a:avLst/>
          </a:prstGeom>
          <a:ln w="15875" cap="flat">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89A1D130-2B6D-652A-47F0-AB1657E5EDE3}"/>
              </a:ext>
            </a:extLst>
          </p:cNvPr>
          <p:cNvSpPr>
            <a:spLocks noGrp="1"/>
          </p:cNvSpPr>
          <p:nvPr>
            <p:ph type="sldNum" sz="quarter" idx="12"/>
          </p:nvPr>
        </p:nvSpPr>
        <p:spPr>
          <a:xfrm>
            <a:off x="11182350" y="148171"/>
            <a:ext cx="664349" cy="916487"/>
          </a:xfrm>
          <a:prstGeom prst="rect">
            <a:avLst/>
          </a:prstGeom>
        </p:spPr>
        <p:txBody>
          <a:bodyPr lIns="0" tIns="0" rIns="0" bIns="36000"/>
          <a:lstStyle>
            <a:lvl1pPr>
              <a:defRPr sz="1800">
                <a:solidFill>
                  <a:schemeClr val="tx1"/>
                </a:solidFill>
              </a:defRPr>
            </a:lvl1pPr>
          </a:lstStyle>
          <a:p>
            <a:fld id="{2E579A5C-05D8-48F0-A5C1-8CBB8C12EF46}" type="slidenum">
              <a:rPr kumimoji="1" lang="ja-JP" altLang="en-US" smtClean="0"/>
              <a:pPr/>
              <a:t>‹#›</a:t>
            </a:fld>
            <a:endParaRPr kumimoji="1" lang="ja-JP" altLang="en-US"/>
          </a:p>
        </p:txBody>
      </p:sp>
      <p:sp>
        <p:nvSpPr>
          <p:cNvPr id="19" name="コンテンツ プレースホルダー 18">
            <a:extLst>
              <a:ext uri="{FF2B5EF4-FFF2-40B4-BE49-F238E27FC236}">
                <a16:creationId xmlns:a16="http://schemas.microsoft.com/office/drawing/2014/main" id="{820EC2FB-17DF-9208-4A10-AED36FBE5B9A}"/>
              </a:ext>
            </a:extLst>
          </p:cNvPr>
          <p:cNvSpPr>
            <a:spLocks noGrp="1"/>
          </p:cNvSpPr>
          <p:nvPr>
            <p:ph sz="quarter" idx="14"/>
          </p:nvPr>
        </p:nvSpPr>
        <p:spPr>
          <a:xfrm>
            <a:off x="541468" y="1064659"/>
            <a:ext cx="11305227" cy="519044"/>
          </a:xfrm>
          <a:prstGeom prst="rect">
            <a:avLst/>
          </a:prstGeom>
        </p:spPr>
        <p:txBody>
          <a:bodyPr lIns="180000">
            <a:noAutofit/>
          </a:bodyPr>
          <a:lstStyle>
            <a:lvl1pPr marL="0" indent="0">
              <a:buNone/>
              <a:defRPr sz="3200"/>
            </a:lvl1pPr>
          </a:lstStyle>
          <a:p>
            <a:pPr lvl="0"/>
            <a:r>
              <a:rPr kumimoji="1" lang="ja-JP" altLang="en-US"/>
              <a:t>マスター テキストの書式設定</a:t>
            </a:r>
          </a:p>
        </p:txBody>
      </p:sp>
      <p:cxnSp>
        <p:nvCxnSpPr>
          <p:cNvPr id="27" name="直線コネクタ 26">
            <a:extLst>
              <a:ext uri="{FF2B5EF4-FFF2-40B4-BE49-F238E27FC236}">
                <a16:creationId xmlns:a16="http://schemas.microsoft.com/office/drawing/2014/main" id="{3A225AAA-D7F4-E31E-1FB9-2EFB9F4A58C1}"/>
              </a:ext>
            </a:extLst>
          </p:cNvPr>
          <p:cNvCxnSpPr>
            <a:cxnSpLocks/>
          </p:cNvCxnSpPr>
          <p:nvPr userDrawn="1"/>
        </p:nvCxnSpPr>
        <p:spPr>
          <a:xfrm>
            <a:off x="541470" y="1064658"/>
            <a:ext cx="0" cy="519045"/>
          </a:xfrm>
          <a:prstGeom prst="line">
            <a:avLst/>
          </a:prstGeom>
          <a:ln w="76200">
            <a:solidFill>
              <a:srgbClr val="0066FF"/>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FA2D3B8-BEB8-1E2E-9822-CEE49203EAEF}"/>
              </a:ext>
            </a:extLst>
          </p:cNvPr>
          <p:cNvSpPr>
            <a:spLocks noGrp="1"/>
          </p:cNvSpPr>
          <p:nvPr>
            <p:ph type="title"/>
          </p:nvPr>
        </p:nvSpPr>
        <p:spPr>
          <a:xfrm>
            <a:off x="380999" y="148172"/>
            <a:ext cx="10801349" cy="916487"/>
          </a:xfrm>
          <a:prstGeom prst="rect">
            <a:avLst/>
          </a:prstGeom>
        </p:spPr>
        <p:txBody>
          <a:bodyPr lIns="0" tIns="18000" rIns="0" bIns="0">
            <a:normAutofit/>
          </a:bodyPr>
          <a:lstStyle>
            <a:lvl1pPr>
              <a:lnSpc>
                <a:spcPct val="100000"/>
              </a:lnSpc>
              <a:defRPr sz="4000" b="1">
                <a:solidFill>
                  <a:schemeClr val="tx1"/>
                </a:solidFill>
                <a:highlight>
                  <a:srgbClr val="FFFFFF"/>
                </a:highlight>
              </a:defRPr>
            </a:lvl1pPr>
          </a:lstStyle>
          <a:p>
            <a:r>
              <a:rPr lang="ja-JP" altLang="en-US"/>
              <a:t>マスター タイトルの書式設定</a:t>
            </a:r>
            <a:endParaRPr lang="en-US"/>
          </a:p>
        </p:txBody>
      </p:sp>
    </p:spTree>
    <p:extLst>
      <p:ext uri="{BB962C8B-B14F-4D97-AF65-F5344CB8AC3E}">
        <p14:creationId xmlns:p14="http://schemas.microsoft.com/office/powerpoint/2010/main" val="375024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テンプレート_old2">
    <p:spTree>
      <p:nvGrpSpPr>
        <p:cNvPr id="1" name=""/>
        <p:cNvGrpSpPr/>
        <p:nvPr/>
      </p:nvGrpSpPr>
      <p:grpSpPr>
        <a:xfrm>
          <a:off x="0" y="0"/>
          <a:ext cx="0" cy="0"/>
          <a:chOff x="0" y="0"/>
          <a:chExt cx="0" cy="0"/>
        </a:xfrm>
      </p:grpSpPr>
      <p:sp>
        <p:nvSpPr>
          <p:cNvPr id="13" name="コンテンツ プレースホルダー 11">
            <a:extLst>
              <a:ext uri="{FF2B5EF4-FFF2-40B4-BE49-F238E27FC236}">
                <a16:creationId xmlns:a16="http://schemas.microsoft.com/office/drawing/2014/main" id="{463EA054-CA78-9F14-181D-0DA96CBFA0B9}"/>
              </a:ext>
            </a:extLst>
          </p:cNvPr>
          <p:cNvSpPr>
            <a:spLocks noGrp="1"/>
          </p:cNvSpPr>
          <p:nvPr>
            <p:ph sz="quarter" idx="13"/>
          </p:nvPr>
        </p:nvSpPr>
        <p:spPr>
          <a:xfrm>
            <a:off x="541463" y="1583702"/>
            <a:ext cx="11305231" cy="2023098"/>
          </a:xfrm>
          <a:prstGeom prst="rect">
            <a:avLst/>
          </a:prstGeom>
        </p:spPr>
        <p:txBody>
          <a:bodyPr lIns="288000" tIns="144000" rIns="0"/>
          <a:lstStyle>
            <a:lvl1pPr marL="263525" indent="-263525">
              <a:lnSpc>
                <a:spcPct val="100000"/>
              </a:lnSpc>
              <a:spcBef>
                <a:spcPts val="1200"/>
              </a:spcBef>
              <a:defRPr sz="2200" b="0">
                <a:latin typeface="+mn-lt"/>
                <a:ea typeface="メイリオ" panose="020B0604030504040204" pitchFamily="50" charset="-128"/>
              </a:defRPr>
            </a:lvl1pPr>
            <a:lvl2pPr marL="630238" indent="-276225">
              <a:lnSpc>
                <a:spcPct val="100000"/>
              </a:lnSpc>
              <a:spcBef>
                <a:spcPts val="600"/>
              </a:spcBef>
              <a:buFont typeface="メイリオ" panose="020B0604030504040204" pitchFamily="50" charset="-128"/>
              <a:buChar char="–"/>
              <a:tabLst>
                <a:tab pos="269875" algn="l"/>
              </a:tabLst>
              <a:defRPr sz="2000">
                <a:latin typeface="+mn-lt"/>
                <a:ea typeface="メイリオ" panose="020B0604030504040204" pitchFamily="50" charset="-128"/>
              </a:defRPr>
            </a:lvl2pPr>
            <a:lvl3pPr marL="1076325" marR="0" indent="-2651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706563" algn="l"/>
                <a:tab pos="2154238" algn="l"/>
              </a:tabLst>
              <a:defRPr sz="1800">
                <a:latin typeface="+mn-lt"/>
                <a:ea typeface="メイリオ" panose="020B0604030504040204" pitchFamily="50" charset="-128"/>
              </a:defRPr>
            </a:lvl3pPr>
            <a:lvl4pPr>
              <a:defRPr sz="1600">
                <a:latin typeface="メイリオ" panose="020B0604030504040204" pitchFamily="50" charset="-128"/>
                <a:ea typeface="メイリオ" panose="020B0604030504040204" pitchFamily="50" charset="-128"/>
              </a:defRPr>
            </a:lvl4pPr>
            <a:lvl5pPr>
              <a:defRPr sz="1400">
                <a:latin typeface="メイリオ" panose="020B0604030504040204" pitchFamily="50" charset="-128"/>
                <a:ea typeface="メイリオ" panose="020B0604030504040204" pitchFamily="50" charset="-128"/>
              </a:defRPr>
            </a:lvl5pPr>
            <a:lvl6pPr>
              <a:defRPr sz="1200"/>
            </a:lvl6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endParaRPr kumimoji="1" lang="en-US" altLang="ja-JP"/>
          </a:p>
          <a:p>
            <a:pPr lvl="2"/>
            <a:endParaRPr kumimoji="1" lang="en-US" altLang="ja-JP"/>
          </a:p>
          <a:p>
            <a:pPr lvl="3"/>
            <a:endParaRPr kumimoji="1" lang="en-US" altLang="ja-JP"/>
          </a:p>
          <a:p>
            <a:pPr lvl="4"/>
            <a:endParaRPr kumimoji="1" lang="en-US" altLang="ja-JP"/>
          </a:p>
          <a:p>
            <a:pPr lvl="5"/>
            <a:endParaRPr kumimoji="1" lang="en-US" altLang="ja-JP"/>
          </a:p>
          <a:p>
            <a:pPr marL="1143000" marR="0" lvl="2" indent="-4286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1" lang="en-US" altLang="ja-JP"/>
          </a:p>
          <a:p>
            <a:pPr lvl="1"/>
            <a:endParaRPr kumimoji="1" lang="ja-JP" altLang="en-US"/>
          </a:p>
        </p:txBody>
      </p:sp>
      <p:cxnSp>
        <p:nvCxnSpPr>
          <p:cNvPr id="5" name="直線コネクタ 4">
            <a:extLst>
              <a:ext uri="{FF2B5EF4-FFF2-40B4-BE49-F238E27FC236}">
                <a16:creationId xmlns:a16="http://schemas.microsoft.com/office/drawing/2014/main" id="{2E223C2D-6FF2-BC44-E6B8-0DCB42E0A280}"/>
              </a:ext>
            </a:extLst>
          </p:cNvPr>
          <p:cNvCxnSpPr>
            <a:cxnSpLocks/>
          </p:cNvCxnSpPr>
          <p:nvPr userDrawn="1"/>
        </p:nvCxnSpPr>
        <p:spPr>
          <a:xfrm>
            <a:off x="2510971" y="606134"/>
            <a:ext cx="8969829" cy="0"/>
          </a:xfrm>
          <a:prstGeom prst="line">
            <a:avLst/>
          </a:prstGeom>
          <a:ln w="15875" cap="flat">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89A1D130-2B6D-652A-47F0-AB1657E5EDE3}"/>
              </a:ext>
            </a:extLst>
          </p:cNvPr>
          <p:cNvSpPr>
            <a:spLocks noGrp="1"/>
          </p:cNvSpPr>
          <p:nvPr>
            <p:ph type="sldNum" sz="quarter" idx="12"/>
          </p:nvPr>
        </p:nvSpPr>
        <p:spPr>
          <a:xfrm>
            <a:off x="11182350" y="148171"/>
            <a:ext cx="664349" cy="916487"/>
          </a:xfrm>
          <a:prstGeom prst="rect">
            <a:avLst/>
          </a:prstGeom>
        </p:spPr>
        <p:txBody>
          <a:bodyPr lIns="0" tIns="0" rIns="0" bIns="36000"/>
          <a:lstStyle>
            <a:lvl1pPr>
              <a:defRPr sz="1800">
                <a:solidFill>
                  <a:schemeClr val="tx1"/>
                </a:solidFill>
              </a:defRPr>
            </a:lvl1pPr>
          </a:lstStyle>
          <a:p>
            <a:fld id="{2E579A5C-05D8-48F0-A5C1-8CBB8C12EF46}" type="slidenum">
              <a:rPr kumimoji="1" lang="ja-JP" altLang="en-US" smtClean="0"/>
              <a:pPr/>
              <a:t>‹#›</a:t>
            </a:fld>
            <a:endParaRPr kumimoji="1" lang="ja-JP" altLang="en-US"/>
          </a:p>
        </p:txBody>
      </p:sp>
      <p:sp>
        <p:nvSpPr>
          <p:cNvPr id="19" name="コンテンツ プレースホルダー 18">
            <a:extLst>
              <a:ext uri="{FF2B5EF4-FFF2-40B4-BE49-F238E27FC236}">
                <a16:creationId xmlns:a16="http://schemas.microsoft.com/office/drawing/2014/main" id="{820EC2FB-17DF-9208-4A10-AED36FBE5B9A}"/>
              </a:ext>
            </a:extLst>
          </p:cNvPr>
          <p:cNvSpPr>
            <a:spLocks noGrp="1"/>
          </p:cNvSpPr>
          <p:nvPr>
            <p:ph sz="quarter" idx="14"/>
          </p:nvPr>
        </p:nvSpPr>
        <p:spPr>
          <a:xfrm>
            <a:off x="541468" y="1064659"/>
            <a:ext cx="11305227" cy="519044"/>
          </a:xfrm>
          <a:prstGeom prst="rect">
            <a:avLst/>
          </a:prstGeom>
        </p:spPr>
        <p:txBody>
          <a:bodyPr lIns="180000">
            <a:noAutofit/>
          </a:bodyPr>
          <a:lstStyle>
            <a:lvl1pPr marL="0" indent="0">
              <a:buNone/>
              <a:defRPr sz="3200"/>
            </a:lvl1pPr>
          </a:lstStyle>
          <a:p>
            <a:pPr lvl="0"/>
            <a:r>
              <a:rPr kumimoji="1" lang="ja-JP" altLang="en-US"/>
              <a:t>マスター テキストの書式設定</a:t>
            </a:r>
          </a:p>
        </p:txBody>
      </p:sp>
      <p:cxnSp>
        <p:nvCxnSpPr>
          <p:cNvPr id="27" name="直線コネクタ 26">
            <a:extLst>
              <a:ext uri="{FF2B5EF4-FFF2-40B4-BE49-F238E27FC236}">
                <a16:creationId xmlns:a16="http://schemas.microsoft.com/office/drawing/2014/main" id="{3A225AAA-D7F4-E31E-1FB9-2EFB9F4A58C1}"/>
              </a:ext>
            </a:extLst>
          </p:cNvPr>
          <p:cNvCxnSpPr>
            <a:cxnSpLocks/>
          </p:cNvCxnSpPr>
          <p:nvPr userDrawn="1"/>
        </p:nvCxnSpPr>
        <p:spPr>
          <a:xfrm>
            <a:off x="541470" y="1064658"/>
            <a:ext cx="0" cy="519045"/>
          </a:xfrm>
          <a:prstGeom prst="line">
            <a:avLst/>
          </a:prstGeom>
          <a:ln w="76200">
            <a:solidFill>
              <a:srgbClr val="0066FF"/>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FA2D3B8-BEB8-1E2E-9822-CEE49203EAEF}"/>
              </a:ext>
            </a:extLst>
          </p:cNvPr>
          <p:cNvSpPr>
            <a:spLocks noGrp="1"/>
          </p:cNvSpPr>
          <p:nvPr>
            <p:ph type="title"/>
          </p:nvPr>
        </p:nvSpPr>
        <p:spPr>
          <a:xfrm>
            <a:off x="380999" y="148172"/>
            <a:ext cx="10801349" cy="916487"/>
          </a:xfrm>
          <a:prstGeom prst="rect">
            <a:avLst/>
          </a:prstGeom>
        </p:spPr>
        <p:txBody>
          <a:bodyPr lIns="0" tIns="18000" rIns="0" bIns="0">
            <a:normAutofit/>
          </a:bodyPr>
          <a:lstStyle>
            <a:lvl1pPr>
              <a:lnSpc>
                <a:spcPct val="100000"/>
              </a:lnSpc>
              <a:defRPr sz="4000" b="1">
                <a:solidFill>
                  <a:schemeClr val="tx1"/>
                </a:solidFill>
                <a:highlight>
                  <a:srgbClr val="FFFFFF"/>
                </a:highlight>
              </a:defRPr>
            </a:lvl1pPr>
          </a:lstStyle>
          <a:p>
            <a:r>
              <a:rPr lang="ja-JP" altLang="en-US"/>
              <a:t>マスター タイトルの書式設定</a:t>
            </a:r>
            <a:endParaRPr lang="en-US"/>
          </a:p>
        </p:txBody>
      </p:sp>
      <p:sp>
        <p:nvSpPr>
          <p:cNvPr id="30" name="コンテンツ プレースホルダー 11">
            <a:extLst>
              <a:ext uri="{FF2B5EF4-FFF2-40B4-BE49-F238E27FC236}">
                <a16:creationId xmlns:a16="http://schemas.microsoft.com/office/drawing/2014/main" id="{D239C3BE-EFB8-02A7-EE59-755FFCC2ADA6}"/>
              </a:ext>
            </a:extLst>
          </p:cNvPr>
          <p:cNvSpPr>
            <a:spLocks noGrp="1"/>
          </p:cNvSpPr>
          <p:nvPr>
            <p:ph sz="quarter" idx="15"/>
          </p:nvPr>
        </p:nvSpPr>
        <p:spPr>
          <a:xfrm>
            <a:off x="541463" y="4125843"/>
            <a:ext cx="11305231" cy="2023098"/>
          </a:xfrm>
          <a:prstGeom prst="rect">
            <a:avLst/>
          </a:prstGeom>
        </p:spPr>
        <p:txBody>
          <a:bodyPr lIns="288000" tIns="144000" rIns="0"/>
          <a:lstStyle>
            <a:lvl1pPr marL="263525" indent="-263525">
              <a:lnSpc>
                <a:spcPct val="100000"/>
              </a:lnSpc>
              <a:spcBef>
                <a:spcPts val="1200"/>
              </a:spcBef>
              <a:defRPr sz="2200" b="0">
                <a:latin typeface="+mn-lt"/>
                <a:ea typeface="メイリオ" panose="020B0604030504040204" pitchFamily="50" charset="-128"/>
              </a:defRPr>
            </a:lvl1pPr>
            <a:lvl2pPr marL="630238" indent="-276225">
              <a:lnSpc>
                <a:spcPct val="100000"/>
              </a:lnSpc>
              <a:spcBef>
                <a:spcPts val="600"/>
              </a:spcBef>
              <a:buFont typeface="メイリオ" panose="020B0604030504040204" pitchFamily="50" charset="-128"/>
              <a:buChar char="–"/>
              <a:tabLst>
                <a:tab pos="269875" algn="l"/>
              </a:tabLst>
              <a:defRPr sz="2000">
                <a:latin typeface="+mn-lt"/>
                <a:ea typeface="メイリオ" panose="020B0604030504040204" pitchFamily="50" charset="-128"/>
              </a:defRPr>
            </a:lvl2pPr>
            <a:lvl3pPr marL="1076325" marR="0" indent="-2651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706563" algn="l"/>
                <a:tab pos="2154238" algn="l"/>
              </a:tabLst>
              <a:defRPr sz="1800">
                <a:latin typeface="+mn-lt"/>
                <a:ea typeface="メイリオ" panose="020B0604030504040204" pitchFamily="50" charset="-128"/>
              </a:defRPr>
            </a:lvl3pPr>
            <a:lvl4pPr>
              <a:defRPr sz="1600">
                <a:latin typeface="メイリオ" panose="020B0604030504040204" pitchFamily="50" charset="-128"/>
                <a:ea typeface="メイリオ" panose="020B0604030504040204" pitchFamily="50" charset="-128"/>
              </a:defRPr>
            </a:lvl4pPr>
            <a:lvl5pPr>
              <a:defRPr sz="1400">
                <a:latin typeface="メイリオ" panose="020B0604030504040204" pitchFamily="50" charset="-128"/>
                <a:ea typeface="メイリオ" panose="020B0604030504040204" pitchFamily="50" charset="-128"/>
              </a:defRPr>
            </a:lvl5pPr>
            <a:lvl6pPr>
              <a:defRPr sz="1200"/>
            </a:lvl6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endParaRPr kumimoji="1" lang="en-US" altLang="ja-JP"/>
          </a:p>
          <a:p>
            <a:pPr lvl="2"/>
            <a:endParaRPr kumimoji="1" lang="en-US" altLang="ja-JP"/>
          </a:p>
          <a:p>
            <a:pPr lvl="3"/>
            <a:endParaRPr kumimoji="1" lang="en-US" altLang="ja-JP"/>
          </a:p>
          <a:p>
            <a:pPr lvl="4"/>
            <a:endParaRPr kumimoji="1" lang="en-US" altLang="ja-JP"/>
          </a:p>
          <a:p>
            <a:pPr lvl="5"/>
            <a:endParaRPr kumimoji="1" lang="en-US" altLang="ja-JP"/>
          </a:p>
          <a:p>
            <a:pPr marL="1143000" marR="0" lvl="2" indent="-4286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1" lang="en-US" altLang="ja-JP"/>
          </a:p>
          <a:p>
            <a:pPr lvl="1"/>
            <a:endParaRPr kumimoji="1" lang="ja-JP" altLang="en-US"/>
          </a:p>
        </p:txBody>
      </p:sp>
      <p:sp>
        <p:nvSpPr>
          <p:cNvPr id="31" name="コンテンツ プレースホルダー 18">
            <a:extLst>
              <a:ext uri="{FF2B5EF4-FFF2-40B4-BE49-F238E27FC236}">
                <a16:creationId xmlns:a16="http://schemas.microsoft.com/office/drawing/2014/main" id="{4416AA95-9265-08BD-33C3-69660077E6C2}"/>
              </a:ext>
            </a:extLst>
          </p:cNvPr>
          <p:cNvSpPr>
            <a:spLocks noGrp="1"/>
          </p:cNvSpPr>
          <p:nvPr>
            <p:ph sz="quarter" idx="16"/>
          </p:nvPr>
        </p:nvSpPr>
        <p:spPr>
          <a:xfrm>
            <a:off x="541468" y="3606800"/>
            <a:ext cx="11305227" cy="519044"/>
          </a:xfrm>
          <a:prstGeom prst="rect">
            <a:avLst/>
          </a:prstGeom>
          <a:ln>
            <a:noFill/>
          </a:ln>
        </p:spPr>
        <p:txBody>
          <a:bodyPr lIns="180000">
            <a:noAutofit/>
          </a:bodyPr>
          <a:lstStyle>
            <a:lvl1pPr marL="0" indent="0">
              <a:buNone/>
              <a:defRPr sz="3200"/>
            </a:lvl1pPr>
          </a:lstStyle>
          <a:p>
            <a:pPr lvl="0"/>
            <a:r>
              <a:rPr kumimoji="1" lang="ja-JP" altLang="en-US"/>
              <a:t>マスター テキストの書式設定</a:t>
            </a:r>
          </a:p>
        </p:txBody>
      </p:sp>
      <p:cxnSp>
        <p:nvCxnSpPr>
          <p:cNvPr id="32" name="直線コネクタ 31">
            <a:extLst>
              <a:ext uri="{FF2B5EF4-FFF2-40B4-BE49-F238E27FC236}">
                <a16:creationId xmlns:a16="http://schemas.microsoft.com/office/drawing/2014/main" id="{53C5804B-AE07-BD71-B5AF-5D61F176A399}"/>
              </a:ext>
            </a:extLst>
          </p:cNvPr>
          <p:cNvCxnSpPr>
            <a:cxnSpLocks/>
          </p:cNvCxnSpPr>
          <p:nvPr userDrawn="1"/>
        </p:nvCxnSpPr>
        <p:spPr>
          <a:xfrm>
            <a:off x="541470" y="3606799"/>
            <a:ext cx="0" cy="519045"/>
          </a:xfrm>
          <a:prstGeom prst="line">
            <a:avLst/>
          </a:prstGeom>
          <a:ln w="76200">
            <a:solidFill>
              <a:srgbClr val="006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454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0142A-284F-4EDB-ABEE-EE2F23504E54}" type="datetime2">
              <a:rPr kumimoji="1" lang="ja-JP" altLang="en-US" smtClean="0"/>
              <a:t>2025年9月24日(水)</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79A5C-05D8-48F0-A5C1-8CBB8C12EF46}" type="slidenum">
              <a:rPr kumimoji="1" lang="ja-JP" altLang="en-US" smtClean="0"/>
              <a:t>‹#›</a:t>
            </a:fld>
            <a:endParaRPr kumimoji="1" lang="ja-JP" altLang="en-US"/>
          </a:p>
        </p:txBody>
      </p:sp>
    </p:spTree>
    <p:extLst>
      <p:ext uri="{BB962C8B-B14F-4D97-AF65-F5344CB8AC3E}">
        <p14:creationId xmlns:p14="http://schemas.microsoft.com/office/powerpoint/2010/main" val="2364695134"/>
      </p:ext>
    </p:extLst>
  </p:cSld>
  <p:clrMap bg1="lt1" tx1="dk1" bg2="lt2" tx2="dk2" accent1="accent1" accent2="accent2" accent3="accent3" accent4="accent4" accent5="accent5" accent6="accent6" hlink="hlink" folHlink="folHlink"/>
  <p:sldLayoutIdLst>
    <p:sldLayoutId id="2147483694" r:id="rId1"/>
    <p:sldLayoutId id="2147483704" r:id="rId2"/>
    <p:sldLayoutId id="2147483705" r:id="rId3"/>
    <p:sldLayoutId id="2147483702" r:id="rId4"/>
    <p:sldLayoutId id="2147483695"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7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7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5D7C7D76-62A1-2DC6-7838-23AD24F2BF46}"/>
              </a:ext>
            </a:extLst>
          </p:cNvPr>
          <p:cNvSpPr txBox="1">
            <a:spLocks/>
          </p:cNvSpPr>
          <p:nvPr/>
        </p:nvSpPr>
        <p:spPr>
          <a:xfrm>
            <a:off x="-4" y="1172028"/>
            <a:ext cx="12192000" cy="972457"/>
          </a:xfrm>
          <a:prstGeom prst="rect">
            <a:avLst/>
          </a:prstGeom>
        </p:spPr>
        <p:txBody>
          <a:bodyPr rIns="18000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en-US" altLang="ja-JP" sz="2000"/>
              <a:t>The 24</a:t>
            </a:r>
            <a:r>
              <a:rPr lang="en-US" altLang="ja-JP" sz="2000" baseline="30000"/>
              <a:t>th</a:t>
            </a:r>
            <a:r>
              <a:rPr lang="en-US" altLang="ja-JP" sz="2000"/>
              <a:t> Summer course: Behavior Modeling in Transportation Networks</a:t>
            </a:r>
          </a:p>
        </p:txBody>
      </p:sp>
      <p:sp>
        <p:nvSpPr>
          <p:cNvPr id="9" name="タイトル 4">
            <a:extLst>
              <a:ext uri="{FF2B5EF4-FFF2-40B4-BE49-F238E27FC236}">
                <a16:creationId xmlns:a16="http://schemas.microsoft.com/office/drawing/2014/main" id="{3C896671-6098-F76E-95C6-12C6EBF73AE0}"/>
              </a:ext>
            </a:extLst>
          </p:cNvPr>
          <p:cNvSpPr txBox="1">
            <a:spLocks/>
          </p:cNvSpPr>
          <p:nvPr/>
        </p:nvSpPr>
        <p:spPr>
          <a:xfrm>
            <a:off x="-4" y="1590487"/>
            <a:ext cx="12192000" cy="2557659"/>
          </a:xfrm>
          <a:prstGeom prst="rect">
            <a:avLst/>
          </a:prstGeom>
        </p:spPr>
        <p:txBody>
          <a:bodyPr lIns="0" tIns="36000" rIns="0" bIns="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00000"/>
              </a:lnSpc>
              <a:spcBef>
                <a:spcPts val="1200"/>
              </a:spcBef>
            </a:pPr>
            <a:r>
              <a:rPr lang="en" altLang="ja-JP" sz="3400" b="1"/>
              <a:t>Model of Restaurant Selection Based on </a:t>
            </a:r>
          </a:p>
          <a:p>
            <a:pPr algn="ctr">
              <a:lnSpc>
                <a:spcPct val="100000"/>
              </a:lnSpc>
              <a:spcBef>
                <a:spcPts val="1200"/>
              </a:spcBef>
            </a:pPr>
            <a:r>
              <a:rPr lang="en" altLang="ja-JP" sz="3400" b="1"/>
              <a:t>Individual Attributes</a:t>
            </a:r>
          </a:p>
          <a:p>
            <a:pPr algn="ctr">
              <a:lnSpc>
                <a:spcPct val="150000"/>
              </a:lnSpc>
              <a:spcBef>
                <a:spcPts val="1200"/>
              </a:spcBef>
            </a:pPr>
            <a:r>
              <a:rPr lang="ja-JP" altLang="en-US" sz="2400">
                <a:solidFill>
                  <a:srgbClr val="0066FF"/>
                </a:solidFill>
              </a:rPr>
              <a:t>個人属性に基づく飲食店選択モデル</a:t>
            </a:r>
            <a:endParaRPr lang="ja-JP" altLang="en-US" sz="2400">
              <a:solidFill>
                <a:srgbClr val="0066FF"/>
              </a:solidFill>
              <a:latin typeface="+mn-lt"/>
              <a:ea typeface="+mn-ea"/>
            </a:endParaRPr>
          </a:p>
        </p:txBody>
      </p:sp>
      <p:sp>
        <p:nvSpPr>
          <p:cNvPr id="11" name="テキスト ボックス 10">
            <a:extLst>
              <a:ext uri="{FF2B5EF4-FFF2-40B4-BE49-F238E27FC236}">
                <a16:creationId xmlns:a16="http://schemas.microsoft.com/office/drawing/2014/main" id="{EDF0D8AE-E6CC-DA1E-7CA8-029EB5069EC0}"/>
              </a:ext>
            </a:extLst>
          </p:cNvPr>
          <p:cNvSpPr txBox="1"/>
          <p:nvPr/>
        </p:nvSpPr>
        <p:spPr>
          <a:xfrm>
            <a:off x="-3" y="4148146"/>
            <a:ext cx="12191999" cy="369332"/>
          </a:xfrm>
          <a:prstGeom prst="rect">
            <a:avLst/>
          </a:prstGeom>
          <a:noFill/>
        </p:spPr>
        <p:txBody>
          <a:bodyPr wrap="square">
            <a:spAutoFit/>
          </a:bodyPr>
          <a:lstStyle/>
          <a:p>
            <a:pPr marL="0" indent="0" algn="ctr">
              <a:lnSpc>
                <a:spcPct val="100000"/>
              </a:lnSpc>
              <a:spcBef>
                <a:spcPts val="0"/>
              </a:spcBef>
              <a:buNone/>
            </a:pPr>
            <a:r>
              <a:rPr lang="en-US" altLang="ja-JP" sz="1800"/>
              <a:t>September </a:t>
            </a:r>
            <a:r>
              <a:rPr lang="en-US" altLang="ja-JP"/>
              <a:t>24</a:t>
            </a:r>
            <a:r>
              <a:rPr lang="en-US" altLang="ja-JP" sz="1800"/>
              <a:t>, 2025</a:t>
            </a:r>
          </a:p>
        </p:txBody>
      </p:sp>
      <p:sp>
        <p:nvSpPr>
          <p:cNvPr id="13" name="テキスト ボックス 12">
            <a:extLst>
              <a:ext uri="{FF2B5EF4-FFF2-40B4-BE49-F238E27FC236}">
                <a16:creationId xmlns:a16="http://schemas.microsoft.com/office/drawing/2014/main" id="{F440211D-F090-3318-196F-B623B7AC7D2C}"/>
              </a:ext>
            </a:extLst>
          </p:cNvPr>
          <p:cNvSpPr txBox="1"/>
          <p:nvPr/>
        </p:nvSpPr>
        <p:spPr>
          <a:xfrm>
            <a:off x="1" y="4955440"/>
            <a:ext cx="12191999" cy="1825821"/>
          </a:xfrm>
          <a:prstGeom prst="rect">
            <a:avLst/>
          </a:prstGeom>
          <a:noFill/>
        </p:spPr>
        <p:txBody>
          <a:bodyPr wrap="square">
            <a:spAutoFit/>
          </a:bodyPr>
          <a:lstStyle/>
          <a:p>
            <a:pPr marL="1800225" indent="-180975">
              <a:lnSpc>
                <a:spcPct val="150000"/>
              </a:lnSpc>
              <a:spcAft>
                <a:spcPts val="600"/>
              </a:spcAft>
            </a:pPr>
            <a:r>
              <a:rPr lang="en-US" altLang="ja-JP" sz="2000" i="0" strike="noStrike" baseline="0">
                <a:solidFill>
                  <a:srgbClr val="404040"/>
                </a:solidFill>
              </a:rPr>
              <a:t>Kanazawa University </a:t>
            </a:r>
            <a:r>
              <a:rPr lang="ja-JP" altLang="en-US" sz="2000" i="0" strike="noStrike" baseline="0">
                <a:solidFill>
                  <a:srgbClr val="404040"/>
                </a:solidFill>
              </a:rPr>
              <a:t>金沢大学</a:t>
            </a:r>
            <a:endParaRPr lang="en-US" altLang="ja-JP" sz="2000" i="0" strike="noStrike" baseline="0">
              <a:solidFill>
                <a:srgbClr val="404040"/>
              </a:solidFill>
            </a:endParaRPr>
          </a:p>
          <a:p>
            <a:pPr marL="1612900" defTabSz="650875">
              <a:lnSpc>
                <a:spcPct val="150000"/>
              </a:lnSpc>
            </a:pPr>
            <a:r>
              <a:rPr lang="en-US" altLang="ja-JP">
                <a:solidFill>
                  <a:srgbClr val="404040"/>
                </a:solidFill>
              </a:rPr>
              <a:t>MATSUMOTO </a:t>
            </a:r>
            <a:r>
              <a:rPr lang="en-US" altLang="ja-JP" err="1">
                <a:solidFill>
                  <a:srgbClr val="404040"/>
                </a:solidFill>
              </a:rPr>
              <a:t>Kuuma</a:t>
            </a:r>
            <a:r>
              <a:rPr lang="en-US" altLang="ja-JP">
                <a:solidFill>
                  <a:srgbClr val="404040"/>
                </a:solidFill>
              </a:rPr>
              <a:t> </a:t>
            </a:r>
            <a:r>
              <a:rPr lang="ja-JP" altLang="en-US">
                <a:solidFill>
                  <a:srgbClr val="404040"/>
                </a:solidFill>
              </a:rPr>
              <a:t>松本 空蒔，</a:t>
            </a:r>
            <a:r>
              <a:rPr lang="en-US" altLang="ja-JP">
                <a:solidFill>
                  <a:srgbClr val="404040"/>
                </a:solidFill>
              </a:rPr>
              <a:t>OGIWARI </a:t>
            </a:r>
            <a:r>
              <a:rPr lang="en-US" altLang="ja-JP" err="1">
                <a:solidFill>
                  <a:srgbClr val="404040"/>
                </a:solidFill>
              </a:rPr>
              <a:t>Satoka</a:t>
            </a:r>
            <a:r>
              <a:rPr lang="en-US" altLang="ja-JP">
                <a:solidFill>
                  <a:srgbClr val="404040"/>
                </a:solidFill>
              </a:rPr>
              <a:t> </a:t>
            </a:r>
            <a:r>
              <a:rPr lang="ja-JP" altLang="en-US">
                <a:solidFill>
                  <a:srgbClr val="404040"/>
                </a:solidFill>
              </a:rPr>
              <a:t>扇割</a:t>
            </a:r>
            <a:r>
              <a:rPr lang="en-US" altLang="ja-JP">
                <a:solidFill>
                  <a:srgbClr val="404040"/>
                </a:solidFill>
              </a:rPr>
              <a:t> </a:t>
            </a:r>
            <a:r>
              <a:rPr lang="ja-JP" altLang="en-US">
                <a:solidFill>
                  <a:srgbClr val="404040"/>
                </a:solidFill>
              </a:rPr>
              <a:t>里佳，</a:t>
            </a:r>
            <a:r>
              <a:rPr lang="en-US" altLang="ja-JP">
                <a:solidFill>
                  <a:srgbClr val="404040"/>
                </a:solidFill>
              </a:rPr>
              <a:t>SATO Ko </a:t>
            </a:r>
            <a:r>
              <a:rPr lang="ja-JP" altLang="en-US">
                <a:solidFill>
                  <a:srgbClr val="404040"/>
                </a:solidFill>
              </a:rPr>
              <a:t>佐藤</a:t>
            </a:r>
            <a:r>
              <a:rPr lang="en-US" altLang="ja-JP">
                <a:solidFill>
                  <a:srgbClr val="404040"/>
                </a:solidFill>
              </a:rPr>
              <a:t> </a:t>
            </a:r>
            <a:r>
              <a:rPr lang="ja-JP" altLang="en-US">
                <a:solidFill>
                  <a:srgbClr val="404040"/>
                </a:solidFill>
              </a:rPr>
              <a:t>宏</a:t>
            </a:r>
            <a:endParaRPr lang="en-US" altLang="ja-JP" i="0" u="none" strike="noStrike" baseline="0">
              <a:solidFill>
                <a:srgbClr val="404040"/>
              </a:solidFill>
            </a:endParaRPr>
          </a:p>
          <a:p>
            <a:pPr marL="1612900" defTabSz="650875">
              <a:lnSpc>
                <a:spcPct val="150000"/>
              </a:lnSpc>
            </a:pPr>
            <a:r>
              <a:rPr lang="en-US" altLang="ja-JP" i="0" u="none" strike="noStrike" baseline="0">
                <a:solidFill>
                  <a:srgbClr val="404040"/>
                </a:solidFill>
              </a:rPr>
              <a:t>UEDA Makishi </a:t>
            </a:r>
            <a:r>
              <a:rPr lang="ja-JP" altLang="en-US" i="0" u="none" strike="noStrike" baseline="0">
                <a:solidFill>
                  <a:srgbClr val="404040"/>
                </a:solidFill>
              </a:rPr>
              <a:t>植田 真生史</a:t>
            </a:r>
            <a:r>
              <a:rPr lang="ja-JP" altLang="en-US">
                <a:solidFill>
                  <a:srgbClr val="404040"/>
                </a:solidFill>
              </a:rPr>
              <a:t>，</a:t>
            </a:r>
            <a:r>
              <a:rPr lang="en-US" altLang="ja-JP" i="0" u="none" strike="noStrike" baseline="0">
                <a:solidFill>
                  <a:srgbClr val="404040"/>
                </a:solidFill>
              </a:rPr>
              <a:t>TOMODA Kaho </a:t>
            </a:r>
            <a:r>
              <a:rPr lang="ja-JP" altLang="en-US" i="0" u="none" strike="noStrike" baseline="0">
                <a:solidFill>
                  <a:srgbClr val="404040"/>
                </a:solidFill>
                <a:latin typeface="HiraKakuPro-W3"/>
              </a:rPr>
              <a:t>友田 華穂</a:t>
            </a:r>
            <a:r>
              <a:rPr lang="ja-JP" altLang="en-US">
                <a:solidFill>
                  <a:srgbClr val="404040"/>
                </a:solidFill>
              </a:rPr>
              <a:t>，</a:t>
            </a:r>
            <a:r>
              <a:rPr lang="en-US" altLang="ja-JP" i="0" u="none" strike="noStrike" baseline="0">
                <a:solidFill>
                  <a:srgbClr val="404040"/>
                </a:solidFill>
              </a:rPr>
              <a:t>TACHIBANA Shota </a:t>
            </a:r>
            <a:r>
              <a:rPr lang="ja-JP" altLang="en-US" i="0" u="none" strike="noStrike" baseline="0">
                <a:solidFill>
                  <a:srgbClr val="404040"/>
                </a:solidFill>
              </a:rPr>
              <a:t>橘 翔太，</a:t>
            </a:r>
            <a:br>
              <a:rPr lang="en-US" altLang="ja-JP" i="0" u="none" strike="noStrike" baseline="0">
                <a:solidFill>
                  <a:srgbClr val="404040"/>
                </a:solidFill>
              </a:rPr>
            </a:br>
            <a:endParaRPr lang="en-US" altLang="ja-JP" i="0" u="none" strike="noStrike" baseline="0">
              <a:solidFill>
                <a:srgbClr val="404040"/>
              </a:solidFill>
            </a:endParaRPr>
          </a:p>
        </p:txBody>
      </p:sp>
    </p:spTree>
    <p:extLst>
      <p:ext uri="{BB962C8B-B14F-4D97-AF65-F5344CB8AC3E}">
        <p14:creationId xmlns:p14="http://schemas.microsoft.com/office/powerpoint/2010/main" val="1273509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3E6A6-8E7B-9D3D-C827-235A1BDD87E5}"/>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4086388-3FBB-D695-4F3C-25661BB6D380}"/>
              </a:ext>
            </a:extLst>
          </p:cNvPr>
          <p:cNvSpPr>
            <a:spLocks noGrp="1"/>
          </p:cNvSpPr>
          <p:nvPr>
            <p:ph type="sldNum" sz="quarter" idx="12"/>
          </p:nvPr>
        </p:nvSpPr>
        <p:spPr/>
        <p:txBody>
          <a:bodyPr/>
          <a:lstStyle/>
          <a:p>
            <a:fld id="{2E579A5C-05D8-48F0-A5C1-8CBB8C12EF46}" type="slidenum">
              <a:rPr kumimoji="1" lang="ja-JP" altLang="en-US" smtClean="0"/>
              <a:pPr/>
              <a:t>10</a:t>
            </a:fld>
            <a:endParaRPr kumimoji="1" lang="ja-JP" altLang="en-US"/>
          </a:p>
        </p:txBody>
      </p:sp>
      <p:sp>
        <p:nvSpPr>
          <p:cNvPr id="4" name="タイトル 3">
            <a:extLst>
              <a:ext uri="{FF2B5EF4-FFF2-40B4-BE49-F238E27FC236}">
                <a16:creationId xmlns:a16="http://schemas.microsoft.com/office/drawing/2014/main" id="{87F2EC82-AF52-AFE0-52DB-D454E3170D36}"/>
              </a:ext>
            </a:extLst>
          </p:cNvPr>
          <p:cNvSpPr>
            <a:spLocks noGrp="1"/>
          </p:cNvSpPr>
          <p:nvPr>
            <p:ph type="title"/>
          </p:nvPr>
        </p:nvSpPr>
        <p:spPr/>
        <p:txBody>
          <a:bodyPr/>
          <a:lstStyle/>
          <a:p>
            <a:r>
              <a:rPr lang="en-US" altLang="ja-JP">
                <a:solidFill>
                  <a:srgbClr val="0066FF"/>
                </a:solidFill>
              </a:rPr>
              <a:t>R</a:t>
            </a:r>
            <a:r>
              <a:rPr lang="en-US" altLang="ja-JP"/>
              <a:t>esults</a:t>
            </a:r>
            <a:r>
              <a:rPr kumimoji="1" lang="en-US" altLang="ja-JP"/>
              <a:t> of estimation </a:t>
            </a:r>
            <a:r>
              <a:rPr kumimoji="1" lang="ja-JP" altLang="en-US"/>
              <a:t>推定結果</a:t>
            </a:r>
          </a:p>
        </p:txBody>
      </p:sp>
      <p:pic>
        <p:nvPicPr>
          <p:cNvPr id="7" name="図 6" descr="テーブル&#10;&#10;自動的に生成された説明">
            <a:extLst>
              <a:ext uri="{FF2B5EF4-FFF2-40B4-BE49-F238E27FC236}">
                <a16:creationId xmlns:a16="http://schemas.microsoft.com/office/drawing/2014/main" id="{6C1319A2-684A-6D24-831B-3FC7E0569AB9}"/>
              </a:ext>
            </a:extLst>
          </p:cNvPr>
          <p:cNvPicPr>
            <a:picLocks noChangeAspect="1"/>
          </p:cNvPicPr>
          <p:nvPr/>
        </p:nvPicPr>
        <p:blipFill rotWithShape="1">
          <a:blip r:embed="rId2">
            <a:extLst>
              <a:ext uri="{28A0092B-C50C-407E-A947-70E740481C1C}">
                <a14:useLocalDpi xmlns:a14="http://schemas.microsoft.com/office/drawing/2010/main" val="0"/>
              </a:ext>
            </a:extLst>
          </a:blip>
          <a:srcRect l="56375" t="85902" r="10509" b="7964"/>
          <a:stretch/>
        </p:blipFill>
        <p:spPr>
          <a:xfrm>
            <a:off x="6693741" y="6190651"/>
            <a:ext cx="3816480" cy="397566"/>
          </a:xfrm>
          <a:prstGeom prst="rect">
            <a:avLst/>
          </a:prstGeom>
        </p:spPr>
      </p:pic>
      <p:graphicFrame>
        <p:nvGraphicFramePr>
          <p:cNvPr id="8" name="表 7">
            <a:extLst>
              <a:ext uri="{FF2B5EF4-FFF2-40B4-BE49-F238E27FC236}">
                <a16:creationId xmlns:a16="http://schemas.microsoft.com/office/drawing/2014/main" id="{BA6EF4E0-818B-4A9A-A99F-15B7D2AE93FD}"/>
              </a:ext>
            </a:extLst>
          </p:cNvPr>
          <p:cNvGraphicFramePr>
            <a:graphicFrameLocks noGrp="1"/>
          </p:cNvGraphicFramePr>
          <p:nvPr/>
        </p:nvGraphicFramePr>
        <p:xfrm>
          <a:off x="1470016" y="2353241"/>
          <a:ext cx="9040205" cy="3708400"/>
        </p:xfrm>
        <a:graphic>
          <a:graphicData uri="http://schemas.openxmlformats.org/drawingml/2006/table">
            <a:tbl>
              <a:tblPr firstRow="1" bandRow="1">
                <a:tableStyleId>{5C22544A-7EE6-4342-B048-85BDC9FD1C3A}</a:tableStyleId>
              </a:tblPr>
              <a:tblGrid>
                <a:gridCol w="4963057">
                  <a:extLst>
                    <a:ext uri="{9D8B030D-6E8A-4147-A177-3AD203B41FA5}">
                      <a16:colId xmlns:a16="http://schemas.microsoft.com/office/drawing/2014/main" val="2536281740"/>
                    </a:ext>
                  </a:extLst>
                </a:gridCol>
                <a:gridCol w="2334409">
                  <a:extLst>
                    <a:ext uri="{9D8B030D-6E8A-4147-A177-3AD203B41FA5}">
                      <a16:colId xmlns:a16="http://schemas.microsoft.com/office/drawing/2014/main" val="2083390510"/>
                    </a:ext>
                  </a:extLst>
                </a:gridCol>
                <a:gridCol w="1742739">
                  <a:extLst>
                    <a:ext uri="{9D8B030D-6E8A-4147-A177-3AD203B41FA5}">
                      <a16:colId xmlns:a16="http://schemas.microsoft.com/office/drawing/2014/main" val="3270570735"/>
                    </a:ext>
                  </a:extLst>
                </a:gridCol>
              </a:tblGrid>
              <a:tr h="370840">
                <a:tc>
                  <a:txBody>
                    <a:bodyPr/>
                    <a:lstStyle/>
                    <a:p>
                      <a:pPr algn="ctr"/>
                      <a:r>
                        <a:rPr kumimoji="1" lang="ja-JP" altLang="en-US" sz="1600"/>
                        <a:t>説明変数</a:t>
                      </a:r>
                      <a:r>
                        <a:rPr kumimoji="1" lang="en-US" altLang="ja-JP" sz="1600"/>
                        <a:t> explanatory variable</a:t>
                      </a:r>
                      <a:endParaRPr kumimoji="1" lang="ja-JP" altLang="en-US" sz="1600"/>
                    </a:p>
                  </a:txBody>
                  <a:tcPr/>
                </a:tc>
                <a:tc>
                  <a:txBody>
                    <a:bodyPr/>
                    <a:lstStyle/>
                    <a:p>
                      <a:pPr algn="ctr"/>
                      <a:r>
                        <a:rPr kumimoji="1" lang="ja-JP" altLang="en-US" sz="1600"/>
                        <a:t>パラメータ</a:t>
                      </a:r>
                      <a:r>
                        <a:rPr kumimoji="1" lang="en-US" altLang="ja-JP" sz="1600"/>
                        <a:t> parameters</a:t>
                      </a:r>
                      <a:endParaRPr kumimoji="1" lang="ja-JP" altLang="en-US" sz="1600"/>
                    </a:p>
                  </a:txBody>
                  <a:tcPr/>
                </a:tc>
                <a:tc>
                  <a:txBody>
                    <a:bodyPr/>
                    <a:lstStyle/>
                    <a:p>
                      <a:pPr algn="ctr"/>
                      <a:r>
                        <a:rPr kumimoji="1" lang="en-US" altLang="ja-JP" sz="1600"/>
                        <a:t>t</a:t>
                      </a:r>
                      <a:r>
                        <a:rPr kumimoji="1" lang="ja-JP" altLang="en-US" sz="1600"/>
                        <a:t>値</a:t>
                      </a:r>
                      <a:r>
                        <a:rPr kumimoji="1" lang="en-US" altLang="ja-JP" sz="1600"/>
                        <a:t> t-value</a:t>
                      </a:r>
                    </a:p>
                  </a:txBody>
                  <a:tcPr/>
                </a:tc>
                <a:extLst>
                  <a:ext uri="{0D108BD9-81ED-4DB2-BD59-A6C34878D82A}">
                    <a16:rowId xmlns:a16="http://schemas.microsoft.com/office/drawing/2014/main" val="3735208259"/>
                  </a:ext>
                </a:extLst>
              </a:tr>
              <a:tr h="370840">
                <a:tc>
                  <a:txBody>
                    <a:bodyPr/>
                    <a:lstStyle/>
                    <a:p>
                      <a:pPr algn="ctr"/>
                      <a:endParaRPr kumimoji="1" lang="ja-JP" altLang="en-US" sz="1600"/>
                    </a:p>
                  </a:txBody>
                  <a:tcPr/>
                </a:tc>
                <a:tc>
                  <a:txBody>
                    <a:bodyPr/>
                    <a:lstStyle/>
                    <a:p>
                      <a:pPr algn="ctr"/>
                      <a:endParaRPr kumimoji="1" lang="ja-JP" altLang="en-US" sz="1600"/>
                    </a:p>
                  </a:txBody>
                  <a:tcPr/>
                </a:tc>
                <a:tc>
                  <a:txBody>
                    <a:bodyPr/>
                    <a:lstStyle/>
                    <a:p>
                      <a:pPr algn="ctr"/>
                      <a:endParaRPr kumimoji="1" lang="en-US" altLang="ja-JP" sz="1600"/>
                    </a:p>
                  </a:txBody>
                  <a:tcPr/>
                </a:tc>
                <a:extLst>
                  <a:ext uri="{0D108BD9-81ED-4DB2-BD59-A6C34878D82A}">
                    <a16:rowId xmlns:a16="http://schemas.microsoft.com/office/drawing/2014/main" val="2169959867"/>
                  </a:ext>
                </a:extLst>
              </a:tr>
              <a:tr h="370840">
                <a:tc>
                  <a:txBody>
                    <a:bodyPr/>
                    <a:lstStyle/>
                    <a:p>
                      <a:pPr algn="ctr"/>
                      <a:endParaRPr kumimoji="1" lang="ja-JP" altLang="en-US" sz="1600"/>
                    </a:p>
                  </a:txBody>
                  <a:tcPr/>
                </a:tc>
                <a:tc>
                  <a:txBody>
                    <a:bodyPr/>
                    <a:lstStyle/>
                    <a:p>
                      <a:pPr algn="ctr"/>
                      <a:endParaRPr kumimoji="1" lang="ja-JP" altLang="en-US" sz="1600"/>
                    </a:p>
                  </a:txBody>
                  <a:tcPr/>
                </a:tc>
                <a:tc>
                  <a:txBody>
                    <a:bodyPr/>
                    <a:lstStyle/>
                    <a:p>
                      <a:pPr algn="ctr"/>
                      <a:endParaRPr kumimoji="1" lang="en-US" altLang="ja-JP" sz="1600"/>
                    </a:p>
                  </a:txBody>
                  <a:tcPr/>
                </a:tc>
                <a:extLst>
                  <a:ext uri="{0D108BD9-81ED-4DB2-BD59-A6C34878D82A}">
                    <a16:rowId xmlns:a16="http://schemas.microsoft.com/office/drawing/2014/main" val="3519378420"/>
                  </a:ext>
                </a:extLst>
              </a:tr>
              <a:tr h="370840">
                <a:tc>
                  <a:txBody>
                    <a:bodyPr/>
                    <a:lstStyle/>
                    <a:p>
                      <a:pPr algn="ctr"/>
                      <a:endParaRPr kumimoji="1" lang="ja-JP" altLang="en-US" sz="1600"/>
                    </a:p>
                  </a:txBody>
                  <a:tcPr/>
                </a:tc>
                <a:tc>
                  <a:txBody>
                    <a:bodyPr/>
                    <a:lstStyle/>
                    <a:p>
                      <a:pPr algn="ctr"/>
                      <a:endParaRPr kumimoji="1" lang="ja-JP" altLang="en-US" sz="1600"/>
                    </a:p>
                  </a:txBody>
                  <a:tcPr/>
                </a:tc>
                <a:tc>
                  <a:txBody>
                    <a:bodyPr/>
                    <a:lstStyle/>
                    <a:p>
                      <a:pPr algn="ctr"/>
                      <a:endParaRPr kumimoji="1" lang="ja-JP" altLang="en-US" sz="1600"/>
                    </a:p>
                  </a:txBody>
                  <a:tcPr/>
                </a:tc>
                <a:extLst>
                  <a:ext uri="{0D108BD9-81ED-4DB2-BD59-A6C34878D82A}">
                    <a16:rowId xmlns:a16="http://schemas.microsoft.com/office/drawing/2014/main" val="3280283689"/>
                  </a:ext>
                </a:extLst>
              </a:tr>
              <a:tr h="370840">
                <a:tc>
                  <a:txBody>
                    <a:bodyPr/>
                    <a:lstStyle/>
                    <a:p>
                      <a:pPr algn="ctr"/>
                      <a:endParaRPr kumimoji="1" lang="ja-JP" altLang="en-US" sz="1600"/>
                    </a:p>
                  </a:txBody>
                  <a:tcPr/>
                </a:tc>
                <a:tc>
                  <a:txBody>
                    <a:bodyPr/>
                    <a:lstStyle/>
                    <a:p>
                      <a:pPr algn="ctr"/>
                      <a:endParaRPr kumimoji="1" lang="ja-JP" altLang="en-US" sz="1600"/>
                    </a:p>
                  </a:txBody>
                  <a:tcPr/>
                </a:tc>
                <a:tc>
                  <a:txBody>
                    <a:bodyPr/>
                    <a:lstStyle/>
                    <a:p>
                      <a:pPr algn="ctr"/>
                      <a:endParaRPr kumimoji="1" lang="ja-JP" altLang="en-US" sz="1600"/>
                    </a:p>
                  </a:txBody>
                  <a:tcPr/>
                </a:tc>
                <a:extLst>
                  <a:ext uri="{0D108BD9-81ED-4DB2-BD59-A6C34878D82A}">
                    <a16:rowId xmlns:a16="http://schemas.microsoft.com/office/drawing/2014/main" val="3666854594"/>
                  </a:ext>
                </a:extLst>
              </a:tr>
              <a:tr h="370840">
                <a:tc>
                  <a:txBody>
                    <a:bodyPr/>
                    <a:lstStyle/>
                    <a:p>
                      <a:pPr algn="ctr"/>
                      <a:endParaRPr kumimoji="1" lang="ja-JP" altLang="en-US" sz="1600"/>
                    </a:p>
                  </a:txBody>
                  <a:tcPr/>
                </a:tc>
                <a:tc>
                  <a:txBody>
                    <a:bodyPr/>
                    <a:lstStyle/>
                    <a:p>
                      <a:pPr algn="ctr"/>
                      <a:endParaRPr kumimoji="1" lang="ja-JP" altLang="en-US" sz="1600"/>
                    </a:p>
                  </a:txBody>
                  <a:tcPr/>
                </a:tc>
                <a:tc>
                  <a:txBody>
                    <a:bodyPr/>
                    <a:lstStyle/>
                    <a:p>
                      <a:pPr algn="ctr"/>
                      <a:endParaRPr kumimoji="1" lang="ja-JP" altLang="en-US" sz="1600"/>
                    </a:p>
                  </a:txBody>
                  <a:tcPr/>
                </a:tc>
                <a:extLst>
                  <a:ext uri="{0D108BD9-81ED-4DB2-BD59-A6C34878D82A}">
                    <a16:rowId xmlns:a16="http://schemas.microsoft.com/office/drawing/2014/main" val="4259698057"/>
                  </a:ext>
                </a:extLst>
              </a:tr>
              <a:tr h="370840">
                <a:tc>
                  <a:txBody>
                    <a:bodyPr/>
                    <a:lstStyle/>
                    <a:p>
                      <a:pPr algn="ctr"/>
                      <a:endParaRPr kumimoji="1" lang="ja-JP" altLang="en-US" sz="1600"/>
                    </a:p>
                  </a:txBody>
                  <a:tcPr/>
                </a:tc>
                <a:tc>
                  <a:txBody>
                    <a:bodyPr/>
                    <a:lstStyle/>
                    <a:p>
                      <a:pPr algn="ctr"/>
                      <a:endParaRPr kumimoji="1" lang="ja-JP" altLang="en-US" sz="1600"/>
                    </a:p>
                  </a:txBody>
                  <a:tcPr/>
                </a:tc>
                <a:tc>
                  <a:txBody>
                    <a:bodyPr/>
                    <a:lstStyle/>
                    <a:p>
                      <a:pPr algn="ctr"/>
                      <a:endParaRPr kumimoji="1" lang="ja-JP" altLang="en-US" sz="1600"/>
                    </a:p>
                  </a:txBody>
                  <a:tcPr/>
                </a:tc>
                <a:extLst>
                  <a:ext uri="{0D108BD9-81ED-4DB2-BD59-A6C34878D82A}">
                    <a16:rowId xmlns:a16="http://schemas.microsoft.com/office/drawing/2014/main" val="3310805071"/>
                  </a:ext>
                </a:extLst>
              </a:tr>
              <a:tr h="370840">
                <a:tc>
                  <a:txBody>
                    <a:bodyPr/>
                    <a:lstStyle/>
                    <a:p>
                      <a:pPr algn="ctr"/>
                      <a:endParaRPr kumimoji="1" lang="ja-JP" altLang="en-US" sz="1600"/>
                    </a:p>
                  </a:txBody>
                  <a:tcPr/>
                </a:tc>
                <a:tc>
                  <a:txBody>
                    <a:bodyPr/>
                    <a:lstStyle/>
                    <a:p>
                      <a:pPr algn="ctr"/>
                      <a:endParaRPr kumimoji="1" lang="ja-JP" altLang="en-US" sz="1600"/>
                    </a:p>
                  </a:txBody>
                  <a:tcPr/>
                </a:tc>
                <a:tc>
                  <a:txBody>
                    <a:bodyPr/>
                    <a:lstStyle/>
                    <a:p>
                      <a:pPr algn="ctr"/>
                      <a:endParaRPr kumimoji="1" lang="ja-JP" altLang="en-US" sz="1600"/>
                    </a:p>
                  </a:txBody>
                  <a:tcPr/>
                </a:tc>
                <a:extLst>
                  <a:ext uri="{0D108BD9-81ED-4DB2-BD59-A6C34878D82A}">
                    <a16:rowId xmlns:a16="http://schemas.microsoft.com/office/drawing/2014/main" val="2914458279"/>
                  </a:ext>
                </a:extLst>
              </a:tr>
              <a:tr h="370840">
                <a:tc>
                  <a:txBody>
                    <a:bodyPr/>
                    <a:lstStyle/>
                    <a:p>
                      <a:pPr algn="ctr"/>
                      <a:endParaRPr kumimoji="1" lang="ja-JP" altLang="en-US" sz="1600"/>
                    </a:p>
                  </a:txBody>
                  <a:tcPr/>
                </a:tc>
                <a:tc>
                  <a:txBody>
                    <a:bodyPr/>
                    <a:lstStyle/>
                    <a:p>
                      <a:pPr algn="ctr"/>
                      <a:endParaRPr kumimoji="1" lang="ja-JP" altLang="en-US" sz="1600"/>
                    </a:p>
                  </a:txBody>
                  <a:tcPr/>
                </a:tc>
                <a:tc>
                  <a:txBody>
                    <a:bodyPr/>
                    <a:lstStyle/>
                    <a:p>
                      <a:pPr algn="ctr"/>
                      <a:endParaRPr kumimoji="1" lang="ja-JP" altLang="en-US" sz="1600"/>
                    </a:p>
                  </a:txBody>
                  <a:tcPr/>
                </a:tc>
                <a:extLst>
                  <a:ext uri="{0D108BD9-81ED-4DB2-BD59-A6C34878D82A}">
                    <a16:rowId xmlns:a16="http://schemas.microsoft.com/office/drawing/2014/main" val="627013649"/>
                  </a:ext>
                </a:extLst>
              </a:tr>
              <a:tr h="370840">
                <a:tc>
                  <a:txBody>
                    <a:bodyPr/>
                    <a:lstStyle/>
                    <a:p>
                      <a:pPr algn="ctr"/>
                      <a:endParaRPr kumimoji="1" lang="ja-JP" altLang="en-US" sz="1600"/>
                    </a:p>
                  </a:txBody>
                  <a:tcPr/>
                </a:tc>
                <a:tc>
                  <a:txBody>
                    <a:bodyPr/>
                    <a:lstStyle/>
                    <a:p>
                      <a:pPr algn="ctr"/>
                      <a:endParaRPr kumimoji="1" lang="ja-JP" altLang="en-US" sz="1600"/>
                    </a:p>
                  </a:txBody>
                  <a:tcPr/>
                </a:tc>
                <a:tc>
                  <a:txBody>
                    <a:bodyPr/>
                    <a:lstStyle/>
                    <a:p>
                      <a:pPr algn="ctr"/>
                      <a:endParaRPr kumimoji="1" lang="ja-JP" altLang="en-US" sz="1600"/>
                    </a:p>
                  </a:txBody>
                  <a:tcPr/>
                </a:tc>
                <a:extLst>
                  <a:ext uri="{0D108BD9-81ED-4DB2-BD59-A6C34878D82A}">
                    <a16:rowId xmlns:a16="http://schemas.microsoft.com/office/drawing/2014/main" val="2241607980"/>
                  </a:ext>
                </a:extLst>
              </a:tr>
            </a:tbl>
          </a:graphicData>
        </a:graphic>
      </p:graphicFrame>
      <p:graphicFrame>
        <p:nvGraphicFramePr>
          <p:cNvPr id="9" name="表 8">
            <a:extLst>
              <a:ext uri="{FF2B5EF4-FFF2-40B4-BE49-F238E27FC236}">
                <a16:creationId xmlns:a16="http://schemas.microsoft.com/office/drawing/2014/main" id="{83DBA33C-A430-E7F3-55CA-560F5ECEC4B3}"/>
              </a:ext>
            </a:extLst>
          </p:cNvPr>
          <p:cNvGraphicFramePr>
            <a:graphicFrameLocks noGrp="1"/>
          </p:cNvGraphicFramePr>
          <p:nvPr/>
        </p:nvGraphicFramePr>
        <p:xfrm>
          <a:off x="6769090" y="1193668"/>
          <a:ext cx="5077609" cy="741680"/>
        </p:xfrm>
        <a:graphic>
          <a:graphicData uri="http://schemas.openxmlformats.org/drawingml/2006/table">
            <a:tbl>
              <a:tblPr firstRow="1" bandRow="1">
                <a:tableStyleId>{5C22544A-7EE6-4342-B048-85BDC9FD1C3A}</a:tableStyleId>
              </a:tblPr>
              <a:tblGrid>
                <a:gridCol w="3088778">
                  <a:extLst>
                    <a:ext uri="{9D8B030D-6E8A-4147-A177-3AD203B41FA5}">
                      <a16:colId xmlns:a16="http://schemas.microsoft.com/office/drawing/2014/main" val="2536281740"/>
                    </a:ext>
                  </a:extLst>
                </a:gridCol>
                <a:gridCol w="1988831">
                  <a:extLst>
                    <a:ext uri="{9D8B030D-6E8A-4147-A177-3AD203B41FA5}">
                      <a16:colId xmlns:a16="http://schemas.microsoft.com/office/drawing/2014/main" val="2083390510"/>
                    </a:ext>
                  </a:extLst>
                </a:gridCol>
              </a:tblGrid>
              <a:tr h="370840">
                <a:tc>
                  <a:txBody>
                    <a:bodyPr/>
                    <a:lstStyle/>
                    <a:p>
                      <a:pPr algn="ctr"/>
                      <a:r>
                        <a:rPr kumimoji="1" lang="ja-JP" altLang="en-US" sz="1600"/>
                        <a:t>最終尤度</a:t>
                      </a:r>
                      <a:r>
                        <a:rPr kumimoji="1" lang="en-US" altLang="ja-JP" sz="1600"/>
                        <a:t> final likelihood</a:t>
                      </a:r>
                      <a:endParaRPr kumimoji="1" lang="ja-JP" altLang="en-US" sz="1600"/>
                    </a:p>
                  </a:txBody>
                  <a:tcPr/>
                </a:tc>
                <a:tc>
                  <a:txBody>
                    <a:bodyPr/>
                    <a:lstStyle/>
                    <a:p>
                      <a:pPr algn="ctr"/>
                      <a:endParaRPr kumimoji="1" lang="ja-JP" altLang="en-US" sz="1600"/>
                    </a:p>
                  </a:txBody>
                  <a:tcPr>
                    <a:solidFill>
                      <a:schemeClr val="accent1">
                        <a:lumMod val="20000"/>
                        <a:lumOff val="80000"/>
                      </a:schemeClr>
                    </a:solidFill>
                  </a:tcPr>
                </a:tc>
                <a:extLst>
                  <a:ext uri="{0D108BD9-81ED-4DB2-BD59-A6C34878D82A}">
                    <a16:rowId xmlns:a16="http://schemas.microsoft.com/office/drawing/2014/main" val="373520825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a:solidFill>
                            <a:schemeClr val="bg1"/>
                          </a:solidFill>
                        </a:rPr>
                        <a:t>修正済</a:t>
                      </a:r>
                      <a:r>
                        <a:rPr kumimoji="1" lang="en-US" altLang="ja-JP" sz="1600" b="1">
                          <a:solidFill>
                            <a:schemeClr val="bg1"/>
                          </a:solidFill>
                        </a:rPr>
                        <a:t>ρ</a:t>
                      </a:r>
                      <a:r>
                        <a:rPr kumimoji="1" lang="en-US" altLang="ja-JP" sz="1600" b="1" baseline="30000">
                          <a:solidFill>
                            <a:schemeClr val="bg1"/>
                          </a:solidFill>
                        </a:rPr>
                        <a:t>2</a:t>
                      </a:r>
                      <a:r>
                        <a:rPr kumimoji="1" lang="en-US" altLang="ja-JP" sz="1600" b="1">
                          <a:solidFill>
                            <a:schemeClr val="bg1"/>
                          </a:solidFill>
                        </a:rPr>
                        <a:t> </a:t>
                      </a:r>
                      <a:r>
                        <a:rPr kumimoji="1" lang="ja-JP" altLang="en-US" sz="1600" b="1">
                          <a:solidFill>
                            <a:schemeClr val="bg1"/>
                          </a:solidFill>
                        </a:rPr>
                        <a:t>値</a:t>
                      </a:r>
                      <a:r>
                        <a:rPr kumimoji="1" lang="en-US" altLang="ja-JP" sz="1600" b="1">
                          <a:solidFill>
                            <a:schemeClr val="bg1"/>
                          </a:solidFill>
                        </a:rPr>
                        <a:t> adjusted ρ</a:t>
                      </a:r>
                      <a:r>
                        <a:rPr kumimoji="1" lang="en-US" altLang="ja-JP" sz="1600" b="1" baseline="30000">
                          <a:solidFill>
                            <a:schemeClr val="bg1"/>
                          </a:solidFill>
                        </a:rPr>
                        <a:t>2</a:t>
                      </a:r>
                      <a:r>
                        <a:rPr kumimoji="1" lang="en-US" altLang="ja-JP" sz="1600" b="1" baseline="0">
                          <a:solidFill>
                            <a:schemeClr val="bg1"/>
                          </a:solidFill>
                        </a:rPr>
                        <a:t>-value</a:t>
                      </a:r>
                      <a:endParaRPr kumimoji="1" lang="ja-JP" altLang="en-US" sz="1600" b="1">
                        <a:solidFill>
                          <a:schemeClr val="bg1"/>
                        </a:solidFill>
                      </a:endParaRPr>
                    </a:p>
                  </a:txBody>
                  <a:tcPr>
                    <a:solidFill>
                      <a:schemeClr val="accent1"/>
                    </a:solidFill>
                  </a:tcPr>
                </a:tc>
                <a:tc>
                  <a:txBody>
                    <a:bodyPr/>
                    <a:lstStyle/>
                    <a:p>
                      <a:pPr algn="ctr"/>
                      <a:endParaRPr kumimoji="1" lang="ja-JP" altLang="en-US" sz="1600"/>
                    </a:p>
                  </a:txBody>
                  <a:tcPr>
                    <a:solidFill>
                      <a:schemeClr val="accent1">
                        <a:lumMod val="20000"/>
                        <a:lumOff val="80000"/>
                      </a:schemeClr>
                    </a:solidFill>
                  </a:tcPr>
                </a:tc>
                <a:extLst>
                  <a:ext uri="{0D108BD9-81ED-4DB2-BD59-A6C34878D82A}">
                    <a16:rowId xmlns:a16="http://schemas.microsoft.com/office/drawing/2014/main" val="2169959867"/>
                  </a:ext>
                </a:extLst>
              </a:tr>
            </a:tbl>
          </a:graphicData>
        </a:graphic>
      </p:graphicFrame>
      <p:sp>
        <p:nvSpPr>
          <p:cNvPr id="2" name="正方形/長方形 1">
            <a:extLst>
              <a:ext uri="{FF2B5EF4-FFF2-40B4-BE49-F238E27FC236}">
                <a16:creationId xmlns:a16="http://schemas.microsoft.com/office/drawing/2014/main" id="{75BDEA9B-151E-A65A-BE30-5C7F0D8971A1}"/>
              </a:ext>
            </a:extLst>
          </p:cNvPr>
          <p:cNvSpPr/>
          <p:nvPr/>
        </p:nvSpPr>
        <p:spPr>
          <a:xfrm>
            <a:off x="2917115" y="3223930"/>
            <a:ext cx="6357769" cy="2033195"/>
          </a:xfrm>
          <a:prstGeom prst="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a:solidFill>
                  <a:sysClr val="windowText" lastClr="000000"/>
                </a:solidFill>
              </a:rPr>
              <a:t>推定回らず</a:t>
            </a:r>
            <a:r>
              <a:rPr kumimoji="1" lang="en-US" altLang="ja-JP" sz="4400">
                <a:solidFill>
                  <a:sysClr val="windowText" lastClr="000000"/>
                </a:solidFill>
              </a:rPr>
              <a:t>…!</a:t>
            </a:r>
            <a:endParaRPr kumimoji="1" lang="ja-JP" altLang="en-US" sz="4400">
              <a:solidFill>
                <a:sysClr val="windowText" lastClr="000000"/>
              </a:solidFill>
            </a:endParaRPr>
          </a:p>
        </p:txBody>
      </p:sp>
    </p:spTree>
    <p:extLst>
      <p:ext uri="{BB962C8B-B14F-4D97-AF65-F5344CB8AC3E}">
        <p14:creationId xmlns:p14="http://schemas.microsoft.com/office/powerpoint/2010/main" val="77151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B77CC9F-C7B4-394F-2671-130EEFB7DE50}"/>
              </a:ext>
            </a:extLst>
          </p:cNvPr>
          <p:cNvSpPr>
            <a:spLocks noGrp="1"/>
          </p:cNvSpPr>
          <p:nvPr>
            <p:ph type="body" sz="quarter" idx="14"/>
          </p:nvPr>
        </p:nvSpPr>
        <p:spPr>
          <a:xfrm>
            <a:off x="380990" y="1064097"/>
            <a:ext cx="11465698" cy="5793903"/>
          </a:xfrm>
        </p:spPr>
        <p:txBody>
          <a:bodyPr>
            <a:normAutofit/>
          </a:bodyPr>
          <a:lstStyle/>
          <a:p>
            <a:r>
              <a:rPr lang="en-US" altLang="ja-JP"/>
              <a:t>What did we try?</a:t>
            </a:r>
          </a:p>
          <a:p>
            <a:pPr lvl="1"/>
            <a:r>
              <a:rPr kumimoji="1" lang="ja-JP" altLang="en-US"/>
              <a:t>試したこと</a:t>
            </a:r>
            <a:endParaRPr kumimoji="1" lang="en-US" altLang="ja-JP"/>
          </a:p>
          <a:p>
            <a:pPr lvl="2"/>
            <a:r>
              <a:rPr lang="en-US" altLang="ja-JP"/>
              <a:t>We prepared 3 types of estimation data.</a:t>
            </a:r>
          </a:p>
          <a:p>
            <a:pPr lvl="3"/>
            <a:r>
              <a:rPr lang="en-US" altLang="ja-JP"/>
              <a:t>3</a:t>
            </a:r>
            <a:r>
              <a:rPr lang="ja-JP" altLang="en-US"/>
              <a:t>種類の推定データを準備</a:t>
            </a:r>
            <a:endParaRPr lang="en-US" altLang="ja-JP"/>
          </a:p>
          <a:p>
            <a:pPr lvl="4"/>
            <a:r>
              <a:rPr lang="en-US" altLang="ja-JP"/>
              <a:t>Real data: stores in Tokyo 23 wards(number of choice set: about 10,000)</a:t>
            </a:r>
          </a:p>
          <a:p>
            <a:pPr lvl="5"/>
            <a:r>
              <a:rPr lang="ja-JP" altLang="en-US"/>
              <a:t>実データ</a:t>
            </a:r>
            <a:r>
              <a:rPr lang="en-US" altLang="ja-JP"/>
              <a:t>:</a:t>
            </a:r>
            <a:r>
              <a:rPr lang="ja-JP" altLang="en-US"/>
              <a:t>東京</a:t>
            </a:r>
            <a:r>
              <a:rPr lang="en-US" altLang="ja-JP"/>
              <a:t>23</a:t>
            </a:r>
            <a:r>
              <a:rPr lang="ja-JP" altLang="en-US"/>
              <a:t>区内の飲食店のデータ（選択肢数</a:t>
            </a:r>
            <a:r>
              <a:rPr lang="en-US" altLang="ja-JP"/>
              <a:t>: </a:t>
            </a:r>
            <a:r>
              <a:rPr lang="ja-JP" altLang="en-US"/>
              <a:t>およそ</a:t>
            </a:r>
            <a:r>
              <a:rPr lang="en-US" altLang="ja-JP"/>
              <a:t>10,000</a:t>
            </a:r>
            <a:r>
              <a:rPr lang="ja-JP" altLang="en-US"/>
              <a:t>店舗）</a:t>
            </a:r>
            <a:endParaRPr lang="en-US" altLang="ja-JP"/>
          </a:p>
          <a:p>
            <a:pPr lvl="4"/>
            <a:r>
              <a:rPr kumimoji="1" lang="en-US" altLang="ja-JP"/>
              <a:t>Lim</a:t>
            </a:r>
            <a:r>
              <a:rPr lang="en-US" altLang="ja-JP"/>
              <a:t>ited area data: stores around </a:t>
            </a:r>
            <a:r>
              <a:rPr lang="en-US" altLang="ja-JP" err="1"/>
              <a:t>Toyosu</a:t>
            </a:r>
            <a:r>
              <a:rPr lang="en-US" altLang="ja-JP"/>
              <a:t> Sta.(number of choice set: 229)</a:t>
            </a:r>
          </a:p>
          <a:p>
            <a:pPr lvl="5"/>
            <a:r>
              <a:rPr lang="ja-JP" altLang="en-US"/>
              <a:t>限られたエリアでのデータ</a:t>
            </a:r>
            <a:r>
              <a:rPr lang="en-US" altLang="ja-JP"/>
              <a:t>:</a:t>
            </a:r>
            <a:r>
              <a:rPr lang="ja-JP" altLang="en-US"/>
              <a:t>豊洲駅周辺にのみ注目（選択肢数</a:t>
            </a:r>
            <a:r>
              <a:rPr lang="en-US" altLang="ja-JP"/>
              <a:t>: 229</a:t>
            </a:r>
            <a:r>
              <a:rPr lang="ja-JP" altLang="en-US"/>
              <a:t>店舗）</a:t>
            </a:r>
            <a:endParaRPr lang="en-US" altLang="ja-JP"/>
          </a:p>
          <a:p>
            <a:pPr lvl="4"/>
            <a:r>
              <a:rPr kumimoji="1" lang="en-US" altLang="ja-JP"/>
              <a:t>Virtual data: virtually created stores(number of choice set: 3)</a:t>
            </a:r>
          </a:p>
          <a:p>
            <a:pPr lvl="5"/>
            <a:r>
              <a:rPr lang="ja-JP" altLang="en-US"/>
              <a:t>仮想データ：仮想的に作成した店舗（選択肢数：</a:t>
            </a:r>
            <a:r>
              <a:rPr lang="en-US" altLang="ja-JP"/>
              <a:t>3</a:t>
            </a:r>
            <a:r>
              <a:rPr lang="ja-JP" altLang="en-US"/>
              <a:t>店舗）</a:t>
            </a:r>
            <a:endParaRPr lang="en-US" altLang="ja-JP"/>
          </a:p>
          <a:p>
            <a:pPr lvl="2"/>
            <a:r>
              <a:rPr lang="en-US" altLang="ja-JP"/>
              <a:t>We tried to estimate 3 models with Python(</a:t>
            </a:r>
            <a:r>
              <a:rPr lang="en-US" altLang="ja-JP" err="1"/>
              <a:t>Biogeme</a:t>
            </a:r>
            <a:r>
              <a:rPr lang="en-US" altLang="ja-JP"/>
              <a:t>) and R(</a:t>
            </a:r>
            <a:r>
              <a:rPr lang="en-US" altLang="ja-JP" err="1"/>
              <a:t>Mlogit</a:t>
            </a:r>
            <a:r>
              <a:rPr lang="en-US" altLang="ja-JP"/>
              <a:t>)</a:t>
            </a:r>
          </a:p>
          <a:p>
            <a:pPr lvl="3"/>
            <a:r>
              <a:rPr lang="en-US" altLang="ja-JP"/>
              <a:t>Python(</a:t>
            </a:r>
            <a:r>
              <a:rPr lang="en-US" altLang="ja-JP" err="1"/>
              <a:t>Biogeme</a:t>
            </a:r>
            <a:r>
              <a:rPr lang="en-US" altLang="ja-JP"/>
              <a:t>)</a:t>
            </a:r>
            <a:r>
              <a:rPr lang="ja-JP" altLang="en-US"/>
              <a:t>と</a:t>
            </a:r>
            <a:r>
              <a:rPr lang="en-US" altLang="ja-JP"/>
              <a:t>R(</a:t>
            </a:r>
            <a:r>
              <a:rPr lang="en-US" altLang="ja-JP" err="1"/>
              <a:t>Mlogit</a:t>
            </a:r>
            <a:r>
              <a:rPr lang="en-US" altLang="ja-JP"/>
              <a:t>)</a:t>
            </a:r>
            <a:r>
              <a:rPr lang="ja-JP" altLang="en-US"/>
              <a:t>を使用し，</a:t>
            </a:r>
            <a:r>
              <a:rPr lang="en-US" altLang="ja-JP"/>
              <a:t>1</a:t>
            </a:r>
            <a:r>
              <a:rPr lang="ja-JP" altLang="en-US"/>
              <a:t>変数の推定を試行</a:t>
            </a:r>
            <a:endParaRPr lang="en-US" altLang="ja-JP"/>
          </a:p>
          <a:p>
            <a:pPr lvl="4"/>
            <a:r>
              <a:rPr lang="en-US" altLang="ja-JP"/>
              <a:t>Virtual data model could be estimated.</a:t>
            </a:r>
          </a:p>
          <a:p>
            <a:pPr lvl="5"/>
            <a:r>
              <a:rPr kumimoji="1" lang="ja-JP" altLang="en-US"/>
              <a:t>仮想データで</a:t>
            </a:r>
            <a:r>
              <a:rPr lang="ja-JP" altLang="en-US"/>
              <a:t>は</a:t>
            </a:r>
            <a:r>
              <a:rPr kumimoji="1" lang="ja-JP" altLang="en-US"/>
              <a:t>推定可能</a:t>
            </a:r>
            <a:endParaRPr kumimoji="1" lang="en-US" altLang="ja-JP"/>
          </a:p>
          <a:p>
            <a:pPr lvl="4"/>
            <a:r>
              <a:rPr lang="en-US" altLang="ja-JP"/>
              <a:t>Limited area data could be estimated, but a model adding more than 2 variables couldn’t.</a:t>
            </a:r>
          </a:p>
          <a:p>
            <a:pPr lvl="5"/>
            <a:r>
              <a:rPr lang="ja-JP" altLang="en-US"/>
              <a:t>限られたエリアのデータは</a:t>
            </a:r>
            <a:r>
              <a:rPr lang="en-US" altLang="ja-JP"/>
              <a:t>2</a:t>
            </a:r>
            <a:r>
              <a:rPr lang="ja-JP" altLang="en-US"/>
              <a:t>変数では推定できたが、さらに変数を加えると，推定できなかった</a:t>
            </a:r>
            <a:endParaRPr lang="en-US" altLang="ja-JP"/>
          </a:p>
          <a:p>
            <a:pPr lvl="4"/>
            <a:r>
              <a:rPr kumimoji="1" lang="en-US" altLang="ja-JP"/>
              <a:t>Real data couldn’t be estimated</a:t>
            </a:r>
          </a:p>
          <a:p>
            <a:pPr lvl="5"/>
            <a:r>
              <a:rPr lang="ja-JP" altLang="en-US"/>
              <a:t>実データでは推定できなかった</a:t>
            </a:r>
            <a:endParaRPr kumimoji="1" lang="en-US" altLang="ja-JP"/>
          </a:p>
        </p:txBody>
      </p:sp>
      <p:sp>
        <p:nvSpPr>
          <p:cNvPr id="3" name="スライド番号プレースホルダー 2">
            <a:extLst>
              <a:ext uri="{FF2B5EF4-FFF2-40B4-BE49-F238E27FC236}">
                <a16:creationId xmlns:a16="http://schemas.microsoft.com/office/drawing/2014/main" id="{6EE03CBC-5D53-1689-5EF2-D768E9CF9BD6}"/>
              </a:ext>
            </a:extLst>
          </p:cNvPr>
          <p:cNvSpPr>
            <a:spLocks noGrp="1"/>
          </p:cNvSpPr>
          <p:nvPr>
            <p:ph type="sldNum" sz="quarter" idx="12"/>
          </p:nvPr>
        </p:nvSpPr>
        <p:spPr/>
        <p:txBody>
          <a:bodyPr/>
          <a:lstStyle/>
          <a:p>
            <a:fld id="{2E579A5C-05D8-48F0-A5C1-8CBB8C12EF46}" type="slidenum">
              <a:rPr kumimoji="1" lang="ja-JP" altLang="en-US" smtClean="0"/>
              <a:pPr/>
              <a:t>11</a:t>
            </a:fld>
            <a:endParaRPr kumimoji="1" lang="ja-JP" altLang="en-US"/>
          </a:p>
        </p:txBody>
      </p:sp>
      <p:sp>
        <p:nvSpPr>
          <p:cNvPr id="4" name="タイトル 3">
            <a:extLst>
              <a:ext uri="{FF2B5EF4-FFF2-40B4-BE49-F238E27FC236}">
                <a16:creationId xmlns:a16="http://schemas.microsoft.com/office/drawing/2014/main" id="{B6697E8D-2F3F-EC6B-8EAF-B65ED0A0C730}"/>
              </a:ext>
            </a:extLst>
          </p:cNvPr>
          <p:cNvSpPr>
            <a:spLocks noGrp="1"/>
          </p:cNvSpPr>
          <p:nvPr>
            <p:ph type="title"/>
          </p:nvPr>
        </p:nvSpPr>
        <p:spPr/>
        <p:txBody>
          <a:bodyPr/>
          <a:lstStyle/>
          <a:p>
            <a:r>
              <a:rPr kumimoji="1" lang="en-US" altLang="ja-JP">
                <a:solidFill>
                  <a:srgbClr val="0066FF"/>
                </a:solidFill>
              </a:rPr>
              <a:t>D</a:t>
            </a:r>
            <a:r>
              <a:rPr kumimoji="1" lang="en-US" altLang="ja-JP"/>
              <a:t>iscussion </a:t>
            </a:r>
            <a:r>
              <a:rPr kumimoji="1" lang="ja-JP" altLang="en-US"/>
              <a:t>考察</a:t>
            </a:r>
          </a:p>
        </p:txBody>
      </p:sp>
    </p:spTree>
    <p:extLst>
      <p:ext uri="{BB962C8B-B14F-4D97-AF65-F5344CB8AC3E}">
        <p14:creationId xmlns:p14="http://schemas.microsoft.com/office/powerpoint/2010/main" val="752803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53FA5-A884-D014-2191-553E1C3935DB}"/>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8CBD224-EE71-D370-F545-24315E51A964}"/>
              </a:ext>
            </a:extLst>
          </p:cNvPr>
          <p:cNvSpPr>
            <a:spLocks noGrp="1"/>
          </p:cNvSpPr>
          <p:nvPr>
            <p:ph type="body" sz="quarter" idx="14"/>
          </p:nvPr>
        </p:nvSpPr>
        <p:spPr>
          <a:xfrm>
            <a:off x="380997" y="1064097"/>
            <a:ext cx="10470734" cy="5567391"/>
          </a:xfrm>
        </p:spPr>
        <p:txBody>
          <a:bodyPr>
            <a:normAutofit/>
          </a:bodyPr>
          <a:lstStyle/>
          <a:p>
            <a:r>
              <a:rPr lang="en-US" altLang="ja-JP"/>
              <a:t>Assumed f</a:t>
            </a:r>
            <a:r>
              <a:rPr kumimoji="1" lang="en-US" altLang="ja-JP"/>
              <a:t>actors</a:t>
            </a:r>
          </a:p>
          <a:p>
            <a:pPr lvl="1"/>
            <a:r>
              <a:rPr lang="ja-JP" altLang="en-US"/>
              <a:t>想定される要因</a:t>
            </a:r>
            <a:endParaRPr kumimoji="1" lang="en-US" altLang="ja-JP"/>
          </a:p>
          <a:p>
            <a:pPr lvl="2"/>
            <a:r>
              <a:rPr kumimoji="1" lang="en-US" altLang="ja-JP"/>
              <a:t>Number of choice sets is too many</a:t>
            </a:r>
          </a:p>
          <a:p>
            <a:pPr lvl="3"/>
            <a:r>
              <a:rPr lang="ja-JP" altLang="en-US"/>
              <a:t>過剰な選択肢数</a:t>
            </a:r>
            <a:endParaRPr kumimoji="1" lang="en-US" altLang="ja-JP"/>
          </a:p>
          <a:p>
            <a:pPr lvl="2"/>
            <a:r>
              <a:rPr lang="en-US" altLang="ja-JP"/>
              <a:t>Insufficient PC specs??</a:t>
            </a:r>
          </a:p>
          <a:p>
            <a:pPr lvl="3"/>
            <a:r>
              <a:rPr lang="ja-JP" altLang="en-US"/>
              <a:t>スペックの不足</a:t>
            </a:r>
            <a:r>
              <a:rPr lang="en-US" altLang="ja-JP"/>
              <a:t>??</a:t>
            </a:r>
            <a:endParaRPr kumimoji="1" lang="en-US" altLang="ja-JP"/>
          </a:p>
          <a:p>
            <a:r>
              <a:rPr kumimoji="1" lang="en-US" altLang="ja-JP"/>
              <a:t>Solutions: decrease the number of choice sets</a:t>
            </a:r>
          </a:p>
          <a:p>
            <a:pPr lvl="1"/>
            <a:r>
              <a:rPr kumimoji="1" lang="ja-JP" altLang="en-US"/>
              <a:t>解決策：選択肢の絞り込み</a:t>
            </a:r>
            <a:endParaRPr kumimoji="1" lang="en-US" altLang="ja-JP"/>
          </a:p>
          <a:p>
            <a:pPr lvl="2"/>
            <a:r>
              <a:rPr kumimoji="1" lang="en-US" altLang="ja-JP"/>
              <a:t>Focus on the limited area : Koto-</a:t>
            </a:r>
            <a:r>
              <a:rPr kumimoji="1" lang="en-US" altLang="ja-JP" err="1"/>
              <a:t>ku</a:t>
            </a:r>
            <a:r>
              <a:rPr kumimoji="1" lang="en-US" altLang="ja-JP"/>
              <a:t>, Around </a:t>
            </a:r>
            <a:r>
              <a:rPr kumimoji="1" lang="en-US" altLang="ja-JP" err="1"/>
              <a:t>Toyosu</a:t>
            </a:r>
            <a:r>
              <a:rPr kumimoji="1" lang="en-US" altLang="ja-JP"/>
              <a:t> Sta. </a:t>
            </a:r>
            <a:r>
              <a:rPr lang="en-US" altLang="ja-JP"/>
              <a:t>etc.</a:t>
            </a:r>
          </a:p>
          <a:p>
            <a:pPr lvl="3"/>
            <a:r>
              <a:rPr lang="ja-JP" altLang="en-US"/>
              <a:t>地域の絞り込み：江東区，豊洲駅周辺等</a:t>
            </a:r>
            <a:endParaRPr lang="en-US" altLang="ja-JP"/>
          </a:p>
          <a:p>
            <a:pPr lvl="2"/>
            <a:r>
              <a:rPr kumimoji="1" lang="en-US" altLang="ja-JP"/>
              <a:t>Focus on the limited genre : Japanese food, Western food, etc.</a:t>
            </a:r>
          </a:p>
          <a:p>
            <a:pPr lvl="3"/>
            <a:r>
              <a:rPr lang="ja-JP" altLang="en-US"/>
              <a:t>ジャンルの絞り込み：和食，洋食等</a:t>
            </a:r>
            <a:endParaRPr kumimoji="1" lang="en-US" altLang="ja-JP"/>
          </a:p>
        </p:txBody>
      </p:sp>
      <p:sp>
        <p:nvSpPr>
          <p:cNvPr id="3" name="スライド番号プレースホルダー 2">
            <a:extLst>
              <a:ext uri="{FF2B5EF4-FFF2-40B4-BE49-F238E27FC236}">
                <a16:creationId xmlns:a16="http://schemas.microsoft.com/office/drawing/2014/main" id="{FBDAAB93-8DE7-56FC-A7D6-13543253AF9F}"/>
              </a:ext>
            </a:extLst>
          </p:cNvPr>
          <p:cNvSpPr>
            <a:spLocks noGrp="1"/>
          </p:cNvSpPr>
          <p:nvPr>
            <p:ph type="sldNum" sz="quarter" idx="12"/>
          </p:nvPr>
        </p:nvSpPr>
        <p:spPr/>
        <p:txBody>
          <a:bodyPr/>
          <a:lstStyle/>
          <a:p>
            <a:fld id="{2E579A5C-05D8-48F0-A5C1-8CBB8C12EF46}" type="slidenum">
              <a:rPr kumimoji="1" lang="ja-JP" altLang="en-US" smtClean="0"/>
              <a:pPr/>
              <a:t>12</a:t>
            </a:fld>
            <a:endParaRPr kumimoji="1" lang="ja-JP" altLang="en-US"/>
          </a:p>
        </p:txBody>
      </p:sp>
      <p:sp>
        <p:nvSpPr>
          <p:cNvPr id="4" name="タイトル 3">
            <a:extLst>
              <a:ext uri="{FF2B5EF4-FFF2-40B4-BE49-F238E27FC236}">
                <a16:creationId xmlns:a16="http://schemas.microsoft.com/office/drawing/2014/main" id="{7ED8FF7E-25FA-7916-F474-71F8FB1FC018}"/>
              </a:ext>
            </a:extLst>
          </p:cNvPr>
          <p:cNvSpPr>
            <a:spLocks noGrp="1"/>
          </p:cNvSpPr>
          <p:nvPr>
            <p:ph type="title"/>
          </p:nvPr>
        </p:nvSpPr>
        <p:spPr/>
        <p:txBody>
          <a:bodyPr/>
          <a:lstStyle/>
          <a:p>
            <a:r>
              <a:rPr kumimoji="1" lang="en-US" altLang="ja-JP">
                <a:solidFill>
                  <a:srgbClr val="0066FF"/>
                </a:solidFill>
              </a:rPr>
              <a:t>D</a:t>
            </a:r>
            <a:r>
              <a:rPr kumimoji="1" lang="en-US" altLang="ja-JP"/>
              <a:t>iscussion </a:t>
            </a:r>
            <a:r>
              <a:rPr kumimoji="1" lang="ja-JP" altLang="en-US"/>
              <a:t>考察</a:t>
            </a:r>
          </a:p>
        </p:txBody>
      </p:sp>
      <p:graphicFrame>
        <p:nvGraphicFramePr>
          <p:cNvPr id="5" name="表 4">
            <a:extLst>
              <a:ext uri="{FF2B5EF4-FFF2-40B4-BE49-F238E27FC236}">
                <a16:creationId xmlns:a16="http://schemas.microsoft.com/office/drawing/2014/main" id="{3BBA1FE3-984B-B760-E083-D3246B0A83B8}"/>
              </a:ext>
            </a:extLst>
          </p:cNvPr>
          <p:cNvGraphicFramePr>
            <a:graphicFrameLocks noGrp="1"/>
          </p:cNvGraphicFramePr>
          <p:nvPr/>
        </p:nvGraphicFramePr>
        <p:xfrm>
          <a:off x="838200" y="3818414"/>
          <a:ext cx="10515600" cy="365760"/>
        </p:xfrm>
        <a:graphic>
          <a:graphicData uri="http://schemas.openxmlformats.org/drawingml/2006/table">
            <a:tbl>
              <a:tblPr/>
              <a:tblGrid>
                <a:gridCol w="10515600">
                  <a:extLst>
                    <a:ext uri="{9D8B030D-6E8A-4147-A177-3AD203B41FA5}">
                      <a16:colId xmlns:a16="http://schemas.microsoft.com/office/drawing/2014/main" val="437030375"/>
                    </a:ext>
                  </a:extLst>
                </a:gridCol>
              </a:tblGrid>
              <a:tr h="0">
                <a:tc>
                  <a:txBody>
                    <a:bodyPr/>
                    <a:lstStyle/>
                    <a:p>
                      <a:pPr>
                        <a:buNone/>
                      </a:pPr>
                      <a:endParaRPr lang="ja-JP" altLang="en-US"/>
                    </a:p>
                  </a:txBody>
                  <a:tcPr anchor="ctr">
                    <a:lnL>
                      <a:noFill/>
                    </a:lnL>
                    <a:lnR>
                      <a:noFill/>
                    </a:lnR>
                    <a:lnT>
                      <a:noFill/>
                    </a:lnT>
                    <a:lnB>
                      <a:noFill/>
                    </a:lnB>
                    <a:noFill/>
                  </a:tcPr>
                </a:tc>
                <a:extLst>
                  <a:ext uri="{0D108BD9-81ED-4DB2-BD59-A6C34878D82A}">
                    <a16:rowId xmlns:a16="http://schemas.microsoft.com/office/drawing/2014/main" val="305034674"/>
                  </a:ext>
                </a:extLst>
              </a:tr>
            </a:tbl>
          </a:graphicData>
        </a:graphic>
      </p:graphicFrame>
    </p:spTree>
    <p:extLst>
      <p:ext uri="{BB962C8B-B14F-4D97-AF65-F5344CB8AC3E}">
        <p14:creationId xmlns:p14="http://schemas.microsoft.com/office/powerpoint/2010/main" val="3479721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4412B-78B7-503A-41E0-0CEE776E861A}"/>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E343038-7030-ABE4-9E98-1E667A8E1DFB}"/>
              </a:ext>
            </a:extLst>
          </p:cNvPr>
          <p:cNvSpPr>
            <a:spLocks noGrp="1"/>
          </p:cNvSpPr>
          <p:nvPr>
            <p:ph type="sldNum" sz="quarter" idx="12"/>
          </p:nvPr>
        </p:nvSpPr>
        <p:spPr/>
        <p:txBody>
          <a:bodyPr/>
          <a:lstStyle/>
          <a:p>
            <a:fld id="{2E579A5C-05D8-48F0-A5C1-8CBB8C12EF46}" type="slidenum">
              <a:rPr kumimoji="1" lang="ja-JP" altLang="en-US" smtClean="0"/>
              <a:pPr/>
              <a:t>13</a:t>
            </a:fld>
            <a:endParaRPr kumimoji="1" lang="ja-JP" altLang="en-US"/>
          </a:p>
        </p:txBody>
      </p:sp>
      <p:sp>
        <p:nvSpPr>
          <p:cNvPr id="4" name="タイトル 3">
            <a:extLst>
              <a:ext uri="{FF2B5EF4-FFF2-40B4-BE49-F238E27FC236}">
                <a16:creationId xmlns:a16="http://schemas.microsoft.com/office/drawing/2014/main" id="{0053DE9A-8C22-F7E9-5AC6-6C1F47BDFAAA}"/>
              </a:ext>
            </a:extLst>
          </p:cNvPr>
          <p:cNvSpPr>
            <a:spLocks noGrp="1"/>
          </p:cNvSpPr>
          <p:nvPr>
            <p:ph type="title"/>
          </p:nvPr>
        </p:nvSpPr>
        <p:spPr/>
        <p:txBody>
          <a:bodyPr/>
          <a:lstStyle/>
          <a:p>
            <a:r>
              <a:rPr kumimoji="1" lang="en-US" altLang="ja-JP">
                <a:solidFill>
                  <a:srgbClr val="0066FF"/>
                </a:solidFill>
              </a:rPr>
              <a:t>S</a:t>
            </a:r>
            <a:r>
              <a:rPr kumimoji="1" lang="en-US" altLang="ja-JP"/>
              <a:t>cript </a:t>
            </a:r>
            <a:r>
              <a:rPr lang="ja-JP" altLang="en-US"/>
              <a:t>実行コード</a:t>
            </a:r>
            <a:endParaRPr kumimoji="1" lang="ja-JP" altLang="en-US"/>
          </a:p>
        </p:txBody>
      </p:sp>
      <p:graphicFrame>
        <p:nvGraphicFramePr>
          <p:cNvPr id="5" name="表 4">
            <a:extLst>
              <a:ext uri="{FF2B5EF4-FFF2-40B4-BE49-F238E27FC236}">
                <a16:creationId xmlns:a16="http://schemas.microsoft.com/office/drawing/2014/main" id="{8DAC11C9-811E-AE0D-AB26-CE2A94477551}"/>
              </a:ext>
            </a:extLst>
          </p:cNvPr>
          <p:cNvGraphicFramePr>
            <a:graphicFrameLocks noGrp="1"/>
          </p:cNvGraphicFramePr>
          <p:nvPr/>
        </p:nvGraphicFramePr>
        <p:xfrm>
          <a:off x="838200" y="3818414"/>
          <a:ext cx="10515600" cy="365760"/>
        </p:xfrm>
        <a:graphic>
          <a:graphicData uri="http://schemas.openxmlformats.org/drawingml/2006/table">
            <a:tbl>
              <a:tblPr/>
              <a:tblGrid>
                <a:gridCol w="10515600">
                  <a:extLst>
                    <a:ext uri="{9D8B030D-6E8A-4147-A177-3AD203B41FA5}">
                      <a16:colId xmlns:a16="http://schemas.microsoft.com/office/drawing/2014/main" val="437030375"/>
                    </a:ext>
                  </a:extLst>
                </a:gridCol>
              </a:tblGrid>
              <a:tr h="0">
                <a:tc>
                  <a:txBody>
                    <a:bodyPr/>
                    <a:lstStyle/>
                    <a:p>
                      <a:pPr>
                        <a:buNone/>
                      </a:pPr>
                      <a:endParaRPr lang="ja-JP" altLang="en-US"/>
                    </a:p>
                  </a:txBody>
                  <a:tcPr anchor="ctr">
                    <a:lnL>
                      <a:noFill/>
                    </a:lnL>
                    <a:lnR>
                      <a:noFill/>
                    </a:lnR>
                    <a:lnT>
                      <a:noFill/>
                    </a:lnT>
                    <a:lnB>
                      <a:noFill/>
                    </a:lnB>
                    <a:noFill/>
                  </a:tcPr>
                </a:tc>
                <a:extLst>
                  <a:ext uri="{0D108BD9-81ED-4DB2-BD59-A6C34878D82A}">
                    <a16:rowId xmlns:a16="http://schemas.microsoft.com/office/drawing/2014/main" val="305034674"/>
                  </a:ext>
                </a:extLst>
              </a:tr>
            </a:tbl>
          </a:graphicData>
        </a:graphic>
      </p:graphicFrame>
      <p:pic>
        <p:nvPicPr>
          <p:cNvPr id="10" name="図 9" descr="テキスト&#10;&#10;AI 生成コンテンツは誤りを含む可能性があります。">
            <a:extLst>
              <a:ext uri="{FF2B5EF4-FFF2-40B4-BE49-F238E27FC236}">
                <a16:creationId xmlns:a16="http://schemas.microsoft.com/office/drawing/2014/main" id="{0E1C9C1B-A31D-45D0-73C7-27A1CFC1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312" y="1573109"/>
            <a:ext cx="5875371" cy="3218283"/>
          </a:xfrm>
          <a:prstGeom prst="rect">
            <a:avLst/>
          </a:prstGeom>
        </p:spPr>
      </p:pic>
      <p:pic>
        <p:nvPicPr>
          <p:cNvPr id="12" name="図 11" descr="テキスト&#10;&#10;AI 生成コンテンツは誤りを含む可能性があります。">
            <a:extLst>
              <a:ext uri="{FF2B5EF4-FFF2-40B4-BE49-F238E27FC236}">
                <a16:creationId xmlns:a16="http://schemas.microsoft.com/office/drawing/2014/main" id="{B5440531-2223-F3CE-3AFE-8137F8004572}"/>
              </a:ext>
            </a:extLst>
          </p:cNvPr>
          <p:cNvPicPr>
            <a:picLocks noChangeAspect="1"/>
          </p:cNvPicPr>
          <p:nvPr/>
        </p:nvPicPr>
        <p:blipFill>
          <a:blip r:embed="rId3">
            <a:extLst>
              <a:ext uri="{28A0092B-C50C-407E-A947-70E740481C1C}">
                <a14:useLocalDpi xmlns:a14="http://schemas.microsoft.com/office/drawing/2010/main" val="0"/>
              </a:ext>
            </a:extLst>
          </a:blip>
          <a:srcRect b="19248"/>
          <a:stretch>
            <a:fillRect/>
          </a:stretch>
        </p:blipFill>
        <p:spPr>
          <a:xfrm>
            <a:off x="163967" y="1573109"/>
            <a:ext cx="5617706" cy="3116063"/>
          </a:xfrm>
          <a:prstGeom prst="rect">
            <a:avLst/>
          </a:prstGeom>
        </p:spPr>
      </p:pic>
      <p:grpSp>
        <p:nvGrpSpPr>
          <p:cNvPr id="6" name="グループ化 5">
            <a:extLst>
              <a:ext uri="{FF2B5EF4-FFF2-40B4-BE49-F238E27FC236}">
                <a16:creationId xmlns:a16="http://schemas.microsoft.com/office/drawing/2014/main" id="{97DA62BA-A184-EB83-720F-A938C34E2B02}"/>
              </a:ext>
            </a:extLst>
          </p:cNvPr>
          <p:cNvGrpSpPr/>
          <p:nvPr/>
        </p:nvGrpSpPr>
        <p:grpSpPr>
          <a:xfrm>
            <a:off x="8040138" y="5738657"/>
            <a:ext cx="3474386" cy="720387"/>
            <a:chOff x="3332618" y="836635"/>
            <a:chExt cx="3474386" cy="720387"/>
          </a:xfrm>
        </p:grpSpPr>
        <p:pic>
          <p:nvPicPr>
            <p:cNvPr id="7" name="Picture 4" descr="AIに取り込まれた人のイラスト">
              <a:extLst>
                <a:ext uri="{FF2B5EF4-FFF2-40B4-BE49-F238E27FC236}">
                  <a16:creationId xmlns:a16="http://schemas.microsoft.com/office/drawing/2014/main" id="{B3C9FFE0-0331-11A6-8379-5908A0D7F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618" y="836635"/>
              <a:ext cx="720387" cy="720387"/>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8960766-E39C-32DB-F91E-C2228B0EE8E3}"/>
                </a:ext>
              </a:extLst>
            </p:cNvPr>
            <p:cNvSpPr txBox="1"/>
            <p:nvPr/>
          </p:nvSpPr>
          <p:spPr>
            <a:xfrm>
              <a:off x="3985631" y="1070668"/>
              <a:ext cx="2821373" cy="369332"/>
            </a:xfrm>
            <a:prstGeom prst="rect">
              <a:avLst/>
            </a:prstGeom>
            <a:noFill/>
          </p:spPr>
          <p:txBody>
            <a:bodyPr wrap="square" rtlCol="0">
              <a:spAutoFit/>
            </a:bodyPr>
            <a:lstStyle/>
            <a:p>
              <a:r>
                <a:rPr kumimoji="1" lang="en-US" altLang="ja-JP"/>
                <a:t>AI</a:t>
              </a:r>
              <a:r>
                <a:rPr kumimoji="1" lang="ja-JP" altLang="en-US"/>
                <a:t>の使用：コーディング</a:t>
              </a:r>
            </a:p>
          </p:txBody>
        </p:sp>
      </p:grpSp>
    </p:spTree>
    <p:extLst>
      <p:ext uri="{BB962C8B-B14F-4D97-AF65-F5344CB8AC3E}">
        <p14:creationId xmlns:p14="http://schemas.microsoft.com/office/powerpoint/2010/main" val="243204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93D415A-BE00-A6A6-5CA6-4135A20A1D24}"/>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134B4583-D303-20C8-445F-2CDA6806D99B}"/>
              </a:ext>
            </a:extLst>
          </p:cNvPr>
          <p:cNvSpPr>
            <a:spLocks noGrp="1"/>
          </p:cNvSpPr>
          <p:nvPr>
            <p:ph type="body" sz="quarter" idx="14"/>
          </p:nvPr>
        </p:nvSpPr>
        <p:spPr>
          <a:xfrm>
            <a:off x="380990" y="1064658"/>
            <a:ext cx="11465698" cy="5645170"/>
          </a:xfrm>
        </p:spPr>
        <p:txBody>
          <a:bodyPr>
            <a:normAutofit fontScale="92500" lnSpcReduction="10000"/>
          </a:bodyPr>
          <a:lstStyle/>
          <a:p>
            <a:r>
              <a:rPr lang="ja-JP" altLang="en-US" sz="2400" b="1"/>
              <a:t>背景</a:t>
            </a:r>
            <a:endParaRPr lang="en-US" altLang="ja-JP" sz="800"/>
          </a:p>
          <a:p>
            <a:pPr>
              <a:lnSpc>
                <a:spcPct val="120000"/>
              </a:lnSpc>
              <a:buSzPct val="100000"/>
              <a:buFont typeface="Wingdings" pitchFamily="2" charset="2"/>
              <a:buChar char="l"/>
            </a:pPr>
            <a:r>
              <a:rPr lang="ja-JP" altLang="en-US" sz="1800"/>
              <a:t>飲食店を選ぶのに時間がかかる問題</a:t>
            </a:r>
            <a:r>
              <a:rPr lang="en-US" altLang="ja-JP" sz="1800"/>
              <a:t>(1</a:t>
            </a:r>
            <a:r>
              <a:rPr lang="ja-JP" altLang="en-US" sz="1800"/>
              <a:t>人・複数人</a:t>
            </a:r>
            <a:r>
              <a:rPr lang="en-US" altLang="ja-JP" sz="1800"/>
              <a:t>)</a:t>
            </a:r>
          </a:p>
          <a:p>
            <a:pPr>
              <a:lnSpc>
                <a:spcPct val="120000"/>
              </a:lnSpc>
              <a:buSzPct val="100000"/>
              <a:buFont typeface="Wingdings" pitchFamily="2" charset="2"/>
              <a:buChar char="l"/>
            </a:pPr>
            <a:r>
              <a:rPr lang="ja-JP" altLang="en-US" sz="1800"/>
              <a:t>人によって飲食店を選ぶ際に重視するものが違う</a:t>
            </a:r>
            <a:endParaRPr lang="en-US" altLang="ja-JP" sz="1800"/>
          </a:p>
          <a:p>
            <a:pPr lvl="2">
              <a:lnSpc>
                <a:spcPct val="160000"/>
              </a:lnSpc>
              <a:buSzPct val="100000"/>
              <a:buFont typeface="Wingdings" pitchFamily="2" charset="2"/>
              <a:buChar char="l"/>
            </a:pPr>
            <a:r>
              <a:rPr lang="ja-JP" altLang="en-US" sz="1400"/>
              <a:t>アクセス，ジャンル，価格帯，口コミ</a:t>
            </a:r>
            <a:r>
              <a:rPr lang="en-US" altLang="ja-JP" sz="1400"/>
              <a:t> etc.</a:t>
            </a:r>
          </a:p>
          <a:p>
            <a:pPr>
              <a:lnSpc>
                <a:spcPct val="120000"/>
              </a:lnSpc>
              <a:buSzPct val="75000"/>
              <a:buFont typeface="Arial" panose="020B0604020202020204" pitchFamily="34" charset="0"/>
              <a:buChar char="•"/>
            </a:pPr>
            <a:r>
              <a:rPr lang="ja-JP" altLang="en-US" sz="1800"/>
              <a:t>個人の異質性が分かれば，解決できる問題が多そう</a:t>
            </a:r>
            <a:endParaRPr lang="en-US" altLang="ja-JP" sz="1800"/>
          </a:p>
          <a:p>
            <a:r>
              <a:rPr lang="ja-JP" altLang="en-US" sz="2400" b="1"/>
              <a:t>使用データ</a:t>
            </a:r>
            <a:endParaRPr lang="en-US" altLang="ja-JP" sz="2400" b="1"/>
          </a:p>
          <a:p>
            <a:pPr>
              <a:buSzPct val="100000"/>
              <a:buFont typeface="Wingdings" pitchFamily="2" charset="2"/>
              <a:buChar char="l"/>
            </a:pPr>
            <a:r>
              <a:rPr lang="ja-JP" altLang="en-US" sz="1800"/>
              <a:t>食べログ：東京</a:t>
            </a:r>
            <a:r>
              <a:rPr lang="en-US" altLang="ja-JP" sz="1800"/>
              <a:t>23</a:t>
            </a:r>
            <a:r>
              <a:rPr lang="ja-JP" altLang="en-US" sz="1800"/>
              <a:t>区内の飲食店データ</a:t>
            </a:r>
            <a:r>
              <a:rPr lang="en-US" altLang="ja-JP" sz="1800"/>
              <a:t>(</a:t>
            </a:r>
            <a:r>
              <a:rPr lang="ja-JP" altLang="en-US" sz="1800"/>
              <a:t>約</a:t>
            </a:r>
            <a:r>
              <a:rPr lang="en-US" altLang="ja-JP" sz="1800"/>
              <a:t>10</a:t>
            </a:r>
            <a:r>
              <a:rPr lang="ja-JP" altLang="en-US" sz="1800"/>
              <a:t>万件</a:t>
            </a:r>
            <a:r>
              <a:rPr lang="en-US" altLang="ja-JP" sz="1800"/>
              <a:t>)</a:t>
            </a:r>
          </a:p>
          <a:p>
            <a:pPr>
              <a:buSzPct val="100000"/>
              <a:buFont typeface="Wingdings" pitchFamily="2" charset="2"/>
              <a:buChar char="l"/>
            </a:pPr>
            <a:r>
              <a:rPr lang="ja-JP" altLang="en-US" sz="1800"/>
              <a:t>豊洲</a:t>
            </a:r>
            <a:r>
              <a:rPr lang="en-US" altLang="ja-JP" sz="1800"/>
              <a:t>PP2019~2021</a:t>
            </a:r>
            <a:r>
              <a:rPr lang="ja-JP" altLang="en-US" sz="1800"/>
              <a:t>：食事トリップ</a:t>
            </a:r>
            <a:r>
              <a:rPr lang="en-US" altLang="ja-JP" sz="1800"/>
              <a:t>(</a:t>
            </a:r>
            <a:r>
              <a:rPr lang="ja-JP" altLang="en-US" sz="1800"/>
              <a:t>約</a:t>
            </a:r>
            <a:r>
              <a:rPr lang="en-US" altLang="ja-JP" sz="1800"/>
              <a:t>500</a:t>
            </a:r>
            <a:r>
              <a:rPr lang="ja-JP" altLang="en-US" sz="1800"/>
              <a:t>件</a:t>
            </a:r>
            <a:r>
              <a:rPr lang="en-US" altLang="ja-JP" sz="1800"/>
              <a:t>)</a:t>
            </a:r>
          </a:p>
          <a:p>
            <a:r>
              <a:rPr lang="ja-JP" altLang="en-US" sz="2400" b="1"/>
              <a:t>基礎分析</a:t>
            </a:r>
            <a:endParaRPr lang="en-US" altLang="ja-JP" sz="2400" b="1"/>
          </a:p>
          <a:p>
            <a:pPr>
              <a:buSzPct val="100000"/>
              <a:buFont typeface="Wingdings" pitchFamily="2" charset="2"/>
              <a:buChar char="l"/>
            </a:pPr>
            <a:r>
              <a:rPr lang="ja-JP" altLang="en-US" sz="1800"/>
              <a:t>個人属性による飲食店選択の特徴を整理</a:t>
            </a:r>
            <a:endParaRPr lang="en-US" altLang="ja-JP" sz="1800"/>
          </a:p>
          <a:p>
            <a:pPr lvl="2">
              <a:lnSpc>
                <a:spcPct val="160000"/>
              </a:lnSpc>
              <a:buSzPct val="70000"/>
              <a:buFont typeface="Wingdings" pitchFamily="2" charset="2"/>
              <a:buChar char="l"/>
            </a:pPr>
            <a:r>
              <a:rPr lang="ja-JP" altLang="en-US" sz="1400"/>
              <a:t>高収入層は価格帯が高い店を選ぶ傾向</a:t>
            </a:r>
            <a:endParaRPr lang="en-US" altLang="ja-JP" sz="1400"/>
          </a:p>
          <a:p>
            <a:r>
              <a:rPr lang="ja-JP" altLang="en-US" sz="2400" b="1"/>
              <a:t>モデルの方針</a:t>
            </a:r>
            <a:endParaRPr lang="en-US" altLang="ja-JP" sz="2000" b="1"/>
          </a:p>
          <a:p>
            <a:pPr>
              <a:buFont typeface="Wingdings" pitchFamily="2" charset="2"/>
              <a:buChar char="l"/>
            </a:pPr>
            <a:r>
              <a:rPr lang="ja-JP" altLang="en-US" sz="1800"/>
              <a:t>選択肢集合：訪れた店舗が立地する駅勢圏内の飲食店</a:t>
            </a:r>
            <a:endParaRPr lang="en-US" altLang="ja-JP" sz="1800"/>
          </a:p>
          <a:p>
            <a:pPr>
              <a:buFont typeface="Wingdings" pitchFamily="2" charset="2"/>
              <a:buChar char="l"/>
            </a:pPr>
            <a:r>
              <a:rPr lang="ja-JP" altLang="en-US" sz="1800"/>
              <a:t>異質性の考慮：</a:t>
            </a:r>
            <a:r>
              <a:rPr lang="en-US" altLang="ja-JP" sz="1800"/>
              <a:t>MNL(</a:t>
            </a:r>
            <a:r>
              <a:rPr lang="ja-JP" altLang="en-US" sz="1800"/>
              <a:t>交互作用項の導入</a:t>
            </a:r>
            <a:r>
              <a:rPr lang="en-US" altLang="ja-JP" sz="1800"/>
              <a:t>)</a:t>
            </a:r>
            <a:r>
              <a:rPr lang="ja-JP" altLang="en-US" sz="1800"/>
              <a:t>，</a:t>
            </a:r>
            <a:r>
              <a:rPr lang="en-US" altLang="ja-JP" sz="1800"/>
              <a:t>MXL</a:t>
            </a:r>
            <a:endParaRPr lang="en-US" altLang="ja-JP" sz="2400"/>
          </a:p>
        </p:txBody>
      </p:sp>
      <p:sp>
        <p:nvSpPr>
          <p:cNvPr id="3" name="スライド番号プレースホルダー 2">
            <a:extLst>
              <a:ext uri="{FF2B5EF4-FFF2-40B4-BE49-F238E27FC236}">
                <a16:creationId xmlns:a16="http://schemas.microsoft.com/office/drawing/2014/main" id="{E3C71233-A58C-1A22-6056-E99D51E11A92}"/>
              </a:ext>
            </a:extLst>
          </p:cNvPr>
          <p:cNvSpPr>
            <a:spLocks noGrp="1"/>
          </p:cNvSpPr>
          <p:nvPr>
            <p:ph type="sldNum" sz="quarter" idx="12"/>
          </p:nvPr>
        </p:nvSpPr>
        <p:spPr/>
        <p:txBody>
          <a:bodyPr/>
          <a:lstStyle/>
          <a:p>
            <a:fld id="{2E579A5C-05D8-48F0-A5C1-8CBB8C12EF46}" type="slidenum">
              <a:rPr lang="ja-JP" altLang="en-US" smtClean="0"/>
              <a:pPr/>
              <a:t>14</a:t>
            </a:fld>
            <a:endParaRPr lang="ja-JP" altLang="en-US"/>
          </a:p>
        </p:txBody>
      </p:sp>
      <p:sp>
        <p:nvSpPr>
          <p:cNvPr id="6" name="タイトル 5">
            <a:extLst>
              <a:ext uri="{FF2B5EF4-FFF2-40B4-BE49-F238E27FC236}">
                <a16:creationId xmlns:a16="http://schemas.microsoft.com/office/drawing/2014/main" id="{5B61B5C4-B923-D0BB-20BA-0E3795775D0A}"/>
              </a:ext>
            </a:extLst>
          </p:cNvPr>
          <p:cNvSpPr>
            <a:spLocks noGrp="1"/>
          </p:cNvSpPr>
          <p:nvPr>
            <p:ph type="title"/>
          </p:nvPr>
        </p:nvSpPr>
        <p:spPr/>
        <p:txBody>
          <a:bodyPr/>
          <a:lstStyle/>
          <a:p>
            <a:r>
              <a:rPr lang="ja-JP" altLang="en-US">
                <a:solidFill>
                  <a:srgbClr val="0066FF"/>
                </a:solidFill>
              </a:rPr>
              <a:t>個人属性に基づく飲食店選択モデル</a:t>
            </a:r>
          </a:p>
        </p:txBody>
      </p:sp>
      <p:pic>
        <p:nvPicPr>
          <p:cNvPr id="12" name="図 11">
            <a:extLst>
              <a:ext uri="{FF2B5EF4-FFF2-40B4-BE49-F238E27FC236}">
                <a16:creationId xmlns:a16="http://schemas.microsoft.com/office/drawing/2014/main" id="{CE2C803B-6F50-46DC-4F78-C0E214ADDD2C}"/>
              </a:ext>
            </a:extLst>
          </p:cNvPr>
          <p:cNvPicPr>
            <a:picLocks noChangeAspect="1"/>
          </p:cNvPicPr>
          <p:nvPr/>
        </p:nvPicPr>
        <p:blipFill>
          <a:blip r:embed="rId3"/>
          <a:stretch>
            <a:fillRect/>
          </a:stretch>
        </p:blipFill>
        <p:spPr>
          <a:xfrm>
            <a:off x="393858" y="2752195"/>
            <a:ext cx="300358" cy="300358"/>
          </a:xfrm>
          <a:prstGeom prst="rect">
            <a:avLst/>
          </a:prstGeom>
        </p:spPr>
      </p:pic>
      <p:sp>
        <p:nvSpPr>
          <p:cNvPr id="4" name="テキスト ボックス 3">
            <a:extLst>
              <a:ext uri="{FF2B5EF4-FFF2-40B4-BE49-F238E27FC236}">
                <a16:creationId xmlns:a16="http://schemas.microsoft.com/office/drawing/2014/main" id="{DFE7E4DD-80E0-04AB-C7C8-3BCAAC17237F}"/>
              </a:ext>
            </a:extLst>
          </p:cNvPr>
          <p:cNvSpPr txBox="1"/>
          <p:nvPr/>
        </p:nvSpPr>
        <p:spPr>
          <a:xfrm>
            <a:off x="10249767" y="909639"/>
            <a:ext cx="1199723" cy="338554"/>
          </a:xfrm>
          <a:prstGeom prst="rect">
            <a:avLst/>
          </a:prstGeom>
          <a:noFill/>
          <a:ln>
            <a:solidFill>
              <a:schemeClr val="tx1"/>
            </a:solidFill>
          </a:ln>
        </p:spPr>
        <p:txBody>
          <a:bodyPr wrap="square" rtlCol="0">
            <a:spAutoFit/>
          </a:bodyPr>
          <a:lstStyle/>
          <a:p>
            <a:r>
              <a:rPr kumimoji="1" lang="ja-JP" altLang="en-US" sz="1600"/>
              <a:t>動機の発生</a:t>
            </a:r>
          </a:p>
        </p:txBody>
      </p:sp>
      <p:sp>
        <p:nvSpPr>
          <p:cNvPr id="5" name="テキスト ボックス 4">
            <a:extLst>
              <a:ext uri="{FF2B5EF4-FFF2-40B4-BE49-F238E27FC236}">
                <a16:creationId xmlns:a16="http://schemas.microsoft.com/office/drawing/2014/main" id="{4C113CA2-908B-E8A9-DC89-3433C43D40E0}"/>
              </a:ext>
            </a:extLst>
          </p:cNvPr>
          <p:cNvSpPr txBox="1"/>
          <p:nvPr/>
        </p:nvSpPr>
        <p:spPr>
          <a:xfrm>
            <a:off x="9203207" y="1448249"/>
            <a:ext cx="1646411" cy="338554"/>
          </a:xfrm>
          <a:prstGeom prst="rect">
            <a:avLst/>
          </a:prstGeom>
          <a:noFill/>
          <a:ln>
            <a:solidFill>
              <a:schemeClr val="tx1"/>
            </a:solidFill>
          </a:ln>
        </p:spPr>
        <p:txBody>
          <a:bodyPr wrap="square" rtlCol="0">
            <a:spAutoFit/>
          </a:bodyPr>
          <a:lstStyle/>
          <a:p>
            <a:r>
              <a:rPr kumimoji="1" lang="ja-JP" altLang="en-US" sz="1600"/>
              <a:t>外食を検討する</a:t>
            </a:r>
          </a:p>
        </p:txBody>
      </p:sp>
      <p:sp>
        <p:nvSpPr>
          <p:cNvPr id="9" name="テキスト ボックス 8">
            <a:extLst>
              <a:ext uri="{FF2B5EF4-FFF2-40B4-BE49-F238E27FC236}">
                <a16:creationId xmlns:a16="http://schemas.microsoft.com/office/drawing/2014/main" id="{E8B95600-9D42-9473-27FA-8AB9CBF55033}"/>
              </a:ext>
            </a:extLst>
          </p:cNvPr>
          <p:cNvSpPr txBox="1"/>
          <p:nvPr/>
        </p:nvSpPr>
        <p:spPr>
          <a:xfrm>
            <a:off x="8044136" y="2773045"/>
            <a:ext cx="3964550" cy="584775"/>
          </a:xfrm>
          <a:prstGeom prst="rect">
            <a:avLst/>
          </a:prstGeom>
          <a:noFill/>
          <a:ln>
            <a:solidFill>
              <a:schemeClr val="tx1"/>
            </a:solidFill>
          </a:ln>
        </p:spPr>
        <p:txBody>
          <a:bodyPr wrap="square" rtlCol="0">
            <a:spAutoFit/>
          </a:bodyPr>
          <a:lstStyle/>
          <a:p>
            <a:pPr algn="ctr"/>
            <a:r>
              <a:rPr kumimoji="1" lang="ja-JP" altLang="en-US" sz="1600"/>
              <a:t>条件の詳細を決定</a:t>
            </a:r>
            <a:endParaRPr kumimoji="1" lang="en-US" altLang="ja-JP" sz="1600"/>
          </a:p>
          <a:p>
            <a:pPr algn="ctr"/>
            <a:r>
              <a:rPr kumimoji="1" lang="en-US" altLang="ja-JP" sz="1600"/>
              <a:t>(</a:t>
            </a:r>
            <a:r>
              <a:rPr kumimoji="1" lang="ja-JP" altLang="en-US" sz="1600"/>
              <a:t>アクセス，予算，ジャンル，口コミ</a:t>
            </a:r>
            <a:r>
              <a:rPr kumimoji="1" lang="en-US" altLang="ja-JP" sz="1600"/>
              <a:t> etc.)</a:t>
            </a:r>
            <a:endParaRPr kumimoji="1" lang="ja-JP" altLang="en-US" sz="1600"/>
          </a:p>
        </p:txBody>
      </p:sp>
      <p:sp>
        <p:nvSpPr>
          <p:cNvPr id="11" name="テキスト ボックス 10">
            <a:extLst>
              <a:ext uri="{FF2B5EF4-FFF2-40B4-BE49-F238E27FC236}">
                <a16:creationId xmlns:a16="http://schemas.microsoft.com/office/drawing/2014/main" id="{F5892536-EB6C-B9E1-A5E2-5793BFFEF95C}"/>
              </a:ext>
            </a:extLst>
          </p:cNvPr>
          <p:cNvSpPr txBox="1"/>
          <p:nvPr/>
        </p:nvSpPr>
        <p:spPr>
          <a:xfrm>
            <a:off x="9417275" y="3542200"/>
            <a:ext cx="1218269" cy="338554"/>
          </a:xfrm>
          <a:prstGeom prst="rect">
            <a:avLst/>
          </a:prstGeom>
          <a:noFill/>
          <a:ln>
            <a:solidFill>
              <a:schemeClr val="tx1"/>
            </a:solidFill>
          </a:ln>
        </p:spPr>
        <p:txBody>
          <a:bodyPr wrap="square" rtlCol="0">
            <a:spAutoFit/>
          </a:bodyPr>
          <a:lstStyle/>
          <a:p>
            <a:pPr algn="ctr"/>
            <a:r>
              <a:rPr kumimoji="1" lang="ja-JP" altLang="en-US" sz="1600"/>
              <a:t>店舗決定</a:t>
            </a:r>
          </a:p>
        </p:txBody>
      </p:sp>
      <p:cxnSp>
        <p:nvCxnSpPr>
          <p:cNvPr id="16" name="直線コネクタ 15">
            <a:extLst>
              <a:ext uri="{FF2B5EF4-FFF2-40B4-BE49-F238E27FC236}">
                <a16:creationId xmlns:a16="http://schemas.microsoft.com/office/drawing/2014/main" id="{50E38CF3-22D1-A51B-6D3F-2E360B4F6C44}"/>
              </a:ext>
            </a:extLst>
          </p:cNvPr>
          <p:cNvCxnSpPr>
            <a:cxnSpLocks/>
            <a:stCxn id="4" idx="2"/>
            <a:endCxn id="5" idx="0"/>
          </p:cNvCxnSpPr>
          <p:nvPr/>
        </p:nvCxnSpPr>
        <p:spPr>
          <a:xfrm flipH="1">
            <a:off x="10026413" y="1248193"/>
            <a:ext cx="823216" cy="200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F6EF8E3-595C-BC0D-EB14-A183DF33137E}"/>
              </a:ext>
            </a:extLst>
          </p:cNvPr>
          <p:cNvCxnSpPr>
            <a:cxnSpLocks/>
            <a:stCxn id="4" idx="2"/>
          </p:cNvCxnSpPr>
          <p:nvPr/>
        </p:nvCxnSpPr>
        <p:spPr>
          <a:xfrm>
            <a:off x="10849629" y="1248193"/>
            <a:ext cx="679530" cy="228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038C24F-EE89-065A-B416-910FB9A64799}"/>
              </a:ext>
            </a:extLst>
          </p:cNvPr>
          <p:cNvCxnSpPr>
            <a:cxnSpLocks/>
            <a:stCxn id="5" idx="2"/>
            <a:endCxn id="53" idx="0"/>
          </p:cNvCxnSpPr>
          <p:nvPr/>
        </p:nvCxnSpPr>
        <p:spPr>
          <a:xfrm flipH="1">
            <a:off x="10026412" y="1786803"/>
            <a:ext cx="1" cy="2147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C586ED1E-2B5D-820F-86BC-822950ACCBA3}"/>
              </a:ext>
            </a:extLst>
          </p:cNvPr>
          <p:cNvCxnSpPr>
            <a:cxnSpLocks/>
            <a:stCxn id="53" idx="2"/>
            <a:endCxn id="9" idx="0"/>
          </p:cNvCxnSpPr>
          <p:nvPr/>
        </p:nvCxnSpPr>
        <p:spPr>
          <a:xfrm flipH="1">
            <a:off x="10026411" y="2586321"/>
            <a:ext cx="1" cy="1867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CF00E2D8-8D01-C665-7C51-2150669CE7B5}"/>
              </a:ext>
            </a:extLst>
          </p:cNvPr>
          <p:cNvSpPr txBox="1"/>
          <p:nvPr/>
        </p:nvSpPr>
        <p:spPr>
          <a:xfrm>
            <a:off x="8995199" y="2001546"/>
            <a:ext cx="2062426" cy="584775"/>
          </a:xfrm>
          <a:prstGeom prst="rect">
            <a:avLst/>
          </a:prstGeom>
          <a:noFill/>
          <a:ln>
            <a:solidFill>
              <a:schemeClr val="tx1"/>
            </a:solidFill>
          </a:ln>
        </p:spPr>
        <p:txBody>
          <a:bodyPr wrap="square" rtlCol="0">
            <a:spAutoFit/>
          </a:bodyPr>
          <a:lstStyle/>
          <a:p>
            <a:pPr algn="ctr"/>
            <a:r>
              <a:rPr kumimoji="1" lang="ja-JP" altLang="en-US" sz="1600"/>
              <a:t>条件を大まかに決定</a:t>
            </a:r>
            <a:endParaRPr kumimoji="1" lang="en-US" altLang="ja-JP" sz="1600"/>
          </a:p>
          <a:p>
            <a:pPr algn="ctr"/>
            <a:r>
              <a:rPr kumimoji="1" lang="en-US" altLang="ja-JP" sz="1600"/>
              <a:t>(</a:t>
            </a:r>
            <a:r>
              <a:rPr kumimoji="1" lang="ja-JP" altLang="en-US" sz="1600"/>
              <a:t>エリア</a:t>
            </a:r>
            <a:r>
              <a:rPr kumimoji="1" lang="en-US" altLang="ja-JP" sz="1600"/>
              <a:t>)</a:t>
            </a:r>
            <a:endParaRPr kumimoji="1" lang="ja-JP" altLang="en-US" sz="1600"/>
          </a:p>
        </p:txBody>
      </p:sp>
      <p:sp>
        <p:nvSpPr>
          <p:cNvPr id="86" name="正方形/長方形 85">
            <a:extLst>
              <a:ext uri="{FF2B5EF4-FFF2-40B4-BE49-F238E27FC236}">
                <a16:creationId xmlns:a16="http://schemas.microsoft.com/office/drawing/2014/main" id="{F6E58310-D3EA-E439-F50A-76F464F3B47C}"/>
              </a:ext>
            </a:extLst>
          </p:cNvPr>
          <p:cNvSpPr/>
          <p:nvPr/>
        </p:nvSpPr>
        <p:spPr>
          <a:xfrm>
            <a:off x="7959197" y="2676777"/>
            <a:ext cx="4134429" cy="127135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B157CCB1-CD86-27E1-28C5-3A11324A25B1}"/>
              </a:ext>
            </a:extLst>
          </p:cNvPr>
          <p:cNvSpPr txBox="1"/>
          <p:nvPr/>
        </p:nvSpPr>
        <p:spPr>
          <a:xfrm>
            <a:off x="10937062" y="2143880"/>
            <a:ext cx="1347071" cy="523220"/>
          </a:xfrm>
          <a:prstGeom prst="rect">
            <a:avLst/>
          </a:prstGeom>
          <a:noFill/>
        </p:spPr>
        <p:txBody>
          <a:bodyPr wrap="square" rtlCol="0">
            <a:spAutoFit/>
          </a:bodyPr>
          <a:lstStyle/>
          <a:p>
            <a:pPr algn="ctr"/>
            <a:r>
              <a:rPr kumimoji="1" lang="ja-JP" altLang="en-US" sz="1400" b="1">
                <a:solidFill>
                  <a:srgbClr val="FF0000"/>
                </a:solidFill>
              </a:rPr>
              <a:t>この行動に</a:t>
            </a:r>
            <a:endParaRPr kumimoji="1" lang="en-US" altLang="ja-JP" sz="1400" b="1">
              <a:solidFill>
                <a:srgbClr val="FF0000"/>
              </a:solidFill>
            </a:endParaRPr>
          </a:p>
          <a:p>
            <a:pPr algn="ctr"/>
            <a:r>
              <a:rPr kumimoji="1" lang="ja-JP" altLang="en-US" sz="1400" b="1">
                <a:solidFill>
                  <a:srgbClr val="FF0000"/>
                </a:solidFill>
              </a:rPr>
              <a:t>着目！</a:t>
            </a:r>
          </a:p>
        </p:txBody>
      </p:sp>
      <p:graphicFrame>
        <p:nvGraphicFramePr>
          <p:cNvPr id="102" name="グラフ 101">
            <a:extLst>
              <a:ext uri="{FF2B5EF4-FFF2-40B4-BE49-F238E27FC236}">
                <a16:creationId xmlns:a16="http://schemas.microsoft.com/office/drawing/2014/main" id="{7DF5C691-5945-E0A1-E4B6-B1D4B7DDC19D}"/>
              </a:ext>
            </a:extLst>
          </p:cNvPr>
          <p:cNvGraphicFramePr>
            <a:graphicFrameLocks/>
          </p:cNvGraphicFramePr>
          <p:nvPr/>
        </p:nvGraphicFramePr>
        <p:xfrm>
          <a:off x="6274847" y="4247794"/>
          <a:ext cx="5440703" cy="2722248"/>
        </p:xfrm>
        <a:graphic>
          <a:graphicData uri="http://schemas.openxmlformats.org/drawingml/2006/chart">
            <c:chart xmlns:c="http://schemas.openxmlformats.org/drawingml/2006/chart" xmlns:r="http://schemas.openxmlformats.org/officeDocument/2006/relationships" r:id="rId4"/>
          </a:graphicData>
        </a:graphic>
      </p:graphicFrame>
      <p:sp>
        <p:nvSpPr>
          <p:cNvPr id="103" name="テキスト ボックス 102">
            <a:extLst>
              <a:ext uri="{FF2B5EF4-FFF2-40B4-BE49-F238E27FC236}">
                <a16:creationId xmlns:a16="http://schemas.microsoft.com/office/drawing/2014/main" id="{685576A7-DF41-B0D6-707D-E5E66F56AC4C}"/>
              </a:ext>
            </a:extLst>
          </p:cNvPr>
          <p:cNvSpPr txBox="1"/>
          <p:nvPr/>
        </p:nvSpPr>
        <p:spPr>
          <a:xfrm>
            <a:off x="10191678" y="162430"/>
            <a:ext cx="1257937" cy="369332"/>
          </a:xfrm>
          <a:prstGeom prst="rect">
            <a:avLst/>
          </a:prstGeom>
          <a:noFill/>
        </p:spPr>
        <p:txBody>
          <a:bodyPr wrap="square" rtlCol="0">
            <a:spAutoFit/>
          </a:bodyPr>
          <a:lstStyle/>
          <a:p>
            <a:r>
              <a:rPr kumimoji="1" lang="en-US" altLang="ja-JP" err="1"/>
              <a:t>kanazawa</a:t>
            </a:r>
            <a:endParaRPr kumimoji="1" lang="ja-JP" altLang="en-US"/>
          </a:p>
        </p:txBody>
      </p:sp>
      <p:pic>
        <p:nvPicPr>
          <p:cNvPr id="43" name="図 42" descr="マップ&#10;&#10;AI 生成コンテンツは誤りを含む可能性があります。">
            <a:extLst>
              <a:ext uri="{FF2B5EF4-FFF2-40B4-BE49-F238E27FC236}">
                <a16:creationId xmlns:a16="http://schemas.microsoft.com/office/drawing/2014/main" id="{66626A9D-EE9C-D962-05C0-6EFD4094B3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6588" y="966813"/>
            <a:ext cx="1985550" cy="3014533"/>
          </a:xfrm>
          <a:prstGeom prst="rect">
            <a:avLst/>
          </a:prstGeom>
        </p:spPr>
      </p:pic>
      <p:cxnSp>
        <p:nvCxnSpPr>
          <p:cNvPr id="2" name="直線コネクタ 1">
            <a:extLst>
              <a:ext uri="{FF2B5EF4-FFF2-40B4-BE49-F238E27FC236}">
                <a16:creationId xmlns:a16="http://schemas.microsoft.com/office/drawing/2014/main" id="{789ECACA-39AB-55AC-4FBC-7847CDEA8488}"/>
              </a:ext>
            </a:extLst>
          </p:cNvPr>
          <p:cNvCxnSpPr>
            <a:cxnSpLocks/>
            <a:stCxn id="9" idx="2"/>
            <a:endCxn id="11" idx="0"/>
          </p:cNvCxnSpPr>
          <p:nvPr/>
        </p:nvCxnSpPr>
        <p:spPr>
          <a:xfrm flipH="1">
            <a:off x="10026410" y="3357820"/>
            <a:ext cx="1" cy="184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444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AA6A82E-65AA-0158-FEA6-CC56CAC6B6AD}"/>
              </a:ext>
            </a:extLst>
          </p:cNvPr>
          <p:cNvSpPr>
            <a:spLocks noGrp="1"/>
          </p:cNvSpPr>
          <p:nvPr>
            <p:ph type="body" sz="quarter" idx="14"/>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B4BB8492-83C3-30AA-8278-28243882F79B}"/>
              </a:ext>
            </a:extLst>
          </p:cNvPr>
          <p:cNvSpPr>
            <a:spLocks noGrp="1"/>
          </p:cNvSpPr>
          <p:nvPr>
            <p:ph type="sldNum" sz="quarter" idx="12"/>
          </p:nvPr>
        </p:nvSpPr>
        <p:spPr/>
        <p:txBody>
          <a:bodyPr/>
          <a:lstStyle/>
          <a:p>
            <a:fld id="{2E579A5C-05D8-48F0-A5C1-8CBB8C12EF46}" type="slidenum">
              <a:rPr kumimoji="1" lang="ja-JP" altLang="en-US" smtClean="0"/>
              <a:pPr/>
              <a:t>15</a:t>
            </a:fld>
            <a:endParaRPr kumimoji="1" lang="ja-JP" altLang="en-US"/>
          </a:p>
        </p:txBody>
      </p:sp>
      <p:sp>
        <p:nvSpPr>
          <p:cNvPr id="4" name="タイトル 3">
            <a:extLst>
              <a:ext uri="{FF2B5EF4-FFF2-40B4-BE49-F238E27FC236}">
                <a16:creationId xmlns:a16="http://schemas.microsoft.com/office/drawing/2014/main" id="{039681D9-F8D4-1F25-D225-8E01ED1F719C}"/>
              </a:ext>
            </a:extLst>
          </p:cNvPr>
          <p:cNvSpPr>
            <a:spLocks noGrp="1"/>
          </p:cNvSpPr>
          <p:nvPr>
            <p:ph type="title"/>
          </p:nvPr>
        </p:nvSpPr>
        <p:spPr/>
        <p:txBody>
          <a:bodyPr/>
          <a:lstStyle/>
          <a:p>
            <a:r>
              <a:rPr kumimoji="1" lang="en-US" altLang="ja-JP">
                <a:solidFill>
                  <a:srgbClr val="0066FF"/>
                </a:solidFill>
              </a:rPr>
              <a:t>P</a:t>
            </a:r>
            <a:r>
              <a:rPr kumimoji="1" lang="en-US" altLang="ja-JP"/>
              <a:t>roposal of policy </a:t>
            </a:r>
            <a:r>
              <a:rPr kumimoji="1" lang="ja-JP" altLang="en-US"/>
              <a:t>政策提案</a:t>
            </a:r>
          </a:p>
        </p:txBody>
      </p:sp>
    </p:spTree>
    <p:extLst>
      <p:ext uri="{BB962C8B-B14F-4D97-AF65-F5344CB8AC3E}">
        <p14:creationId xmlns:p14="http://schemas.microsoft.com/office/powerpoint/2010/main" val="283398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212964E3-B115-2694-EB17-74AC62E37FAA}"/>
              </a:ext>
            </a:extLst>
          </p:cNvPr>
          <p:cNvSpPr>
            <a:spLocks noGrp="1"/>
          </p:cNvSpPr>
          <p:nvPr>
            <p:ph type="body" sz="quarter" idx="14"/>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85254C73-FC6B-2F19-0B10-21BEDBEFE67F}"/>
              </a:ext>
            </a:extLst>
          </p:cNvPr>
          <p:cNvSpPr>
            <a:spLocks noGrp="1"/>
          </p:cNvSpPr>
          <p:nvPr>
            <p:ph type="sldNum" sz="quarter" idx="12"/>
          </p:nvPr>
        </p:nvSpPr>
        <p:spPr/>
        <p:txBody>
          <a:bodyPr/>
          <a:lstStyle/>
          <a:p>
            <a:fld id="{2E579A5C-05D8-48F0-A5C1-8CBB8C12EF46}" type="slidenum">
              <a:rPr kumimoji="1" lang="ja-JP" altLang="en-US" smtClean="0"/>
              <a:pPr/>
              <a:t>16</a:t>
            </a:fld>
            <a:endParaRPr kumimoji="1" lang="ja-JP" altLang="en-US"/>
          </a:p>
        </p:txBody>
      </p:sp>
      <p:sp>
        <p:nvSpPr>
          <p:cNvPr id="4" name="タイトル 3">
            <a:extLst>
              <a:ext uri="{FF2B5EF4-FFF2-40B4-BE49-F238E27FC236}">
                <a16:creationId xmlns:a16="http://schemas.microsoft.com/office/drawing/2014/main" id="{D9084E61-47D2-E24F-8527-606F2253808A}"/>
              </a:ext>
            </a:extLst>
          </p:cNvPr>
          <p:cNvSpPr>
            <a:spLocks noGrp="1"/>
          </p:cNvSpPr>
          <p:nvPr>
            <p:ph type="title"/>
          </p:nvPr>
        </p:nvSpPr>
        <p:spPr/>
        <p:txBody>
          <a:bodyPr/>
          <a:lstStyle/>
          <a:p>
            <a:r>
              <a:rPr kumimoji="1" lang="en-US" altLang="ja-JP">
                <a:solidFill>
                  <a:srgbClr val="0066FF"/>
                </a:solidFill>
              </a:rPr>
              <a:t>C</a:t>
            </a:r>
            <a:r>
              <a:rPr kumimoji="1" lang="en-US" altLang="ja-JP"/>
              <a:t>onclusion </a:t>
            </a:r>
            <a:r>
              <a:rPr kumimoji="1" lang="ja-JP" altLang="en-US"/>
              <a:t>結論</a:t>
            </a:r>
          </a:p>
        </p:txBody>
      </p:sp>
    </p:spTree>
    <p:extLst>
      <p:ext uri="{BB962C8B-B14F-4D97-AF65-F5344CB8AC3E}">
        <p14:creationId xmlns:p14="http://schemas.microsoft.com/office/powerpoint/2010/main" val="1824774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7F71368-4937-3CE6-95C7-9DEA2AE9E164}"/>
              </a:ext>
            </a:extLst>
          </p:cNvPr>
          <p:cNvSpPr>
            <a:spLocks noGrp="1"/>
          </p:cNvSpPr>
          <p:nvPr>
            <p:ph type="body" sz="quarter" idx="14"/>
          </p:nvPr>
        </p:nvSpPr>
        <p:spPr/>
        <p:txBody>
          <a:bodyPr/>
          <a:lstStyle/>
          <a:p>
            <a:r>
              <a:rPr lang="en-US" altLang="ja-JP" sz="2800" b="1"/>
              <a:t>Price range (lunch)×Age</a:t>
            </a:r>
          </a:p>
          <a:p>
            <a:endParaRPr kumimoji="1" lang="ja-JP" altLang="en-US"/>
          </a:p>
        </p:txBody>
      </p:sp>
      <p:sp>
        <p:nvSpPr>
          <p:cNvPr id="3" name="スライド番号プレースホルダー 2">
            <a:extLst>
              <a:ext uri="{FF2B5EF4-FFF2-40B4-BE49-F238E27FC236}">
                <a16:creationId xmlns:a16="http://schemas.microsoft.com/office/drawing/2014/main" id="{01B6A8CF-152B-7599-EEF7-CC72827858C8}"/>
              </a:ext>
            </a:extLst>
          </p:cNvPr>
          <p:cNvSpPr>
            <a:spLocks noGrp="1"/>
          </p:cNvSpPr>
          <p:nvPr>
            <p:ph type="sldNum" sz="quarter" idx="12"/>
          </p:nvPr>
        </p:nvSpPr>
        <p:spPr/>
        <p:txBody>
          <a:bodyPr/>
          <a:lstStyle/>
          <a:p>
            <a:fld id="{2E579A5C-05D8-48F0-A5C1-8CBB8C12EF46}" type="slidenum">
              <a:rPr kumimoji="1" lang="ja-JP" altLang="en-US" smtClean="0"/>
              <a:pPr/>
              <a:t>17</a:t>
            </a:fld>
            <a:endParaRPr kumimoji="1" lang="ja-JP" altLang="en-US"/>
          </a:p>
        </p:txBody>
      </p:sp>
      <p:sp>
        <p:nvSpPr>
          <p:cNvPr id="4" name="タイトル 3">
            <a:extLst>
              <a:ext uri="{FF2B5EF4-FFF2-40B4-BE49-F238E27FC236}">
                <a16:creationId xmlns:a16="http://schemas.microsoft.com/office/drawing/2014/main" id="{98D290A5-93A4-D4C2-2E36-0AB17BC8D7B6}"/>
              </a:ext>
            </a:extLst>
          </p:cNvPr>
          <p:cNvSpPr>
            <a:spLocks noGrp="1"/>
          </p:cNvSpPr>
          <p:nvPr>
            <p:ph type="title"/>
          </p:nvPr>
        </p:nvSpPr>
        <p:spPr/>
        <p:txBody>
          <a:bodyPr/>
          <a:lstStyle/>
          <a:p>
            <a:r>
              <a:rPr kumimoji="1" lang="en-US" altLang="ja-JP"/>
              <a:t>Appendix</a:t>
            </a:r>
            <a:endParaRPr kumimoji="1" lang="ja-JP" altLang="en-US"/>
          </a:p>
        </p:txBody>
      </p:sp>
      <p:pic>
        <p:nvPicPr>
          <p:cNvPr id="5" name="図 4" descr="グラフ, 棒グラフ&#10;&#10;AI 生成コンテンツは誤りを含む可能性があります。">
            <a:extLst>
              <a:ext uri="{FF2B5EF4-FFF2-40B4-BE49-F238E27FC236}">
                <a16:creationId xmlns:a16="http://schemas.microsoft.com/office/drawing/2014/main" id="{63515C0F-2E38-E856-F59B-CCB4AF758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88" y="2024850"/>
            <a:ext cx="5956880" cy="4227464"/>
          </a:xfrm>
          <a:prstGeom prst="rect">
            <a:avLst/>
          </a:prstGeom>
        </p:spPr>
      </p:pic>
      <p:graphicFrame>
        <p:nvGraphicFramePr>
          <p:cNvPr id="6" name="表 5">
            <a:extLst>
              <a:ext uri="{FF2B5EF4-FFF2-40B4-BE49-F238E27FC236}">
                <a16:creationId xmlns:a16="http://schemas.microsoft.com/office/drawing/2014/main" id="{029C2E95-09E0-0507-0600-A97B3A027D46}"/>
              </a:ext>
            </a:extLst>
          </p:cNvPr>
          <p:cNvGraphicFramePr>
            <a:graphicFrameLocks noGrp="1"/>
          </p:cNvGraphicFramePr>
          <p:nvPr>
            <p:extLst>
              <p:ext uri="{D42A27DB-BD31-4B8C-83A1-F6EECF244321}">
                <p14:modId xmlns:p14="http://schemas.microsoft.com/office/powerpoint/2010/main" val="1808813434"/>
              </p:ext>
            </p:extLst>
          </p:nvPr>
        </p:nvGraphicFramePr>
        <p:xfrm>
          <a:off x="6789238" y="2220794"/>
          <a:ext cx="4393110" cy="2743092"/>
        </p:xfrm>
        <a:graphic>
          <a:graphicData uri="http://schemas.openxmlformats.org/drawingml/2006/table">
            <a:tbl>
              <a:tblPr firstRow="1" bandRow="1">
                <a:tableStyleId>{5940675A-B579-460E-94D1-54222C63F5DA}</a:tableStyleId>
              </a:tblPr>
              <a:tblGrid>
                <a:gridCol w="1464370">
                  <a:extLst>
                    <a:ext uri="{9D8B030D-6E8A-4147-A177-3AD203B41FA5}">
                      <a16:colId xmlns:a16="http://schemas.microsoft.com/office/drawing/2014/main" val="1437263576"/>
                    </a:ext>
                  </a:extLst>
                </a:gridCol>
                <a:gridCol w="1464370">
                  <a:extLst>
                    <a:ext uri="{9D8B030D-6E8A-4147-A177-3AD203B41FA5}">
                      <a16:colId xmlns:a16="http://schemas.microsoft.com/office/drawing/2014/main" val="3366448308"/>
                    </a:ext>
                  </a:extLst>
                </a:gridCol>
                <a:gridCol w="1464370">
                  <a:extLst>
                    <a:ext uri="{9D8B030D-6E8A-4147-A177-3AD203B41FA5}">
                      <a16:colId xmlns:a16="http://schemas.microsoft.com/office/drawing/2014/main" val="3603096507"/>
                    </a:ext>
                  </a:extLst>
                </a:gridCol>
              </a:tblGrid>
              <a:tr h="457182">
                <a:tc>
                  <a:txBody>
                    <a:bodyPr/>
                    <a:lstStyle/>
                    <a:p>
                      <a:pPr algn="l" fontAlgn="ctr">
                        <a:buNone/>
                      </a:pP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年齢コード</a:t>
                      </a:r>
                    </a:p>
                  </a:txBody>
                  <a:tcPr marL="6350" marR="6350" marT="6350" marB="0" anchor="ctr"/>
                </a:tc>
                <a:tc>
                  <a:txBody>
                    <a:bodyPr/>
                    <a:lstStyle/>
                    <a:p>
                      <a:pPr algn="l" fontAlgn="ctr">
                        <a:buNone/>
                      </a:pP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年齢</a:t>
                      </a:r>
                    </a:p>
                  </a:txBody>
                  <a:tcPr marL="6350" marR="6350" marT="6350" marB="0" anchor="ctr"/>
                </a:tc>
                <a:tc>
                  <a:txBody>
                    <a:bodyPr/>
                    <a:lstStyle/>
                    <a:p>
                      <a:pPr algn="l" fontAlgn="ctr">
                        <a:buNone/>
                      </a:pP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データ数</a:t>
                      </a:r>
                    </a:p>
                  </a:txBody>
                  <a:tcPr marL="6350" marR="6350" marT="6350" marB="0" anchor="ctr"/>
                </a:tc>
                <a:extLst>
                  <a:ext uri="{0D108BD9-81ED-4DB2-BD59-A6C34878D82A}">
                    <a16:rowId xmlns:a16="http://schemas.microsoft.com/office/drawing/2014/main" val="1790961849"/>
                  </a:ext>
                </a:extLst>
              </a:tr>
              <a:tr h="457182">
                <a:tc>
                  <a:txBody>
                    <a:bodyPr/>
                    <a:lstStyle/>
                    <a:p>
                      <a:pPr algn="l" fontAlgn="ctr">
                        <a:buNone/>
                      </a:pPr>
                      <a:r>
                        <a:rPr lang="en-US" altLang="ja-JP" sz="2000" b="0" i="0" u="none" strike="noStrike">
                          <a:solidFill>
                            <a:srgbClr val="212529"/>
                          </a:solidFill>
                          <a:effectLst/>
                          <a:latin typeface="メイリオ" panose="020B0604030504040204" pitchFamily="50" charset="-128"/>
                          <a:ea typeface="メイリオ" panose="020B0604030504040204" pitchFamily="50" charset="-128"/>
                        </a:rPr>
                        <a:t>1</a:t>
                      </a:r>
                    </a:p>
                  </a:txBody>
                  <a:tcPr marL="228600" marR="6350" marT="6350" marB="0" anchor="ctr"/>
                </a:tc>
                <a:tc>
                  <a:txBody>
                    <a:bodyPr/>
                    <a:lstStyle/>
                    <a:p>
                      <a:pPr algn="l"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0-29</a:t>
                      </a:r>
                    </a:p>
                  </a:txBody>
                  <a:tcPr marL="6350" marR="6350" marT="6350" marB="0" anchor="ctr"/>
                </a:tc>
                <a:tc>
                  <a:txBody>
                    <a:bodyPr/>
                    <a:lstStyle/>
                    <a:p>
                      <a:pPr algn="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10</a:t>
                      </a:r>
                    </a:p>
                  </a:txBody>
                  <a:tcPr marL="6350" marR="6350" marT="6350" marB="0" anchor="ctr"/>
                </a:tc>
                <a:extLst>
                  <a:ext uri="{0D108BD9-81ED-4DB2-BD59-A6C34878D82A}">
                    <a16:rowId xmlns:a16="http://schemas.microsoft.com/office/drawing/2014/main" val="2036376646"/>
                  </a:ext>
                </a:extLst>
              </a:tr>
              <a:tr h="457182">
                <a:tc>
                  <a:txBody>
                    <a:bodyPr/>
                    <a:lstStyle/>
                    <a:p>
                      <a:pPr algn="l" fontAlgn="ctr">
                        <a:buNone/>
                      </a:pPr>
                      <a:r>
                        <a:rPr lang="en-US" altLang="ja-JP" sz="2000" b="0" i="0" u="none" strike="noStrike">
                          <a:solidFill>
                            <a:srgbClr val="212529"/>
                          </a:solidFill>
                          <a:effectLst/>
                          <a:latin typeface="メイリオ" panose="020B0604030504040204" pitchFamily="50" charset="-128"/>
                          <a:ea typeface="メイリオ" panose="020B0604030504040204" pitchFamily="50" charset="-128"/>
                        </a:rPr>
                        <a:t>2</a:t>
                      </a:r>
                    </a:p>
                  </a:txBody>
                  <a:tcPr marL="228600" marR="6350" marT="6350" marB="0" anchor="ctr"/>
                </a:tc>
                <a:tc>
                  <a:txBody>
                    <a:bodyPr/>
                    <a:lstStyle/>
                    <a:p>
                      <a:pPr algn="l"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30-39</a:t>
                      </a:r>
                    </a:p>
                  </a:txBody>
                  <a:tcPr marL="6350" marR="6350" marT="6350" marB="0" anchor="ctr"/>
                </a:tc>
                <a:tc>
                  <a:txBody>
                    <a:bodyPr/>
                    <a:lstStyle/>
                    <a:p>
                      <a:pPr algn="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69</a:t>
                      </a:r>
                    </a:p>
                  </a:txBody>
                  <a:tcPr marL="6350" marR="6350" marT="6350" marB="0" anchor="ctr"/>
                </a:tc>
                <a:extLst>
                  <a:ext uri="{0D108BD9-81ED-4DB2-BD59-A6C34878D82A}">
                    <a16:rowId xmlns:a16="http://schemas.microsoft.com/office/drawing/2014/main" val="858767566"/>
                  </a:ext>
                </a:extLst>
              </a:tr>
              <a:tr h="457182">
                <a:tc>
                  <a:txBody>
                    <a:bodyPr/>
                    <a:lstStyle/>
                    <a:p>
                      <a:pPr algn="l" fontAlgn="ctr">
                        <a:buNone/>
                      </a:pPr>
                      <a:r>
                        <a:rPr lang="en-US" altLang="ja-JP" sz="2000" b="0" i="0" u="none" strike="noStrike">
                          <a:solidFill>
                            <a:srgbClr val="212529"/>
                          </a:solidFill>
                          <a:effectLst/>
                          <a:latin typeface="メイリオ" panose="020B0604030504040204" pitchFamily="50" charset="-128"/>
                          <a:ea typeface="メイリオ" panose="020B0604030504040204" pitchFamily="50" charset="-128"/>
                        </a:rPr>
                        <a:t>3</a:t>
                      </a:r>
                    </a:p>
                  </a:txBody>
                  <a:tcPr marL="228600" marR="6350" marT="6350" marB="0" anchor="ctr"/>
                </a:tc>
                <a:tc>
                  <a:txBody>
                    <a:bodyPr/>
                    <a:lstStyle/>
                    <a:p>
                      <a:pPr algn="l"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40-49</a:t>
                      </a:r>
                    </a:p>
                  </a:txBody>
                  <a:tcPr marL="6350" marR="6350" marT="6350" marB="0" anchor="ctr"/>
                </a:tc>
                <a:tc>
                  <a:txBody>
                    <a:bodyPr/>
                    <a:lstStyle/>
                    <a:p>
                      <a:pPr algn="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39</a:t>
                      </a:r>
                    </a:p>
                  </a:txBody>
                  <a:tcPr marL="6350" marR="6350" marT="6350" marB="0" anchor="ctr"/>
                </a:tc>
                <a:extLst>
                  <a:ext uri="{0D108BD9-81ED-4DB2-BD59-A6C34878D82A}">
                    <a16:rowId xmlns:a16="http://schemas.microsoft.com/office/drawing/2014/main" val="1225918526"/>
                  </a:ext>
                </a:extLst>
              </a:tr>
              <a:tr h="457182">
                <a:tc>
                  <a:txBody>
                    <a:bodyPr/>
                    <a:lstStyle/>
                    <a:p>
                      <a:pPr algn="l" fontAlgn="ctr">
                        <a:buNone/>
                      </a:pPr>
                      <a:r>
                        <a:rPr lang="en-US" altLang="ja-JP" sz="2000" b="0" i="0" u="none" strike="noStrike">
                          <a:solidFill>
                            <a:srgbClr val="212529"/>
                          </a:solidFill>
                          <a:effectLst/>
                          <a:latin typeface="メイリオ" panose="020B0604030504040204" pitchFamily="50" charset="-128"/>
                          <a:ea typeface="メイリオ" panose="020B0604030504040204" pitchFamily="50" charset="-128"/>
                        </a:rPr>
                        <a:t>4</a:t>
                      </a:r>
                    </a:p>
                  </a:txBody>
                  <a:tcPr marL="228600" marR="6350" marT="6350" marB="0" anchor="ctr"/>
                </a:tc>
                <a:tc>
                  <a:txBody>
                    <a:bodyPr/>
                    <a:lstStyle/>
                    <a:p>
                      <a:pPr algn="l"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50-59</a:t>
                      </a:r>
                    </a:p>
                  </a:txBody>
                  <a:tcPr marL="6350" marR="6350" marT="6350" marB="0" anchor="ctr"/>
                </a:tc>
                <a:tc>
                  <a:txBody>
                    <a:bodyPr/>
                    <a:lstStyle/>
                    <a:p>
                      <a:pPr algn="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37</a:t>
                      </a:r>
                    </a:p>
                  </a:txBody>
                  <a:tcPr marL="6350" marR="6350" marT="6350" marB="0" anchor="ctr"/>
                </a:tc>
                <a:extLst>
                  <a:ext uri="{0D108BD9-81ED-4DB2-BD59-A6C34878D82A}">
                    <a16:rowId xmlns:a16="http://schemas.microsoft.com/office/drawing/2014/main" val="174499640"/>
                  </a:ext>
                </a:extLst>
              </a:tr>
              <a:tr h="457182">
                <a:tc>
                  <a:txBody>
                    <a:bodyPr/>
                    <a:lstStyle/>
                    <a:p>
                      <a:pPr algn="l" fontAlgn="ctr">
                        <a:buNone/>
                      </a:pPr>
                      <a:r>
                        <a:rPr lang="en-US" altLang="ja-JP" sz="2000" b="0" i="0" u="none" strike="noStrike">
                          <a:solidFill>
                            <a:srgbClr val="212529"/>
                          </a:solidFill>
                          <a:effectLst/>
                          <a:latin typeface="メイリオ" panose="020B0604030504040204" pitchFamily="50" charset="-128"/>
                          <a:ea typeface="メイリオ" panose="020B0604030504040204" pitchFamily="50" charset="-128"/>
                        </a:rPr>
                        <a:t>5</a:t>
                      </a:r>
                    </a:p>
                  </a:txBody>
                  <a:tcPr marL="228600" marR="6350" marT="6350" marB="0" anchor="ctr"/>
                </a:tc>
                <a:tc>
                  <a:txBody>
                    <a:bodyPr/>
                    <a:lstStyle/>
                    <a:p>
                      <a:pPr algn="l"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60-</a:t>
                      </a:r>
                    </a:p>
                  </a:txBody>
                  <a:tcPr marL="6350" marR="6350" marT="6350" marB="0" anchor="ctr"/>
                </a:tc>
                <a:tc>
                  <a:txBody>
                    <a:bodyPr/>
                    <a:lstStyle/>
                    <a:p>
                      <a:pPr algn="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8</a:t>
                      </a:r>
                    </a:p>
                  </a:txBody>
                  <a:tcPr marL="6350" marR="6350" marT="6350" marB="0" anchor="ctr"/>
                </a:tc>
                <a:extLst>
                  <a:ext uri="{0D108BD9-81ED-4DB2-BD59-A6C34878D82A}">
                    <a16:rowId xmlns:a16="http://schemas.microsoft.com/office/drawing/2014/main" val="4184796028"/>
                  </a:ext>
                </a:extLst>
              </a:tr>
            </a:tbl>
          </a:graphicData>
        </a:graphic>
      </p:graphicFrame>
    </p:spTree>
    <p:extLst>
      <p:ext uri="{BB962C8B-B14F-4D97-AF65-F5344CB8AC3E}">
        <p14:creationId xmlns:p14="http://schemas.microsoft.com/office/powerpoint/2010/main" val="150014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C6C7406-C966-0752-EF0D-D286219E7B04}"/>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235390AC-1B5B-2AC3-879B-C3ECB17F1688}"/>
              </a:ext>
            </a:extLst>
          </p:cNvPr>
          <p:cNvSpPr>
            <a:spLocks noGrp="1"/>
          </p:cNvSpPr>
          <p:nvPr>
            <p:ph type="body" sz="quarter" idx="14"/>
          </p:nvPr>
        </p:nvSpPr>
        <p:spPr/>
        <p:txBody>
          <a:bodyPr/>
          <a:lstStyle/>
          <a:p>
            <a:r>
              <a:rPr lang="en" altLang="ja-JP" sz="2800" b="1"/>
              <a:t>Distance from the nearest station</a:t>
            </a:r>
            <a:r>
              <a:rPr lang="en-US" altLang="ja-JP" sz="2800" b="1"/>
              <a:t>×Transportation</a:t>
            </a:r>
          </a:p>
          <a:p>
            <a:endParaRPr kumimoji="1" lang="ja-JP" altLang="en-US"/>
          </a:p>
        </p:txBody>
      </p:sp>
      <p:sp>
        <p:nvSpPr>
          <p:cNvPr id="3" name="スライド番号プレースホルダー 2">
            <a:extLst>
              <a:ext uri="{FF2B5EF4-FFF2-40B4-BE49-F238E27FC236}">
                <a16:creationId xmlns:a16="http://schemas.microsoft.com/office/drawing/2014/main" id="{48FAF646-65AB-F743-3D0C-BDA6ACE050BE}"/>
              </a:ext>
            </a:extLst>
          </p:cNvPr>
          <p:cNvSpPr>
            <a:spLocks noGrp="1"/>
          </p:cNvSpPr>
          <p:nvPr>
            <p:ph type="sldNum" sz="quarter" idx="12"/>
          </p:nvPr>
        </p:nvSpPr>
        <p:spPr/>
        <p:txBody>
          <a:bodyPr/>
          <a:lstStyle/>
          <a:p>
            <a:fld id="{2E579A5C-05D8-48F0-A5C1-8CBB8C12EF46}" type="slidenum">
              <a:rPr kumimoji="1" lang="ja-JP" altLang="en-US" smtClean="0"/>
              <a:pPr/>
              <a:t>18</a:t>
            </a:fld>
            <a:endParaRPr kumimoji="1" lang="ja-JP" altLang="en-US"/>
          </a:p>
        </p:txBody>
      </p:sp>
      <p:sp>
        <p:nvSpPr>
          <p:cNvPr id="4" name="タイトル 3">
            <a:extLst>
              <a:ext uri="{FF2B5EF4-FFF2-40B4-BE49-F238E27FC236}">
                <a16:creationId xmlns:a16="http://schemas.microsoft.com/office/drawing/2014/main" id="{0EAF2BE6-2877-7D44-0529-898A84377D28}"/>
              </a:ext>
            </a:extLst>
          </p:cNvPr>
          <p:cNvSpPr>
            <a:spLocks noGrp="1"/>
          </p:cNvSpPr>
          <p:nvPr>
            <p:ph type="title"/>
          </p:nvPr>
        </p:nvSpPr>
        <p:spPr/>
        <p:txBody>
          <a:bodyPr/>
          <a:lstStyle/>
          <a:p>
            <a:r>
              <a:rPr kumimoji="1" lang="en-US" altLang="ja-JP"/>
              <a:t>Appendix</a:t>
            </a:r>
            <a:endParaRPr kumimoji="1" lang="ja-JP" altLang="en-US"/>
          </a:p>
        </p:txBody>
      </p:sp>
      <p:pic>
        <p:nvPicPr>
          <p:cNvPr id="6" name="図 5" descr="グラフ, 散布図&#10;&#10;AI 生成コンテンツは誤りを含む可能性があります。">
            <a:extLst>
              <a:ext uri="{FF2B5EF4-FFF2-40B4-BE49-F238E27FC236}">
                <a16:creationId xmlns:a16="http://schemas.microsoft.com/office/drawing/2014/main" id="{04AC2286-EE01-9598-CFA4-B38049281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915" y="1980583"/>
            <a:ext cx="10422609" cy="3474203"/>
          </a:xfrm>
          <a:prstGeom prst="rect">
            <a:avLst/>
          </a:prstGeom>
        </p:spPr>
      </p:pic>
    </p:spTree>
    <p:extLst>
      <p:ext uri="{BB962C8B-B14F-4D97-AF65-F5344CB8AC3E}">
        <p14:creationId xmlns:p14="http://schemas.microsoft.com/office/powerpoint/2010/main" val="2895526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CD1FA30-0ECA-7C68-45D8-48FB79FB2050}"/>
              </a:ext>
            </a:extLst>
          </p:cNvPr>
          <p:cNvSpPr>
            <a:spLocks noGrp="1"/>
          </p:cNvSpPr>
          <p:nvPr>
            <p:ph sz="quarter" idx="13"/>
          </p:nvPr>
        </p:nvSpPr>
        <p:spPr/>
        <p:txBody>
          <a:bodyPr/>
          <a:lstStyle/>
          <a:p>
            <a:r>
              <a:rPr kumimoji="1" lang="ja-JP" altLang="en-US"/>
              <a:t>店舗</a:t>
            </a:r>
            <a:r>
              <a:rPr lang="ja-JP" altLang="en-US"/>
              <a:t>第一</a:t>
            </a:r>
            <a:r>
              <a:rPr kumimoji="1" lang="ja-JP" altLang="en-US"/>
              <a:t>ジャンル別件数</a:t>
            </a:r>
          </a:p>
        </p:txBody>
      </p:sp>
      <p:sp>
        <p:nvSpPr>
          <p:cNvPr id="3" name="スライド番号プレースホルダー 2">
            <a:extLst>
              <a:ext uri="{FF2B5EF4-FFF2-40B4-BE49-F238E27FC236}">
                <a16:creationId xmlns:a16="http://schemas.microsoft.com/office/drawing/2014/main" id="{716B8B57-373C-F5E6-E578-EDE10CC7406D}"/>
              </a:ext>
            </a:extLst>
          </p:cNvPr>
          <p:cNvSpPr>
            <a:spLocks noGrp="1"/>
          </p:cNvSpPr>
          <p:nvPr>
            <p:ph type="sldNum" sz="quarter" idx="12"/>
          </p:nvPr>
        </p:nvSpPr>
        <p:spPr/>
        <p:txBody>
          <a:bodyPr/>
          <a:lstStyle/>
          <a:p>
            <a:fld id="{2E579A5C-05D8-48F0-A5C1-8CBB8C12EF46}" type="slidenum">
              <a:rPr kumimoji="1" lang="ja-JP" altLang="en-US" smtClean="0"/>
              <a:pPr/>
              <a:t>19</a:t>
            </a:fld>
            <a:endParaRPr kumimoji="1" lang="ja-JP" altLang="en-US"/>
          </a:p>
        </p:txBody>
      </p:sp>
      <p:sp>
        <p:nvSpPr>
          <p:cNvPr id="4" name="タイトル 3">
            <a:extLst>
              <a:ext uri="{FF2B5EF4-FFF2-40B4-BE49-F238E27FC236}">
                <a16:creationId xmlns:a16="http://schemas.microsoft.com/office/drawing/2014/main" id="{3612014D-356F-2F6E-55A6-DF15867B2FA2}"/>
              </a:ext>
            </a:extLst>
          </p:cNvPr>
          <p:cNvSpPr>
            <a:spLocks noGrp="1"/>
          </p:cNvSpPr>
          <p:nvPr>
            <p:ph type="title"/>
          </p:nvPr>
        </p:nvSpPr>
        <p:spPr/>
        <p:txBody>
          <a:bodyPr/>
          <a:lstStyle/>
          <a:p>
            <a:r>
              <a:rPr kumimoji="1" lang="ja-JP" altLang="en-US"/>
              <a:t>基礎分析</a:t>
            </a:r>
          </a:p>
        </p:txBody>
      </p:sp>
      <p:pic>
        <p:nvPicPr>
          <p:cNvPr id="1026" name="Picture 2">
            <a:extLst>
              <a:ext uri="{FF2B5EF4-FFF2-40B4-BE49-F238E27FC236}">
                <a16:creationId xmlns:a16="http://schemas.microsoft.com/office/drawing/2014/main" id="{49E97292-6EB2-33C7-ADF1-B8CF4BB71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653" y="1626030"/>
            <a:ext cx="11846694" cy="2721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表 6">
            <a:extLst>
              <a:ext uri="{FF2B5EF4-FFF2-40B4-BE49-F238E27FC236}">
                <a16:creationId xmlns:a16="http://schemas.microsoft.com/office/drawing/2014/main" id="{5D476D41-C160-1474-A4F4-3FA3C95A0D2C}"/>
              </a:ext>
            </a:extLst>
          </p:cNvPr>
          <p:cNvGraphicFramePr>
            <a:graphicFrameLocks noGrp="1"/>
          </p:cNvGraphicFramePr>
          <p:nvPr>
            <p:extLst>
              <p:ext uri="{D42A27DB-BD31-4B8C-83A1-F6EECF244321}">
                <p14:modId xmlns:p14="http://schemas.microsoft.com/office/powerpoint/2010/main" val="2671261730"/>
              </p:ext>
            </p:extLst>
          </p:nvPr>
        </p:nvGraphicFramePr>
        <p:xfrm>
          <a:off x="7340096" y="4562178"/>
          <a:ext cx="3191114" cy="1854200"/>
        </p:xfrm>
        <a:graphic>
          <a:graphicData uri="http://schemas.openxmlformats.org/drawingml/2006/table">
            <a:tbl>
              <a:tblPr firstRow="1" bandRow="1">
                <a:tableStyleId>{2D5ABB26-0587-4C30-8999-92F81FD0307C}</a:tableStyleId>
              </a:tblPr>
              <a:tblGrid>
                <a:gridCol w="1266606">
                  <a:extLst>
                    <a:ext uri="{9D8B030D-6E8A-4147-A177-3AD203B41FA5}">
                      <a16:colId xmlns:a16="http://schemas.microsoft.com/office/drawing/2014/main" val="1394638114"/>
                    </a:ext>
                  </a:extLst>
                </a:gridCol>
                <a:gridCol w="1924508">
                  <a:extLst>
                    <a:ext uri="{9D8B030D-6E8A-4147-A177-3AD203B41FA5}">
                      <a16:colId xmlns:a16="http://schemas.microsoft.com/office/drawing/2014/main" val="3615056232"/>
                    </a:ext>
                  </a:extLst>
                </a:gridCol>
              </a:tblGrid>
              <a:tr h="370840">
                <a:tc>
                  <a:txBody>
                    <a:bodyPr/>
                    <a:lstStyle/>
                    <a:p>
                      <a:r>
                        <a:rPr kumimoji="1" lang="ja-JP" altLang="en-US"/>
                        <a:t>最大値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a:t>166(</a:t>
                      </a:r>
                      <a:r>
                        <a:rPr kumimoji="1" lang="ja-JP" altLang="en-US"/>
                        <a:t>カフェ</a:t>
                      </a:r>
                      <a:r>
                        <a:rPr kumimoji="1" lang="en-US" altLang="ja-JP"/>
                        <a:t>)</a:t>
                      </a: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638514"/>
                  </a:ext>
                </a:extLst>
              </a:tr>
              <a:tr h="370840">
                <a:tc>
                  <a:txBody>
                    <a:bodyPr/>
                    <a:lstStyle/>
                    <a:p>
                      <a:r>
                        <a:rPr kumimoji="1" lang="ja-JP" altLang="en-US"/>
                        <a:t>最小値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a:t>1</a:t>
                      </a: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94940"/>
                  </a:ext>
                </a:extLst>
              </a:tr>
              <a:tr h="370840">
                <a:tc>
                  <a:txBody>
                    <a:bodyPr/>
                    <a:lstStyle/>
                    <a:p>
                      <a:r>
                        <a:rPr kumimoji="1" lang="ja-JP" altLang="en-US"/>
                        <a:t>平均値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a:t>13.19</a:t>
                      </a: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600649"/>
                  </a:ext>
                </a:extLst>
              </a:tr>
              <a:tr h="370840">
                <a:tc>
                  <a:txBody>
                    <a:bodyPr/>
                    <a:lstStyle/>
                    <a:p>
                      <a:r>
                        <a:rPr kumimoji="1" lang="ja-JP" altLang="en-US"/>
                        <a:t>中央値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751007"/>
                  </a:ext>
                </a:extLst>
              </a:tr>
              <a:tr h="370840">
                <a:tc>
                  <a:txBody>
                    <a:bodyPr/>
                    <a:lstStyle/>
                    <a:p>
                      <a:r>
                        <a:rPr kumimoji="1" lang="ja-JP" altLang="en-US"/>
                        <a:t>標準偏差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a:t>24.79</a:t>
                      </a: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5631819"/>
                  </a:ext>
                </a:extLst>
              </a:tr>
            </a:tbl>
          </a:graphicData>
        </a:graphic>
      </p:graphicFrame>
      <p:graphicFrame>
        <p:nvGraphicFramePr>
          <p:cNvPr id="8" name="表 7">
            <a:extLst>
              <a:ext uri="{FF2B5EF4-FFF2-40B4-BE49-F238E27FC236}">
                <a16:creationId xmlns:a16="http://schemas.microsoft.com/office/drawing/2014/main" id="{BC5611A8-DB6A-2FBB-A9EB-6208E637553D}"/>
              </a:ext>
            </a:extLst>
          </p:cNvPr>
          <p:cNvGraphicFramePr>
            <a:graphicFrameLocks noGrp="1"/>
          </p:cNvGraphicFramePr>
          <p:nvPr>
            <p:extLst>
              <p:ext uri="{D42A27DB-BD31-4B8C-83A1-F6EECF244321}">
                <p14:modId xmlns:p14="http://schemas.microsoft.com/office/powerpoint/2010/main" val="3217578683"/>
              </p:ext>
            </p:extLst>
          </p:nvPr>
        </p:nvGraphicFramePr>
        <p:xfrm>
          <a:off x="879884" y="4193380"/>
          <a:ext cx="4156461" cy="2438105"/>
        </p:xfrm>
        <a:graphic>
          <a:graphicData uri="http://schemas.openxmlformats.org/drawingml/2006/table">
            <a:tbl>
              <a:tblPr firstRow="1" bandRow="1">
                <a:tableStyleId>{2D5ABB26-0587-4C30-8999-92F81FD0307C}</a:tableStyleId>
              </a:tblPr>
              <a:tblGrid>
                <a:gridCol w="691859">
                  <a:extLst>
                    <a:ext uri="{9D8B030D-6E8A-4147-A177-3AD203B41FA5}">
                      <a16:colId xmlns:a16="http://schemas.microsoft.com/office/drawing/2014/main" val="1394638114"/>
                    </a:ext>
                  </a:extLst>
                </a:gridCol>
                <a:gridCol w="1213281">
                  <a:extLst>
                    <a:ext uri="{9D8B030D-6E8A-4147-A177-3AD203B41FA5}">
                      <a16:colId xmlns:a16="http://schemas.microsoft.com/office/drawing/2014/main" val="3615056232"/>
                    </a:ext>
                  </a:extLst>
                </a:gridCol>
                <a:gridCol w="725009">
                  <a:extLst>
                    <a:ext uri="{9D8B030D-6E8A-4147-A177-3AD203B41FA5}">
                      <a16:colId xmlns:a16="http://schemas.microsoft.com/office/drawing/2014/main" val="424784184"/>
                    </a:ext>
                  </a:extLst>
                </a:gridCol>
                <a:gridCol w="1526312">
                  <a:extLst>
                    <a:ext uri="{9D8B030D-6E8A-4147-A177-3AD203B41FA5}">
                      <a16:colId xmlns:a16="http://schemas.microsoft.com/office/drawing/2014/main" val="303638763"/>
                    </a:ext>
                  </a:extLst>
                </a:gridCol>
              </a:tblGrid>
              <a:tr h="487621">
                <a:tc>
                  <a:txBody>
                    <a:bodyPr/>
                    <a:lstStyle/>
                    <a:p>
                      <a:pPr algn="l"/>
                      <a:r>
                        <a:rPr kumimoji="1" lang="en-US" altLang="ja-JP"/>
                        <a:t>1</a:t>
                      </a:r>
                      <a:r>
                        <a:rPr kumimoji="1" lang="ja-JP" altLang="en-US"/>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kumimoji="1" lang="ja-JP" altLang="en-US"/>
                        <a:t>カフェ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a:t>6</a:t>
                      </a:r>
                      <a:r>
                        <a:rPr kumimoji="1" lang="ja-JP" altLang="en-US"/>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kumimoji="1" lang="ja-JP" altLang="en-US"/>
                        <a:t>喫茶店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638514"/>
                  </a:ext>
                </a:extLst>
              </a:tr>
              <a:tr h="487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2</a:t>
                      </a:r>
                      <a:r>
                        <a:rPr kumimoji="1" lang="ja-JP" altLang="en-US"/>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kumimoji="1" lang="ja-JP" altLang="en-US"/>
                        <a:t>居酒屋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a:t>7</a:t>
                      </a:r>
                      <a:r>
                        <a:rPr kumimoji="1" lang="ja-JP" altLang="en-US"/>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kumimoji="1" lang="ja-JP" altLang="en-US"/>
                        <a:t>パン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94940"/>
                  </a:ext>
                </a:extLst>
              </a:tr>
              <a:tr h="487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3</a:t>
                      </a:r>
                      <a:r>
                        <a:rPr kumimoji="1" lang="ja-JP" altLang="en-US"/>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kumimoji="1" lang="ja-JP" altLang="en-US"/>
                        <a:t>ラーメン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a:t>8</a:t>
                      </a:r>
                      <a:r>
                        <a:rPr kumimoji="1" lang="ja-JP" altLang="en-US"/>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kumimoji="1" lang="ja-JP" altLang="en-US"/>
                        <a:t>ファミレス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600649"/>
                  </a:ext>
                </a:extLst>
              </a:tr>
              <a:tr h="487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4</a:t>
                      </a:r>
                      <a:r>
                        <a:rPr kumimoji="1" lang="ja-JP" altLang="en-US"/>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中華料理</a:t>
                      </a:r>
                      <a:endParaRPr kumimoji="1" lang="en-US" alt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9</a:t>
                      </a:r>
                      <a:r>
                        <a:rPr kumimoji="1" lang="ja-JP" altLang="en-US"/>
                        <a:t>位</a:t>
                      </a:r>
                      <a:endParaRPr kumimoji="1" lang="en-US" alt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そば</a:t>
                      </a:r>
                      <a:endParaRPr kumimoji="1" lang="en-US" alt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751007"/>
                  </a:ext>
                </a:extLst>
              </a:tr>
              <a:tr h="487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5</a:t>
                      </a:r>
                      <a:r>
                        <a:rPr kumimoji="1" lang="ja-JP" altLang="en-US"/>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kumimoji="1" lang="ja-JP" altLang="en-US"/>
                        <a:t>寿司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a:t>10</a:t>
                      </a:r>
                      <a:r>
                        <a:rPr kumimoji="1" lang="ja-JP" altLang="en-US"/>
                        <a:t>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kumimoji="1" lang="ja-JP" altLang="en-US"/>
                        <a:t>イタリアン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5631819"/>
                  </a:ext>
                </a:extLst>
              </a:tr>
            </a:tbl>
          </a:graphicData>
        </a:graphic>
      </p:graphicFrame>
      <p:sp>
        <p:nvSpPr>
          <p:cNvPr id="9" name="テキスト ボックス 8">
            <a:extLst>
              <a:ext uri="{FF2B5EF4-FFF2-40B4-BE49-F238E27FC236}">
                <a16:creationId xmlns:a16="http://schemas.microsoft.com/office/drawing/2014/main" id="{74585C34-1779-BE40-6164-7B698BE97959}"/>
              </a:ext>
            </a:extLst>
          </p:cNvPr>
          <p:cNvSpPr txBox="1"/>
          <p:nvPr/>
        </p:nvSpPr>
        <p:spPr>
          <a:xfrm>
            <a:off x="2691492" y="2725039"/>
            <a:ext cx="2624447" cy="369332"/>
          </a:xfrm>
          <a:prstGeom prst="rect">
            <a:avLst/>
          </a:prstGeom>
          <a:solidFill>
            <a:schemeClr val="bg1">
              <a:lumMod val="85000"/>
            </a:schemeClr>
          </a:solidFill>
          <a:ln>
            <a:solidFill>
              <a:schemeClr val="tx1"/>
            </a:solidFill>
          </a:ln>
        </p:spPr>
        <p:txBody>
          <a:bodyPr wrap="square" rtlCol="0">
            <a:spAutoFit/>
          </a:bodyPr>
          <a:lstStyle/>
          <a:p>
            <a:r>
              <a:rPr kumimoji="1" lang="ja-JP" altLang="en-US"/>
              <a:t>上位</a:t>
            </a:r>
            <a:r>
              <a:rPr kumimoji="1" lang="en-US" altLang="ja-JP"/>
              <a:t>10</a:t>
            </a:r>
            <a:r>
              <a:rPr kumimoji="1" lang="ja-JP" altLang="en-US"/>
              <a:t>番で全体の</a:t>
            </a:r>
            <a:r>
              <a:rPr kumimoji="1" lang="en-US" altLang="ja-JP"/>
              <a:t>50%</a:t>
            </a:r>
            <a:endParaRPr kumimoji="1" lang="ja-JP" altLang="en-US"/>
          </a:p>
        </p:txBody>
      </p:sp>
    </p:spTree>
    <p:extLst>
      <p:ext uri="{BB962C8B-B14F-4D97-AF65-F5344CB8AC3E}">
        <p14:creationId xmlns:p14="http://schemas.microsoft.com/office/powerpoint/2010/main" val="2623475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BD780-FD37-9A22-A57A-809BEBC65FE6}"/>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52DA12CE-B521-A33A-A7FD-71E1B8DFC449}"/>
              </a:ext>
            </a:extLst>
          </p:cNvPr>
          <p:cNvSpPr>
            <a:spLocks noGrp="1"/>
          </p:cNvSpPr>
          <p:nvPr>
            <p:ph type="body" sz="quarter" idx="14"/>
          </p:nvPr>
        </p:nvSpPr>
        <p:spPr>
          <a:xfrm>
            <a:off x="380989" y="1064097"/>
            <a:ext cx="11312573" cy="5567391"/>
          </a:xfrm>
        </p:spPr>
        <p:txBody>
          <a:bodyPr>
            <a:normAutofit fontScale="92500"/>
          </a:bodyPr>
          <a:lstStyle/>
          <a:p>
            <a:r>
              <a:rPr lang="en-US" altLang="ja-JP" b="1" dirty="0"/>
              <a:t>Background</a:t>
            </a:r>
          </a:p>
          <a:p>
            <a:pPr lvl="1"/>
            <a:r>
              <a:rPr lang="ja-JP" altLang="en-US" dirty="0"/>
              <a:t>背景</a:t>
            </a:r>
            <a:endParaRPr lang="en-US" altLang="ja-JP" dirty="0"/>
          </a:p>
          <a:p>
            <a:pPr>
              <a:buFont typeface="Arial" panose="020B0604020202020204" pitchFamily="34" charset="0"/>
              <a:buChar char="•"/>
            </a:pPr>
            <a:r>
              <a:rPr lang="en-US" altLang="ja-JP" sz="2400"/>
              <a:t>Problem</a:t>
            </a:r>
            <a:r>
              <a:rPr lang="en-US" altLang="ja-JP" sz="2400" dirty="0"/>
              <a:t>: A mix of various restaurants and eateries, </a:t>
            </a:r>
            <a:r>
              <a:rPr lang="ja-JP" altLang="en-US" sz="2400" dirty="0"/>
              <a:t>　　　　　　　　　　　　　</a:t>
            </a:r>
            <a:r>
              <a:rPr lang="en-US" altLang="ja-JP" sz="2400" dirty="0"/>
              <a:t>resulting in information overload</a:t>
            </a:r>
          </a:p>
          <a:p>
            <a:pPr lvl="3">
              <a:lnSpc>
                <a:spcPct val="100000"/>
              </a:lnSpc>
            </a:pPr>
            <a:r>
              <a:rPr lang="ja-JP" altLang="en-US" dirty="0"/>
              <a:t>問題：さまざまな飲食店が混在し，情報過多</a:t>
            </a:r>
            <a:endParaRPr lang="en-US" altLang="ja-JP" dirty="0"/>
          </a:p>
          <a:p>
            <a:pPr>
              <a:buFont typeface="Arial" panose="020B0604020202020204" pitchFamily="34" charset="0"/>
              <a:buChar char="•"/>
            </a:pPr>
            <a:r>
              <a:rPr lang="en-US" altLang="ja-JP" sz="2400" dirty="0"/>
              <a:t>Action: Individual heterogeneity exists </a:t>
            </a:r>
            <a:r>
              <a:rPr lang="ja-JP" altLang="en-US" sz="2400" dirty="0"/>
              <a:t>　　　　　　　　　　　　　　　　　　　　　</a:t>
            </a:r>
            <a:r>
              <a:rPr lang="en-US" altLang="ja-JP" sz="2400" dirty="0"/>
              <a:t>in the selection of restaurants</a:t>
            </a:r>
          </a:p>
          <a:p>
            <a:pPr lvl="3">
              <a:lnSpc>
                <a:spcPct val="100000"/>
              </a:lnSpc>
            </a:pPr>
            <a:r>
              <a:rPr lang="ja-JP" altLang="en-US" dirty="0"/>
              <a:t>行動：飲食店の選択には個人の選好の異質性が存在する</a:t>
            </a:r>
            <a:endParaRPr lang="en-US" altLang="ja-JP" sz="1050" dirty="0"/>
          </a:p>
          <a:p>
            <a:pPr>
              <a:buFont typeface="Arial" panose="020B0604020202020204" pitchFamily="34" charset="0"/>
              <a:buChar char="•"/>
            </a:pPr>
            <a:r>
              <a:rPr lang="en-US" altLang="ja-JP" sz="2400" dirty="0"/>
              <a:t>Data: Detailed restaurant information and </a:t>
            </a:r>
            <a:r>
              <a:rPr lang="ja-JP" altLang="en-US" sz="2400" dirty="0"/>
              <a:t>　　　　　　　　　　　　　　　　　　　　</a:t>
            </a:r>
            <a:r>
              <a:rPr lang="en-US" altLang="ja-JP" sz="2400" dirty="0"/>
              <a:t>behavioral data are available</a:t>
            </a:r>
          </a:p>
          <a:p>
            <a:pPr lvl="3">
              <a:lnSpc>
                <a:spcPct val="100000"/>
              </a:lnSpc>
            </a:pPr>
            <a:r>
              <a:rPr lang="ja-JP" altLang="en-US" dirty="0"/>
              <a:t>データ：詳細な飲食店情報や行動データが入手可能</a:t>
            </a:r>
            <a:endParaRPr lang="en-US" altLang="ja-JP" dirty="0"/>
          </a:p>
          <a:p>
            <a:r>
              <a:rPr lang="en-US" altLang="ja-JP" b="1" dirty="0"/>
              <a:t>Purpose</a:t>
            </a:r>
          </a:p>
          <a:p>
            <a:pPr lvl="1"/>
            <a:r>
              <a:rPr lang="ja-JP" altLang="en-US" dirty="0"/>
              <a:t>目的</a:t>
            </a:r>
            <a:endParaRPr lang="en-US" altLang="ja-JP" dirty="0"/>
          </a:p>
          <a:p>
            <a:pPr>
              <a:buFont typeface="Arial" panose="020B0604020202020204" pitchFamily="34" charset="0"/>
              <a:buChar char="•"/>
            </a:pPr>
            <a:r>
              <a:rPr lang="en-US" altLang="ja-JP" sz="2400" dirty="0"/>
              <a:t>Identify anomalies through detailed restaurant and behavioral data to solve problems</a:t>
            </a:r>
          </a:p>
          <a:p>
            <a:pPr lvl="1">
              <a:buFont typeface="Arial" panose="020B0604020202020204" pitchFamily="34" charset="0"/>
              <a:buChar char="•"/>
            </a:pPr>
            <a:r>
              <a:rPr lang="ja-JP" altLang="en-US" dirty="0"/>
              <a:t>詳細な飲食店・行動データから個人の選好の異質性を明らかにし，問題解決を目指す</a:t>
            </a:r>
            <a:endParaRPr lang="en-US" altLang="ja-JP" dirty="0"/>
          </a:p>
          <a:p>
            <a:pPr lvl="1"/>
            <a:endParaRPr lang="ja-JP" altLang="en-US" dirty="0"/>
          </a:p>
        </p:txBody>
      </p:sp>
      <p:sp>
        <p:nvSpPr>
          <p:cNvPr id="3" name="スライド番号プレースホルダー 2">
            <a:extLst>
              <a:ext uri="{FF2B5EF4-FFF2-40B4-BE49-F238E27FC236}">
                <a16:creationId xmlns:a16="http://schemas.microsoft.com/office/drawing/2014/main" id="{67F5BE25-7F00-F40B-D859-F05B2DAA0313}"/>
              </a:ext>
            </a:extLst>
          </p:cNvPr>
          <p:cNvSpPr>
            <a:spLocks noGrp="1"/>
          </p:cNvSpPr>
          <p:nvPr>
            <p:ph type="sldNum" sz="quarter" idx="12"/>
          </p:nvPr>
        </p:nvSpPr>
        <p:spPr/>
        <p:txBody>
          <a:bodyPr/>
          <a:lstStyle/>
          <a:p>
            <a:fld id="{2E579A5C-05D8-48F0-A5C1-8CBB8C12EF46}" type="slidenum">
              <a:rPr lang="ja-JP" altLang="en-US" smtClean="0"/>
              <a:pPr/>
              <a:t>2</a:t>
            </a:fld>
            <a:endParaRPr lang="ja-JP" altLang="en-US"/>
          </a:p>
        </p:txBody>
      </p:sp>
      <p:sp>
        <p:nvSpPr>
          <p:cNvPr id="6" name="タイトル 5">
            <a:extLst>
              <a:ext uri="{FF2B5EF4-FFF2-40B4-BE49-F238E27FC236}">
                <a16:creationId xmlns:a16="http://schemas.microsoft.com/office/drawing/2014/main" id="{6B5EFEC6-5E60-C0EE-FF78-D4E7D383D829}"/>
              </a:ext>
            </a:extLst>
          </p:cNvPr>
          <p:cNvSpPr>
            <a:spLocks noGrp="1"/>
          </p:cNvSpPr>
          <p:nvPr>
            <p:ph type="title"/>
          </p:nvPr>
        </p:nvSpPr>
        <p:spPr/>
        <p:txBody>
          <a:bodyPr/>
          <a:lstStyle/>
          <a:p>
            <a:r>
              <a:rPr lang="en-US" altLang="ja-JP">
                <a:solidFill>
                  <a:srgbClr val="0066FF"/>
                </a:solidFill>
              </a:rPr>
              <a:t>B</a:t>
            </a:r>
            <a:r>
              <a:rPr lang="en-US" altLang="ja-JP"/>
              <a:t>ackground and Purpose </a:t>
            </a:r>
            <a:r>
              <a:rPr lang="ja-JP" altLang="en-US"/>
              <a:t>背景と目的</a:t>
            </a:r>
          </a:p>
        </p:txBody>
      </p:sp>
      <p:pic>
        <p:nvPicPr>
          <p:cNvPr id="12" name="図 11">
            <a:extLst>
              <a:ext uri="{FF2B5EF4-FFF2-40B4-BE49-F238E27FC236}">
                <a16:creationId xmlns:a16="http://schemas.microsoft.com/office/drawing/2014/main" id="{8F45ACA3-DAFF-C6C5-2A9A-5B37B3B13D2F}"/>
              </a:ext>
            </a:extLst>
          </p:cNvPr>
          <p:cNvPicPr>
            <a:picLocks noChangeAspect="1"/>
          </p:cNvPicPr>
          <p:nvPr/>
        </p:nvPicPr>
        <p:blipFill>
          <a:blip r:embed="rId2"/>
          <a:stretch>
            <a:fillRect/>
          </a:stretch>
        </p:blipFill>
        <p:spPr>
          <a:xfrm>
            <a:off x="348259" y="6046568"/>
            <a:ext cx="300358" cy="300358"/>
          </a:xfrm>
          <a:prstGeom prst="rect">
            <a:avLst/>
          </a:prstGeom>
        </p:spPr>
      </p:pic>
      <p:pic>
        <p:nvPicPr>
          <p:cNvPr id="4" name="図 3" descr="マップ&#10;&#10;AI 生成コンテンツは誤りを含む可能性があります。">
            <a:extLst>
              <a:ext uri="{FF2B5EF4-FFF2-40B4-BE49-F238E27FC236}">
                <a16:creationId xmlns:a16="http://schemas.microsoft.com/office/drawing/2014/main" id="{44C2E4CB-FE7D-EA07-068B-E145025F3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410" y="1064097"/>
            <a:ext cx="2699350" cy="4393600"/>
          </a:xfrm>
          <a:prstGeom prst="rect">
            <a:avLst/>
          </a:prstGeom>
        </p:spPr>
      </p:pic>
      <p:grpSp>
        <p:nvGrpSpPr>
          <p:cNvPr id="8" name="グループ化 7">
            <a:extLst>
              <a:ext uri="{FF2B5EF4-FFF2-40B4-BE49-F238E27FC236}">
                <a16:creationId xmlns:a16="http://schemas.microsoft.com/office/drawing/2014/main" id="{D8116087-95FD-A5D7-C2D2-271F92467115}"/>
              </a:ext>
            </a:extLst>
          </p:cNvPr>
          <p:cNvGrpSpPr/>
          <p:nvPr/>
        </p:nvGrpSpPr>
        <p:grpSpPr>
          <a:xfrm>
            <a:off x="2872626" y="965727"/>
            <a:ext cx="2670148" cy="720387"/>
            <a:chOff x="3332618" y="836635"/>
            <a:chExt cx="2670148" cy="720387"/>
          </a:xfrm>
        </p:grpSpPr>
        <p:pic>
          <p:nvPicPr>
            <p:cNvPr id="2052" name="Picture 4" descr="AIに取り込まれた人のイラスト">
              <a:extLst>
                <a:ext uri="{FF2B5EF4-FFF2-40B4-BE49-F238E27FC236}">
                  <a16:creationId xmlns:a16="http://schemas.microsoft.com/office/drawing/2014/main" id="{F2302C72-B767-31A1-3DD8-55F619F00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618" y="836635"/>
              <a:ext cx="720387" cy="72038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0D806DA1-19A7-4C29-9D4E-503DDFDB28CD}"/>
                </a:ext>
              </a:extLst>
            </p:cNvPr>
            <p:cNvSpPr txBox="1"/>
            <p:nvPr/>
          </p:nvSpPr>
          <p:spPr>
            <a:xfrm>
              <a:off x="3985631" y="1070668"/>
              <a:ext cx="2017135" cy="369332"/>
            </a:xfrm>
            <a:prstGeom prst="rect">
              <a:avLst/>
            </a:prstGeom>
            <a:noFill/>
          </p:spPr>
          <p:txBody>
            <a:bodyPr wrap="square" rtlCol="0">
              <a:spAutoFit/>
            </a:bodyPr>
            <a:lstStyle/>
            <a:p>
              <a:r>
                <a:rPr kumimoji="1" lang="en-US" altLang="ja-JP"/>
                <a:t>AI</a:t>
              </a:r>
              <a:r>
                <a:rPr kumimoji="1" lang="ja-JP" altLang="en-US"/>
                <a:t>の使用：深掘り</a:t>
              </a:r>
            </a:p>
          </p:txBody>
        </p:sp>
      </p:grpSp>
    </p:spTree>
    <p:extLst>
      <p:ext uri="{BB962C8B-B14F-4D97-AF65-F5344CB8AC3E}">
        <p14:creationId xmlns:p14="http://schemas.microsoft.com/office/powerpoint/2010/main" val="3054799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7D361F55-7D60-16FE-22EF-AE22AEDA9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968" y="1401539"/>
            <a:ext cx="8818275" cy="5229949"/>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01FF4446-65DF-815A-D08D-CA8F4E5139CF}"/>
              </a:ext>
            </a:extLst>
          </p:cNvPr>
          <p:cNvSpPr>
            <a:spLocks noGrp="1"/>
          </p:cNvSpPr>
          <p:nvPr>
            <p:ph type="sldNum" sz="quarter" idx="12"/>
          </p:nvPr>
        </p:nvSpPr>
        <p:spPr/>
        <p:txBody>
          <a:bodyPr/>
          <a:lstStyle/>
          <a:p>
            <a:fld id="{2E579A5C-05D8-48F0-A5C1-8CBB8C12EF46}" type="slidenum">
              <a:rPr kumimoji="1" lang="ja-JP" altLang="en-US" smtClean="0"/>
              <a:pPr/>
              <a:t>20</a:t>
            </a:fld>
            <a:endParaRPr kumimoji="1" lang="ja-JP" altLang="en-US"/>
          </a:p>
        </p:txBody>
      </p:sp>
      <p:sp>
        <p:nvSpPr>
          <p:cNvPr id="4" name="タイトル 3">
            <a:extLst>
              <a:ext uri="{FF2B5EF4-FFF2-40B4-BE49-F238E27FC236}">
                <a16:creationId xmlns:a16="http://schemas.microsoft.com/office/drawing/2014/main" id="{EAC41D95-7C45-5486-B93D-65AA0862AA15}"/>
              </a:ext>
            </a:extLst>
          </p:cNvPr>
          <p:cNvSpPr>
            <a:spLocks noGrp="1"/>
          </p:cNvSpPr>
          <p:nvPr>
            <p:ph type="title"/>
          </p:nvPr>
        </p:nvSpPr>
        <p:spPr/>
        <p:txBody>
          <a:bodyPr/>
          <a:lstStyle/>
          <a:p>
            <a:r>
              <a:rPr kumimoji="1" lang="ja-JP" altLang="en-US"/>
              <a:t>基礎分析</a:t>
            </a:r>
          </a:p>
        </p:txBody>
      </p:sp>
      <p:graphicFrame>
        <p:nvGraphicFramePr>
          <p:cNvPr id="6" name="表 5">
            <a:extLst>
              <a:ext uri="{FF2B5EF4-FFF2-40B4-BE49-F238E27FC236}">
                <a16:creationId xmlns:a16="http://schemas.microsoft.com/office/drawing/2014/main" id="{E2565408-B431-EC34-8C82-D39B92F491ED}"/>
              </a:ext>
            </a:extLst>
          </p:cNvPr>
          <p:cNvGraphicFramePr>
            <a:graphicFrameLocks noGrp="1"/>
          </p:cNvGraphicFramePr>
          <p:nvPr>
            <p:extLst>
              <p:ext uri="{D42A27DB-BD31-4B8C-83A1-F6EECF244321}">
                <p14:modId xmlns:p14="http://schemas.microsoft.com/office/powerpoint/2010/main" val="3646308579"/>
              </p:ext>
            </p:extLst>
          </p:nvPr>
        </p:nvGraphicFramePr>
        <p:xfrm>
          <a:off x="6840666" y="2735553"/>
          <a:ext cx="1943570" cy="2225040"/>
        </p:xfrm>
        <a:graphic>
          <a:graphicData uri="http://schemas.openxmlformats.org/drawingml/2006/table">
            <a:tbl>
              <a:tblPr firstRow="1" bandRow="1">
                <a:tableStyleId>{2D5ABB26-0587-4C30-8999-92F81FD0307C}</a:tableStyleId>
              </a:tblPr>
              <a:tblGrid>
                <a:gridCol w="1104626">
                  <a:extLst>
                    <a:ext uri="{9D8B030D-6E8A-4147-A177-3AD203B41FA5}">
                      <a16:colId xmlns:a16="http://schemas.microsoft.com/office/drawing/2014/main" val="1394638114"/>
                    </a:ext>
                  </a:extLst>
                </a:gridCol>
                <a:gridCol w="838944">
                  <a:extLst>
                    <a:ext uri="{9D8B030D-6E8A-4147-A177-3AD203B41FA5}">
                      <a16:colId xmlns:a16="http://schemas.microsoft.com/office/drawing/2014/main" val="3615056232"/>
                    </a:ext>
                  </a:extLst>
                </a:gridCol>
              </a:tblGrid>
              <a:tr h="370840">
                <a:tc>
                  <a:txBody>
                    <a:bodyPr/>
                    <a:lstStyle/>
                    <a:p>
                      <a:r>
                        <a:rPr kumimoji="1" lang="ja-JP" altLang="en-US"/>
                        <a:t>データ数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a:t>1482</a:t>
                      </a: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638514"/>
                  </a:ext>
                </a:extLst>
              </a:tr>
              <a:tr h="370840">
                <a:tc>
                  <a:txBody>
                    <a:bodyPr/>
                    <a:lstStyle/>
                    <a:p>
                      <a:r>
                        <a:rPr kumimoji="1" lang="ja-JP" altLang="en-US"/>
                        <a:t>平均値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a:t>3.227</a:t>
                      </a: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94940"/>
                  </a:ext>
                </a:extLst>
              </a:tr>
              <a:tr h="370840">
                <a:tc>
                  <a:txBody>
                    <a:bodyPr/>
                    <a:lstStyle/>
                    <a:p>
                      <a:r>
                        <a:rPr kumimoji="1" lang="ja-JP" altLang="en-US"/>
                        <a:t>中央値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a:t>3.160</a:t>
                      </a:r>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6006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標準偏差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0.202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751007"/>
                  </a:ext>
                </a:extLst>
              </a:tr>
              <a:tr h="370840">
                <a:tc>
                  <a:txBody>
                    <a:bodyPr/>
                    <a:lstStyle/>
                    <a:p>
                      <a:r>
                        <a:rPr kumimoji="1" lang="ja-JP" altLang="en-US"/>
                        <a:t>最小値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5631819"/>
                  </a:ext>
                </a:extLst>
              </a:tr>
              <a:tr h="370840">
                <a:tc>
                  <a:txBody>
                    <a:bodyPr/>
                    <a:lstStyle/>
                    <a:p>
                      <a:r>
                        <a:rPr kumimoji="1" lang="ja-JP" altLang="en-US"/>
                        <a:t>最大値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a:t>4.460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5569321"/>
                  </a:ext>
                </a:extLst>
              </a:tr>
            </a:tbl>
          </a:graphicData>
        </a:graphic>
      </p:graphicFrame>
      <p:sp>
        <p:nvSpPr>
          <p:cNvPr id="7" name="Rectangle 6">
            <a:extLst>
              <a:ext uri="{FF2B5EF4-FFF2-40B4-BE49-F238E27FC236}">
                <a16:creationId xmlns:a16="http://schemas.microsoft.com/office/drawing/2014/main" id="{CF11DA11-B265-8561-0A96-BC7FF56F084F}"/>
              </a:ext>
            </a:extLst>
          </p:cNvPr>
          <p:cNvSpPr>
            <a:spLocks noChangeArrowheads="1"/>
          </p:cNvSpPr>
          <p:nvPr/>
        </p:nvSpPr>
        <p:spPr bwMode="auto">
          <a:xfrm flipV="1">
            <a:off x="704537" y="-1969916"/>
            <a:ext cx="5353633" cy="5078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900" b="0" i="0" u="none" strike="noStrike" cap="none" normalizeH="0" baseline="0">
                <a:ln>
                  <a:noFill/>
                </a:ln>
                <a:solidFill>
                  <a:schemeClr val="tx1"/>
                </a:solidFill>
                <a:effectLst/>
                <a:latin typeface="Arial" panose="020B0604020202020204" pitchFamily="34" charset="0"/>
                <a:ea typeface="Menlo" panose="020B0609030804020204" pitchFamily="49"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 name="コンテンツ プレースホルダー 1">
            <a:extLst>
              <a:ext uri="{FF2B5EF4-FFF2-40B4-BE49-F238E27FC236}">
                <a16:creationId xmlns:a16="http://schemas.microsoft.com/office/drawing/2014/main" id="{AD048E96-5D9A-ECD9-4A46-15D1C7C4BA39}"/>
              </a:ext>
            </a:extLst>
          </p:cNvPr>
          <p:cNvSpPr>
            <a:spLocks noGrp="1"/>
          </p:cNvSpPr>
          <p:nvPr>
            <p:ph sz="quarter" idx="13"/>
          </p:nvPr>
        </p:nvSpPr>
        <p:spPr>
          <a:xfrm>
            <a:off x="380995" y="1064097"/>
            <a:ext cx="11465699" cy="5567391"/>
          </a:xfrm>
        </p:spPr>
        <p:txBody>
          <a:bodyPr/>
          <a:lstStyle/>
          <a:p>
            <a:r>
              <a:rPr lang="ja-JP" altLang="en-US"/>
              <a:t>口コミ点数の分布</a:t>
            </a:r>
          </a:p>
          <a:p>
            <a:endParaRPr kumimoji="1" lang="ja-JP" altLang="en-US"/>
          </a:p>
        </p:txBody>
      </p:sp>
    </p:spTree>
    <p:extLst>
      <p:ext uri="{BB962C8B-B14F-4D97-AF65-F5344CB8AC3E}">
        <p14:creationId xmlns:p14="http://schemas.microsoft.com/office/powerpoint/2010/main" val="1689541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A0C1C8A-9E2D-21F6-3A1D-39648099D2A5}"/>
              </a:ext>
            </a:extLst>
          </p:cNvPr>
          <p:cNvSpPr>
            <a:spLocks noGrp="1"/>
          </p:cNvSpPr>
          <p:nvPr>
            <p:ph sz="quarter" idx="13"/>
          </p:nvPr>
        </p:nvSpPr>
        <p:spPr/>
        <p:txBody>
          <a:bodyPr/>
          <a:lstStyle/>
          <a:p>
            <a:r>
              <a:rPr lang="ja-JP" altLang="en-US"/>
              <a:t>昼食</a:t>
            </a:r>
            <a:r>
              <a:rPr lang="en" altLang="ja-JP"/>
              <a:t>vs</a:t>
            </a:r>
            <a:r>
              <a:rPr lang="ja-JP" altLang="en-US"/>
              <a:t>夕食の利用件数</a:t>
            </a:r>
            <a:endParaRPr lang="en-US" altLang="ja-JP"/>
          </a:p>
          <a:p>
            <a:pPr lvl="1"/>
            <a:r>
              <a:rPr lang="ja-JP" altLang="en-US"/>
              <a:t>価格帯より件数を算出</a:t>
            </a:r>
            <a:r>
              <a:rPr lang="en-US" altLang="ja-JP"/>
              <a:t>	</a:t>
            </a:r>
            <a:endParaRPr lang="ja-JP" altLang="en-US"/>
          </a:p>
        </p:txBody>
      </p:sp>
      <p:sp>
        <p:nvSpPr>
          <p:cNvPr id="3" name="スライド番号プレースホルダー 2">
            <a:extLst>
              <a:ext uri="{FF2B5EF4-FFF2-40B4-BE49-F238E27FC236}">
                <a16:creationId xmlns:a16="http://schemas.microsoft.com/office/drawing/2014/main" id="{E4D1C7A0-2282-3686-5393-6C572140D2DB}"/>
              </a:ext>
            </a:extLst>
          </p:cNvPr>
          <p:cNvSpPr>
            <a:spLocks noGrp="1"/>
          </p:cNvSpPr>
          <p:nvPr>
            <p:ph type="sldNum" sz="quarter" idx="12"/>
          </p:nvPr>
        </p:nvSpPr>
        <p:spPr/>
        <p:txBody>
          <a:bodyPr/>
          <a:lstStyle/>
          <a:p>
            <a:fld id="{2E579A5C-05D8-48F0-A5C1-8CBB8C12EF46}" type="slidenum">
              <a:rPr kumimoji="1" lang="ja-JP" altLang="en-US" smtClean="0"/>
              <a:pPr/>
              <a:t>21</a:t>
            </a:fld>
            <a:endParaRPr kumimoji="1" lang="ja-JP" altLang="en-US"/>
          </a:p>
        </p:txBody>
      </p:sp>
      <p:sp>
        <p:nvSpPr>
          <p:cNvPr id="4" name="タイトル 3">
            <a:extLst>
              <a:ext uri="{FF2B5EF4-FFF2-40B4-BE49-F238E27FC236}">
                <a16:creationId xmlns:a16="http://schemas.microsoft.com/office/drawing/2014/main" id="{71574934-61C2-E98F-95AB-FC29C898F7DF}"/>
              </a:ext>
            </a:extLst>
          </p:cNvPr>
          <p:cNvSpPr>
            <a:spLocks noGrp="1"/>
          </p:cNvSpPr>
          <p:nvPr>
            <p:ph type="title"/>
          </p:nvPr>
        </p:nvSpPr>
        <p:spPr/>
        <p:txBody>
          <a:bodyPr/>
          <a:lstStyle/>
          <a:p>
            <a:r>
              <a:rPr kumimoji="1" lang="ja-JP" altLang="en-US"/>
              <a:t>基礎分析</a:t>
            </a:r>
          </a:p>
        </p:txBody>
      </p:sp>
      <p:graphicFrame>
        <p:nvGraphicFramePr>
          <p:cNvPr id="5" name="グラフ 4">
            <a:extLst>
              <a:ext uri="{FF2B5EF4-FFF2-40B4-BE49-F238E27FC236}">
                <a16:creationId xmlns:a16="http://schemas.microsoft.com/office/drawing/2014/main" id="{F7A09594-B6B6-85BF-C3C1-BCABBA09045B}"/>
              </a:ext>
            </a:extLst>
          </p:cNvPr>
          <p:cNvGraphicFramePr>
            <a:graphicFrameLocks/>
          </p:cNvGraphicFramePr>
          <p:nvPr>
            <p:extLst>
              <p:ext uri="{D42A27DB-BD31-4B8C-83A1-F6EECF244321}">
                <p14:modId xmlns:p14="http://schemas.microsoft.com/office/powerpoint/2010/main" val="854116966"/>
              </p:ext>
            </p:extLst>
          </p:nvPr>
        </p:nvGraphicFramePr>
        <p:xfrm>
          <a:off x="608356" y="2059487"/>
          <a:ext cx="4661941"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1BBAC3BC-E7F8-3C32-BEC0-62D4BBFD4DB4}"/>
              </a:ext>
            </a:extLst>
          </p:cNvPr>
          <p:cNvGraphicFramePr>
            <a:graphicFrameLocks/>
          </p:cNvGraphicFramePr>
          <p:nvPr>
            <p:extLst>
              <p:ext uri="{D42A27DB-BD31-4B8C-83A1-F6EECF244321}">
                <p14:modId xmlns:p14="http://schemas.microsoft.com/office/powerpoint/2010/main" val="360084488"/>
              </p:ext>
            </p:extLst>
          </p:nvPr>
        </p:nvGraphicFramePr>
        <p:xfrm>
          <a:off x="5383976" y="2241250"/>
          <a:ext cx="6427029" cy="43902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980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CA52F33-4917-9E34-2745-D194CE24902C}"/>
              </a:ext>
            </a:extLst>
          </p:cNvPr>
          <p:cNvSpPr>
            <a:spLocks noGrp="1"/>
          </p:cNvSpPr>
          <p:nvPr>
            <p:ph sz="quarter" idx="13"/>
          </p:nvPr>
        </p:nvSpPr>
        <p:spPr/>
        <p:txBody>
          <a:bodyPr/>
          <a:lstStyle/>
          <a:p>
            <a:r>
              <a:rPr lang="ja-JP" altLang="en-US"/>
              <a:t>収入レベル</a:t>
            </a:r>
            <a:r>
              <a:rPr lang="en-US" altLang="ja-JP"/>
              <a:t>×</a:t>
            </a:r>
            <a:r>
              <a:rPr lang="ja-JP" altLang="en-US"/>
              <a:t>価格帯</a:t>
            </a:r>
            <a:r>
              <a:rPr lang="en-US" altLang="ja-JP"/>
              <a:t>(</a:t>
            </a:r>
            <a:r>
              <a:rPr lang="ja-JP" altLang="en-US"/>
              <a:t>昼食・夕食</a:t>
            </a:r>
            <a:r>
              <a:rPr lang="en-US" altLang="ja-JP"/>
              <a:t>)</a:t>
            </a:r>
          </a:p>
          <a:p>
            <a:endParaRPr kumimoji="1" lang="ja-JP" altLang="en-US"/>
          </a:p>
        </p:txBody>
      </p:sp>
      <p:sp>
        <p:nvSpPr>
          <p:cNvPr id="3" name="スライド番号プレースホルダー 2">
            <a:extLst>
              <a:ext uri="{FF2B5EF4-FFF2-40B4-BE49-F238E27FC236}">
                <a16:creationId xmlns:a16="http://schemas.microsoft.com/office/drawing/2014/main" id="{4BC7DD22-B525-E28E-9B36-113BA9A3AAD1}"/>
              </a:ext>
            </a:extLst>
          </p:cNvPr>
          <p:cNvSpPr>
            <a:spLocks noGrp="1"/>
          </p:cNvSpPr>
          <p:nvPr>
            <p:ph type="sldNum" sz="quarter" idx="12"/>
          </p:nvPr>
        </p:nvSpPr>
        <p:spPr/>
        <p:txBody>
          <a:bodyPr/>
          <a:lstStyle/>
          <a:p>
            <a:fld id="{2E579A5C-05D8-48F0-A5C1-8CBB8C12EF46}" type="slidenum">
              <a:rPr kumimoji="1" lang="ja-JP" altLang="en-US" smtClean="0"/>
              <a:pPr/>
              <a:t>22</a:t>
            </a:fld>
            <a:endParaRPr kumimoji="1" lang="ja-JP" altLang="en-US"/>
          </a:p>
        </p:txBody>
      </p:sp>
      <p:sp>
        <p:nvSpPr>
          <p:cNvPr id="4" name="タイトル 3">
            <a:extLst>
              <a:ext uri="{FF2B5EF4-FFF2-40B4-BE49-F238E27FC236}">
                <a16:creationId xmlns:a16="http://schemas.microsoft.com/office/drawing/2014/main" id="{F71F0FE1-1628-321F-A4A1-FEDD29EFC2AC}"/>
              </a:ext>
            </a:extLst>
          </p:cNvPr>
          <p:cNvSpPr>
            <a:spLocks noGrp="1"/>
          </p:cNvSpPr>
          <p:nvPr>
            <p:ph type="title"/>
          </p:nvPr>
        </p:nvSpPr>
        <p:spPr/>
        <p:txBody>
          <a:bodyPr/>
          <a:lstStyle/>
          <a:p>
            <a:r>
              <a:rPr kumimoji="1" lang="ja-JP" altLang="en-US"/>
              <a:t>基礎分析</a:t>
            </a:r>
          </a:p>
        </p:txBody>
      </p:sp>
      <p:graphicFrame>
        <p:nvGraphicFramePr>
          <p:cNvPr id="7" name="グラフ 6">
            <a:extLst>
              <a:ext uri="{FF2B5EF4-FFF2-40B4-BE49-F238E27FC236}">
                <a16:creationId xmlns:a16="http://schemas.microsoft.com/office/drawing/2014/main" id="{048FB37E-313A-53B8-6F20-77EA4A606DD9}"/>
              </a:ext>
            </a:extLst>
          </p:cNvPr>
          <p:cNvGraphicFramePr>
            <a:graphicFrameLocks/>
          </p:cNvGraphicFramePr>
          <p:nvPr>
            <p:extLst>
              <p:ext uri="{D42A27DB-BD31-4B8C-83A1-F6EECF244321}">
                <p14:modId xmlns:p14="http://schemas.microsoft.com/office/powerpoint/2010/main" val="2208068771"/>
              </p:ext>
            </p:extLst>
          </p:nvPr>
        </p:nvGraphicFramePr>
        <p:xfrm>
          <a:off x="834453" y="1980583"/>
          <a:ext cx="10523094" cy="44820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0275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B1ABC0D2-2F9C-0690-90A2-0FBE0087A9CA}"/>
              </a:ext>
            </a:extLst>
          </p:cNvPr>
          <p:cNvGraphicFramePr>
            <a:graphicFrameLocks noGrp="1"/>
          </p:cNvGraphicFramePr>
          <p:nvPr>
            <p:ph sz="quarter" idx="13"/>
            <p:extLst>
              <p:ext uri="{D42A27DB-BD31-4B8C-83A1-F6EECF244321}">
                <p14:modId xmlns:p14="http://schemas.microsoft.com/office/powerpoint/2010/main" val="1977451994"/>
              </p:ext>
            </p:extLst>
          </p:nvPr>
        </p:nvGraphicFramePr>
        <p:xfrm>
          <a:off x="4100351" y="606414"/>
          <a:ext cx="3362644" cy="5994400"/>
        </p:xfrm>
        <a:graphic>
          <a:graphicData uri="http://schemas.openxmlformats.org/drawingml/2006/table">
            <a:tbl>
              <a:tblPr firstRow="1" bandRow="1">
                <a:tableStyleId>{7E9639D4-E3E2-4D34-9284-5A2195B3D0D7}</a:tableStyleId>
              </a:tblPr>
              <a:tblGrid>
                <a:gridCol w="1681322">
                  <a:extLst>
                    <a:ext uri="{9D8B030D-6E8A-4147-A177-3AD203B41FA5}">
                      <a16:colId xmlns:a16="http://schemas.microsoft.com/office/drawing/2014/main" val="560987869"/>
                    </a:ext>
                  </a:extLst>
                </a:gridCol>
                <a:gridCol w="1681322">
                  <a:extLst>
                    <a:ext uri="{9D8B030D-6E8A-4147-A177-3AD203B41FA5}">
                      <a16:colId xmlns:a16="http://schemas.microsoft.com/office/drawing/2014/main" val="1260992637"/>
                    </a:ext>
                  </a:extLst>
                </a:gridCol>
              </a:tblGrid>
              <a:tr h="246888">
                <a:tc>
                  <a:txBody>
                    <a:bodyPr/>
                    <a:lstStyle/>
                    <a:p>
                      <a:pPr algn="ctr" rtl="0" fontAlgn="b">
                        <a:buNone/>
                      </a:pPr>
                      <a:r>
                        <a:rPr lang="ja-JP" altLang="en-US">
                          <a:solidFill>
                            <a:schemeClr val="tx1"/>
                          </a:solidFill>
                          <a:effectLst/>
                        </a:rPr>
                        <a:t>広さ順の順番</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buNone/>
                      </a:pPr>
                      <a:r>
                        <a:rPr lang="ja-JP" altLang="en-US">
                          <a:solidFill>
                            <a:schemeClr val="tx1"/>
                          </a:solidFill>
                          <a:effectLst/>
                        </a:rPr>
                        <a:t>広さ順の間取り</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448321"/>
                  </a:ext>
                </a:extLst>
              </a:tr>
              <a:tr h="246888">
                <a:tc>
                  <a:txBody>
                    <a:bodyPr/>
                    <a:lstStyle/>
                    <a:p>
                      <a:pPr algn="ctr" rtl="0" fontAlgn="b">
                        <a:buNone/>
                      </a:pPr>
                      <a:r>
                        <a:rPr lang="en-US" altLang="ja-JP">
                          <a:effectLst/>
                        </a:rPr>
                        <a:t>1</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1K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576086"/>
                  </a:ext>
                </a:extLst>
              </a:tr>
              <a:tr h="246888">
                <a:tc>
                  <a:txBody>
                    <a:bodyPr/>
                    <a:lstStyle/>
                    <a:p>
                      <a:pPr algn="ctr" rtl="0" fontAlgn="b">
                        <a:buNone/>
                      </a:pPr>
                      <a:r>
                        <a:rPr lang="en-US" altLang="ja-JP">
                          <a:effectLst/>
                        </a:rPr>
                        <a:t>2</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1DK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5827456"/>
                  </a:ext>
                </a:extLst>
              </a:tr>
              <a:tr h="246888">
                <a:tc>
                  <a:txBody>
                    <a:bodyPr/>
                    <a:lstStyle/>
                    <a:p>
                      <a:pPr algn="ctr" rtl="0" fontAlgn="b">
                        <a:buNone/>
                      </a:pPr>
                      <a:r>
                        <a:rPr lang="en-US" altLang="ja-JP">
                          <a:effectLst/>
                        </a:rPr>
                        <a:t>3</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2K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6323928"/>
                  </a:ext>
                </a:extLst>
              </a:tr>
              <a:tr h="246888">
                <a:tc>
                  <a:txBody>
                    <a:bodyPr/>
                    <a:lstStyle/>
                    <a:p>
                      <a:pPr algn="ctr" rtl="0" fontAlgn="b">
                        <a:buNone/>
                      </a:pPr>
                      <a:r>
                        <a:rPr lang="en-US" altLang="ja-JP">
                          <a:effectLst/>
                        </a:rPr>
                        <a:t>4</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1LDK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6102624"/>
                  </a:ext>
                </a:extLst>
              </a:tr>
              <a:tr h="246888">
                <a:tc>
                  <a:txBody>
                    <a:bodyPr/>
                    <a:lstStyle/>
                    <a:p>
                      <a:pPr algn="ctr" rtl="0" fontAlgn="b">
                        <a:buNone/>
                      </a:pPr>
                      <a:r>
                        <a:rPr lang="en-US" altLang="ja-JP">
                          <a:effectLst/>
                        </a:rPr>
                        <a:t>5</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2DK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3612637"/>
                  </a:ext>
                </a:extLst>
              </a:tr>
              <a:tr h="246888">
                <a:tc>
                  <a:txBody>
                    <a:bodyPr/>
                    <a:lstStyle/>
                    <a:p>
                      <a:pPr algn="ctr" rtl="0" fontAlgn="b">
                        <a:buNone/>
                      </a:pPr>
                      <a:r>
                        <a:rPr lang="en-US" altLang="ja-JP">
                          <a:effectLst/>
                        </a:rPr>
                        <a:t>6</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3K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4970515"/>
                  </a:ext>
                </a:extLst>
              </a:tr>
              <a:tr h="246888">
                <a:tc>
                  <a:txBody>
                    <a:bodyPr/>
                    <a:lstStyle/>
                    <a:p>
                      <a:pPr algn="ctr" rtl="0" fontAlgn="b">
                        <a:buNone/>
                      </a:pPr>
                      <a:r>
                        <a:rPr lang="en-US" altLang="ja-JP">
                          <a:effectLst/>
                        </a:rPr>
                        <a:t>7</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2LDK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003659"/>
                  </a:ext>
                </a:extLst>
              </a:tr>
              <a:tr h="246888">
                <a:tc>
                  <a:txBody>
                    <a:bodyPr/>
                    <a:lstStyle/>
                    <a:p>
                      <a:pPr algn="ctr" rtl="0" fontAlgn="b">
                        <a:buNone/>
                      </a:pPr>
                      <a:r>
                        <a:rPr lang="en-US" altLang="ja-JP">
                          <a:effectLst/>
                        </a:rPr>
                        <a:t>8</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3DK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463048"/>
                  </a:ext>
                </a:extLst>
              </a:tr>
              <a:tr h="246888">
                <a:tc>
                  <a:txBody>
                    <a:bodyPr/>
                    <a:lstStyle/>
                    <a:p>
                      <a:pPr algn="ctr" rtl="0" fontAlgn="b">
                        <a:buNone/>
                      </a:pPr>
                      <a:r>
                        <a:rPr lang="en-US" altLang="ja-JP">
                          <a:effectLst/>
                        </a:rPr>
                        <a:t>9</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4K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5603783"/>
                  </a:ext>
                </a:extLst>
              </a:tr>
              <a:tr h="246888">
                <a:tc>
                  <a:txBody>
                    <a:bodyPr/>
                    <a:lstStyle/>
                    <a:p>
                      <a:pPr algn="ctr" rtl="0" fontAlgn="b">
                        <a:buNone/>
                      </a:pPr>
                      <a:r>
                        <a:rPr lang="en-US" altLang="ja-JP">
                          <a:effectLst/>
                        </a:rPr>
                        <a:t>10</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3LDK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8500158"/>
                  </a:ext>
                </a:extLst>
              </a:tr>
              <a:tr h="246888">
                <a:tc>
                  <a:txBody>
                    <a:bodyPr/>
                    <a:lstStyle/>
                    <a:p>
                      <a:pPr algn="ctr" rtl="0" fontAlgn="b">
                        <a:buNone/>
                      </a:pPr>
                      <a:r>
                        <a:rPr lang="en-US" altLang="ja-JP">
                          <a:effectLst/>
                        </a:rPr>
                        <a:t>11</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4DK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5054826"/>
                  </a:ext>
                </a:extLst>
              </a:tr>
              <a:tr h="246888">
                <a:tc>
                  <a:txBody>
                    <a:bodyPr/>
                    <a:lstStyle/>
                    <a:p>
                      <a:pPr algn="ctr" rtl="0" fontAlgn="b">
                        <a:buNone/>
                      </a:pPr>
                      <a:r>
                        <a:rPr lang="en-US" altLang="ja-JP">
                          <a:effectLst/>
                        </a:rPr>
                        <a:t>12</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5K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2345143"/>
                  </a:ext>
                </a:extLst>
              </a:tr>
              <a:tr h="246888">
                <a:tc>
                  <a:txBody>
                    <a:bodyPr/>
                    <a:lstStyle/>
                    <a:p>
                      <a:pPr algn="ctr" rtl="0" fontAlgn="b">
                        <a:buNone/>
                      </a:pPr>
                      <a:r>
                        <a:rPr lang="en-US" altLang="ja-JP">
                          <a:effectLst/>
                        </a:rPr>
                        <a:t>13</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4LDK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6241280"/>
                  </a:ext>
                </a:extLst>
              </a:tr>
              <a:tr h="246888">
                <a:tc>
                  <a:txBody>
                    <a:bodyPr/>
                    <a:lstStyle/>
                    <a:p>
                      <a:pPr algn="ctr" rtl="0" fontAlgn="b">
                        <a:buNone/>
                      </a:pPr>
                      <a:r>
                        <a:rPr lang="en-US" altLang="ja-JP">
                          <a:effectLst/>
                        </a:rPr>
                        <a:t>14</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5DK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3625594"/>
                  </a:ext>
                </a:extLst>
              </a:tr>
              <a:tr h="246888">
                <a:tc>
                  <a:txBody>
                    <a:bodyPr/>
                    <a:lstStyle/>
                    <a:p>
                      <a:pPr algn="ctr" rtl="0" fontAlgn="b">
                        <a:buNone/>
                      </a:pPr>
                      <a:r>
                        <a:rPr lang="en-US" altLang="ja-JP">
                          <a:effectLst/>
                        </a:rPr>
                        <a:t>15</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6K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3138020"/>
                  </a:ext>
                </a:extLst>
              </a:tr>
              <a:tr h="246888">
                <a:tc>
                  <a:txBody>
                    <a:bodyPr/>
                    <a:lstStyle/>
                    <a:p>
                      <a:pPr algn="ctr" rtl="0" fontAlgn="b">
                        <a:buNone/>
                      </a:pPr>
                      <a:r>
                        <a:rPr lang="en-US" altLang="ja-JP">
                          <a:effectLst/>
                        </a:rPr>
                        <a:t>16</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5LDK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2219843"/>
                  </a:ext>
                </a:extLst>
              </a:tr>
              <a:tr h="246888">
                <a:tc>
                  <a:txBody>
                    <a:bodyPr/>
                    <a:lstStyle/>
                    <a:p>
                      <a:pPr algn="ctr" rtl="0" fontAlgn="b">
                        <a:buNone/>
                      </a:pPr>
                      <a:r>
                        <a:rPr lang="en-US" altLang="ja-JP">
                          <a:effectLst/>
                        </a:rPr>
                        <a:t>17</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6DK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37339"/>
                  </a:ext>
                </a:extLst>
              </a:tr>
              <a:tr h="246888">
                <a:tc>
                  <a:txBody>
                    <a:bodyPr/>
                    <a:lstStyle/>
                    <a:p>
                      <a:pPr algn="ctr" rtl="0" fontAlgn="b">
                        <a:buNone/>
                      </a:pPr>
                      <a:r>
                        <a:rPr lang="en-US" altLang="ja-JP">
                          <a:effectLst/>
                        </a:rPr>
                        <a:t>18</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6LDK</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9152165"/>
                  </a:ext>
                </a:extLst>
              </a:tr>
              <a:tr h="246888">
                <a:tc>
                  <a:txBody>
                    <a:bodyPr/>
                    <a:lstStyle/>
                    <a:p>
                      <a:pPr algn="ctr" rtl="0" fontAlgn="b">
                        <a:buNone/>
                      </a:pPr>
                      <a:r>
                        <a:rPr lang="en-US" altLang="ja-JP">
                          <a:effectLst/>
                        </a:rPr>
                        <a:t>19</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buNone/>
                      </a:pPr>
                      <a:r>
                        <a:rPr lang="en-US">
                          <a:effectLst/>
                        </a:rPr>
                        <a:t>other</a:t>
                      </a:r>
                    </a:p>
                  </a:txBody>
                  <a:tcPr marL="19050" marR="19050" marT="12700" marB="127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7814735"/>
                  </a:ext>
                </a:extLst>
              </a:tr>
            </a:tbl>
          </a:graphicData>
        </a:graphic>
      </p:graphicFrame>
      <p:sp>
        <p:nvSpPr>
          <p:cNvPr id="3" name="スライド番号プレースホルダー 2">
            <a:extLst>
              <a:ext uri="{FF2B5EF4-FFF2-40B4-BE49-F238E27FC236}">
                <a16:creationId xmlns:a16="http://schemas.microsoft.com/office/drawing/2014/main" id="{4C702EA6-DBDB-3863-A2C9-A0E6E473C814}"/>
              </a:ext>
            </a:extLst>
          </p:cNvPr>
          <p:cNvSpPr>
            <a:spLocks noGrp="1"/>
          </p:cNvSpPr>
          <p:nvPr>
            <p:ph type="sldNum" sz="quarter" idx="12"/>
          </p:nvPr>
        </p:nvSpPr>
        <p:spPr/>
        <p:txBody>
          <a:bodyPr/>
          <a:lstStyle/>
          <a:p>
            <a:fld id="{2E579A5C-05D8-48F0-A5C1-8CBB8C12EF46}" type="slidenum">
              <a:rPr kumimoji="1" lang="ja-JP" altLang="en-US" smtClean="0"/>
              <a:pPr/>
              <a:t>23</a:t>
            </a:fld>
            <a:endParaRPr kumimoji="1" lang="ja-JP" altLang="en-US"/>
          </a:p>
        </p:txBody>
      </p:sp>
      <p:sp>
        <p:nvSpPr>
          <p:cNvPr id="4" name="タイトル 3">
            <a:extLst>
              <a:ext uri="{FF2B5EF4-FFF2-40B4-BE49-F238E27FC236}">
                <a16:creationId xmlns:a16="http://schemas.microsoft.com/office/drawing/2014/main" id="{32A3C234-0FA2-7ADB-C049-9ECDE48E44C9}"/>
              </a:ext>
            </a:extLst>
          </p:cNvPr>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1570229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10;&#10;AI 生成コンテンツは誤りを含む可能性があります。">
            <a:extLst>
              <a:ext uri="{FF2B5EF4-FFF2-40B4-BE49-F238E27FC236}">
                <a16:creationId xmlns:a16="http://schemas.microsoft.com/office/drawing/2014/main" id="{F83B903E-0256-1EB8-E78F-88CCBB8D010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599237" y="3595555"/>
            <a:ext cx="5592763" cy="3262445"/>
          </a:xfrm>
        </p:spPr>
      </p:pic>
      <p:sp>
        <p:nvSpPr>
          <p:cNvPr id="3" name="スライド番号プレースホルダー 2">
            <a:extLst>
              <a:ext uri="{FF2B5EF4-FFF2-40B4-BE49-F238E27FC236}">
                <a16:creationId xmlns:a16="http://schemas.microsoft.com/office/drawing/2014/main" id="{C96F49CE-6581-A4F3-673E-5C5A5BB17ED5}"/>
              </a:ext>
            </a:extLst>
          </p:cNvPr>
          <p:cNvSpPr>
            <a:spLocks noGrp="1"/>
          </p:cNvSpPr>
          <p:nvPr>
            <p:ph type="sldNum" sz="quarter" idx="12"/>
          </p:nvPr>
        </p:nvSpPr>
        <p:spPr/>
        <p:txBody>
          <a:bodyPr/>
          <a:lstStyle/>
          <a:p>
            <a:fld id="{2E579A5C-05D8-48F0-A5C1-8CBB8C12EF46}" type="slidenum">
              <a:rPr kumimoji="1" lang="ja-JP" altLang="en-US" smtClean="0"/>
              <a:pPr/>
              <a:t>24</a:t>
            </a:fld>
            <a:endParaRPr kumimoji="1" lang="ja-JP" altLang="en-US"/>
          </a:p>
        </p:txBody>
      </p:sp>
      <p:sp>
        <p:nvSpPr>
          <p:cNvPr id="4" name="タイトル 3">
            <a:extLst>
              <a:ext uri="{FF2B5EF4-FFF2-40B4-BE49-F238E27FC236}">
                <a16:creationId xmlns:a16="http://schemas.microsoft.com/office/drawing/2014/main" id="{8A28A51E-6EA3-903E-2C39-B242767514AC}"/>
              </a:ext>
            </a:extLst>
          </p:cNvPr>
          <p:cNvSpPr>
            <a:spLocks noGrp="1"/>
          </p:cNvSpPr>
          <p:nvPr>
            <p:ph type="title"/>
          </p:nvPr>
        </p:nvSpPr>
        <p:spPr/>
        <p:txBody>
          <a:bodyPr/>
          <a:lstStyle/>
          <a:p>
            <a:r>
              <a:rPr kumimoji="1" lang="ja-JP" altLang="en-US"/>
              <a:t>部屋</a:t>
            </a:r>
            <a:r>
              <a:rPr kumimoji="1" lang="en-US" altLang="ja-JP"/>
              <a:t>-</a:t>
            </a:r>
            <a:r>
              <a:rPr kumimoji="1" lang="ja-JP" altLang="en-US"/>
              <a:t>予算</a:t>
            </a:r>
          </a:p>
        </p:txBody>
      </p:sp>
      <p:pic>
        <p:nvPicPr>
          <p:cNvPr id="8" name="図 7" descr="グラフ">
            <a:extLst>
              <a:ext uri="{FF2B5EF4-FFF2-40B4-BE49-F238E27FC236}">
                <a16:creationId xmlns:a16="http://schemas.microsoft.com/office/drawing/2014/main" id="{5FA3C069-F5C8-A59A-AD70-AB376E0E4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4416"/>
            <a:ext cx="5854125" cy="3414906"/>
          </a:xfrm>
          <a:prstGeom prst="rect">
            <a:avLst/>
          </a:prstGeom>
        </p:spPr>
      </p:pic>
    </p:spTree>
    <p:extLst>
      <p:ext uri="{BB962C8B-B14F-4D97-AF65-F5344CB8AC3E}">
        <p14:creationId xmlns:p14="http://schemas.microsoft.com/office/powerpoint/2010/main" val="3800411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a:extLst>
              <a:ext uri="{FF2B5EF4-FFF2-40B4-BE49-F238E27FC236}">
                <a16:creationId xmlns:a16="http://schemas.microsoft.com/office/drawing/2014/main" id="{242899C5-033E-5DB7-BF88-5BCE54864330}"/>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782679" y="3178629"/>
            <a:ext cx="6307493" cy="3679371"/>
          </a:xfrm>
        </p:spPr>
      </p:pic>
      <p:sp>
        <p:nvSpPr>
          <p:cNvPr id="3" name="スライド番号プレースホルダー 2">
            <a:extLst>
              <a:ext uri="{FF2B5EF4-FFF2-40B4-BE49-F238E27FC236}">
                <a16:creationId xmlns:a16="http://schemas.microsoft.com/office/drawing/2014/main" id="{361D1BE3-34FE-2285-7252-52CCA1EC6F0C}"/>
              </a:ext>
            </a:extLst>
          </p:cNvPr>
          <p:cNvSpPr>
            <a:spLocks noGrp="1"/>
          </p:cNvSpPr>
          <p:nvPr>
            <p:ph type="sldNum" sz="quarter" idx="12"/>
          </p:nvPr>
        </p:nvSpPr>
        <p:spPr/>
        <p:txBody>
          <a:bodyPr/>
          <a:lstStyle/>
          <a:p>
            <a:fld id="{2E579A5C-05D8-48F0-A5C1-8CBB8C12EF46}" type="slidenum">
              <a:rPr kumimoji="1" lang="ja-JP" altLang="en-US" smtClean="0"/>
              <a:pPr/>
              <a:t>25</a:t>
            </a:fld>
            <a:endParaRPr kumimoji="1" lang="ja-JP" altLang="en-US"/>
          </a:p>
        </p:txBody>
      </p:sp>
      <p:sp>
        <p:nvSpPr>
          <p:cNvPr id="4" name="タイトル 3">
            <a:extLst>
              <a:ext uri="{FF2B5EF4-FFF2-40B4-BE49-F238E27FC236}">
                <a16:creationId xmlns:a16="http://schemas.microsoft.com/office/drawing/2014/main" id="{C02814F7-B83C-A5DC-21AB-171DF2325B6B}"/>
              </a:ext>
            </a:extLst>
          </p:cNvPr>
          <p:cNvSpPr>
            <a:spLocks noGrp="1"/>
          </p:cNvSpPr>
          <p:nvPr>
            <p:ph type="title"/>
          </p:nvPr>
        </p:nvSpPr>
        <p:spPr/>
        <p:txBody>
          <a:bodyPr/>
          <a:lstStyle/>
          <a:p>
            <a:r>
              <a:rPr kumimoji="1" lang="ja-JP" altLang="en-US"/>
              <a:t>部屋</a:t>
            </a:r>
            <a:r>
              <a:rPr kumimoji="1" lang="en-US" altLang="ja-JP"/>
              <a:t>-</a:t>
            </a:r>
            <a:r>
              <a:rPr kumimoji="1" lang="ja-JP" altLang="en-US"/>
              <a:t>予算</a:t>
            </a:r>
          </a:p>
        </p:txBody>
      </p:sp>
      <p:pic>
        <p:nvPicPr>
          <p:cNvPr id="8" name="図 7" descr="グラフ">
            <a:extLst>
              <a:ext uri="{FF2B5EF4-FFF2-40B4-BE49-F238E27FC236}">
                <a16:creationId xmlns:a16="http://schemas.microsoft.com/office/drawing/2014/main" id="{F84DF228-01B8-41FB-EC34-50D5B104AD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64658"/>
            <a:ext cx="6096000" cy="3556000"/>
          </a:xfrm>
          <a:prstGeom prst="rect">
            <a:avLst/>
          </a:prstGeom>
        </p:spPr>
      </p:pic>
    </p:spTree>
    <p:extLst>
      <p:ext uri="{BB962C8B-B14F-4D97-AF65-F5344CB8AC3E}">
        <p14:creationId xmlns:p14="http://schemas.microsoft.com/office/powerpoint/2010/main" val="1094453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9CB67E2F-CD68-53DA-A0CE-A515C5FD8F2A}"/>
              </a:ext>
            </a:extLst>
          </p:cNvPr>
          <p:cNvGraphicFramePr>
            <a:graphicFrameLocks noGrp="1"/>
          </p:cNvGraphicFramePr>
          <p:nvPr>
            <p:ph sz="quarter" idx="13"/>
            <p:extLst>
              <p:ext uri="{D42A27DB-BD31-4B8C-83A1-F6EECF244321}">
                <p14:modId xmlns:p14="http://schemas.microsoft.com/office/powerpoint/2010/main" val="1801178473"/>
              </p:ext>
            </p:extLst>
          </p:nvPr>
        </p:nvGraphicFramePr>
        <p:xfrm>
          <a:off x="3181350" y="1760220"/>
          <a:ext cx="5544000" cy="3337560"/>
        </p:xfrm>
        <a:graphic>
          <a:graphicData uri="http://schemas.openxmlformats.org/drawingml/2006/table">
            <a:tbl>
              <a:tblPr firstRow="1" bandRow="1">
                <a:tableStyleId>{5940675A-B579-460E-94D1-54222C63F5DA}</a:tableStyleId>
              </a:tblPr>
              <a:tblGrid>
                <a:gridCol w="1332000">
                  <a:extLst>
                    <a:ext uri="{9D8B030D-6E8A-4147-A177-3AD203B41FA5}">
                      <a16:colId xmlns:a16="http://schemas.microsoft.com/office/drawing/2014/main" val="163085948"/>
                    </a:ext>
                  </a:extLst>
                </a:gridCol>
                <a:gridCol w="2988000">
                  <a:extLst>
                    <a:ext uri="{9D8B030D-6E8A-4147-A177-3AD203B41FA5}">
                      <a16:colId xmlns:a16="http://schemas.microsoft.com/office/drawing/2014/main" val="4219668047"/>
                    </a:ext>
                  </a:extLst>
                </a:gridCol>
                <a:gridCol w="1224000">
                  <a:extLst>
                    <a:ext uri="{9D8B030D-6E8A-4147-A177-3AD203B41FA5}">
                      <a16:colId xmlns:a16="http://schemas.microsoft.com/office/drawing/2014/main" val="2309264419"/>
                    </a:ext>
                  </a:extLst>
                </a:gridCol>
              </a:tblGrid>
              <a:tr h="370840">
                <a:tc>
                  <a:txBody>
                    <a:bodyPr/>
                    <a:lstStyle/>
                    <a:p>
                      <a:pPr algn="ctr"/>
                      <a:r>
                        <a:rPr kumimoji="1" lang="ja-JP" altLang="en-US" sz="1800" b="1"/>
                        <a:t>職業コード</a:t>
                      </a:r>
                    </a:p>
                  </a:txBody>
                  <a:tcPr/>
                </a:tc>
                <a:tc>
                  <a:txBody>
                    <a:bodyPr/>
                    <a:lstStyle/>
                    <a:p>
                      <a:pPr algn="ctr"/>
                      <a:r>
                        <a:rPr kumimoji="1" lang="ja-JP" altLang="en-US" sz="1800" b="1"/>
                        <a:t>職業</a:t>
                      </a:r>
                    </a:p>
                  </a:txBody>
                  <a:tcPr/>
                </a:tc>
                <a:tc>
                  <a:txBody>
                    <a:bodyPr/>
                    <a:lstStyle/>
                    <a:p>
                      <a:pPr algn="ctr" fontAlgn="ctr">
                        <a:buNone/>
                      </a:pPr>
                      <a:r>
                        <a:rPr lang="ja-JP" altLang="en-US" sz="1800" b="1" i="0" u="none" strike="noStrike">
                          <a:solidFill>
                            <a:srgbClr val="000000"/>
                          </a:solidFill>
                          <a:effectLst/>
                          <a:latin typeface="メイリオ" panose="020B0604030504040204" pitchFamily="50" charset="-128"/>
                          <a:ea typeface="メイリオ" panose="020B0604030504040204" pitchFamily="50" charset="-128"/>
                        </a:rPr>
                        <a:t>データ数</a:t>
                      </a:r>
                    </a:p>
                  </a:txBody>
                  <a:tcPr marL="6350" marR="6350" marT="6350" marB="0" anchor="ctr"/>
                </a:tc>
                <a:extLst>
                  <a:ext uri="{0D108BD9-81ED-4DB2-BD59-A6C34878D82A}">
                    <a16:rowId xmlns:a16="http://schemas.microsoft.com/office/drawing/2014/main" val="2001588677"/>
                  </a:ext>
                </a:extLst>
              </a:tr>
              <a:tr h="370840">
                <a:tc>
                  <a:txBody>
                    <a:bodyPr/>
                    <a:lstStyle/>
                    <a:p>
                      <a:pPr algn="ctr"/>
                      <a:r>
                        <a:rPr kumimoji="1" lang="en-US" altLang="ja-JP" sz="1800"/>
                        <a:t>1</a:t>
                      </a:r>
                    </a:p>
                  </a:txBody>
                  <a:tcPr/>
                </a:tc>
                <a:tc>
                  <a:txBody>
                    <a:bodyPr/>
                    <a:lstStyle/>
                    <a:p>
                      <a:pPr algn="l"/>
                      <a:r>
                        <a:rPr lang="ja-JP" altLang="en-US" sz="1800"/>
                        <a:t>学生（アルバイトを含む）</a:t>
                      </a:r>
                      <a:endParaRPr kumimoji="1" lang="ja-JP" altLang="en-US" sz="1800"/>
                    </a:p>
                  </a:txBody>
                  <a:tcPr/>
                </a:tc>
                <a:tc>
                  <a:txBody>
                    <a:bodyPr/>
                    <a:lstStyle/>
                    <a:p>
                      <a:pPr algn="ctr" fontAlgn="ctr">
                        <a:buNone/>
                      </a:pP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1</a:t>
                      </a:r>
                    </a:p>
                  </a:txBody>
                  <a:tcPr marL="6350" marR="6350" marT="6350" marB="0" anchor="ctr"/>
                </a:tc>
                <a:extLst>
                  <a:ext uri="{0D108BD9-81ED-4DB2-BD59-A6C34878D82A}">
                    <a16:rowId xmlns:a16="http://schemas.microsoft.com/office/drawing/2014/main" val="2979291946"/>
                  </a:ext>
                </a:extLst>
              </a:tr>
              <a:tr h="370840">
                <a:tc>
                  <a:txBody>
                    <a:bodyPr/>
                    <a:lstStyle/>
                    <a:p>
                      <a:pPr algn="ctr"/>
                      <a:r>
                        <a:rPr kumimoji="1" lang="en-US" altLang="ja-JP" sz="1800"/>
                        <a:t>2</a:t>
                      </a:r>
                      <a:endParaRPr kumimoji="1" lang="ja-JP" altLang="en-US" sz="1800"/>
                    </a:p>
                  </a:txBody>
                  <a:tcPr/>
                </a:tc>
                <a:tc>
                  <a:txBody>
                    <a:bodyPr/>
                    <a:lstStyle/>
                    <a:p>
                      <a:pPr algn="l"/>
                      <a:r>
                        <a:rPr lang="ja-JP" altLang="en-US" sz="1800"/>
                        <a:t>会社員・公務員・団体職員</a:t>
                      </a:r>
                      <a:endParaRPr kumimoji="1" lang="ja-JP" altLang="en-US" sz="1800"/>
                    </a:p>
                  </a:txBody>
                  <a:tcPr/>
                </a:tc>
                <a:tc>
                  <a:txBody>
                    <a:bodyPr/>
                    <a:lstStyle/>
                    <a:p>
                      <a:pPr algn="ctr" fontAlgn="ctr">
                        <a:buNone/>
                      </a:pP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718</a:t>
                      </a:r>
                    </a:p>
                  </a:txBody>
                  <a:tcPr marL="6350" marR="6350" marT="6350" marB="0" anchor="ctr"/>
                </a:tc>
                <a:extLst>
                  <a:ext uri="{0D108BD9-81ED-4DB2-BD59-A6C34878D82A}">
                    <a16:rowId xmlns:a16="http://schemas.microsoft.com/office/drawing/2014/main" val="3202921979"/>
                  </a:ext>
                </a:extLst>
              </a:tr>
              <a:tr h="370840">
                <a:tc>
                  <a:txBody>
                    <a:bodyPr/>
                    <a:lstStyle/>
                    <a:p>
                      <a:pPr algn="ctr"/>
                      <a:r>
                        <a:rPr kumimoji="1" lang="en-US" altLang="ja-JP" sz="1800"/>
                        <a:t>3</a:t>
                      </a:r>
                      <a:endParaRPr kumimoji="1" lang="ja-JP" altLang="en-US" sz="1800"/>
                    </a:p>
                  </a:txBody>
                  <a:tcPr/>
                </a:tc>
                <a:tc>
                  <a:txBody>
                    <a:bodyPr/>
                    <a:lstStyle/>
                    <a:p>
                      <a:pPr algn="l"/>
                      <a:r>
                        <a:rPr lang="ja-JP" altLang="en-US" sz="1800"/>
                        <a:t>自営業・会社役員</a:t>
                      </a:r>
                      <a:endParaRPr kumimoji="1" lang="ja-JP" altLang="en-US" sz="1800"/>
                    </a:p>
                  </a:txBody>
                  <a:tcPr/>
                </a:tc>
                <a:tc>
                  <a:txBody>
                    <a:bodyPr/>
                    <a:lstStyle/>
                    <a:p>
                      <a:pPr algn="ctr" fontAlgn="ctr">
                        <a:buNone/>
                      </a:pP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68</a:t>
                      </a:r>
                    </a:p>
                  </a:txBody>
                  <a:tcPr marL="6350" marR="6350" marT="6350" marB="0" anchor="ctr"/>
                </a:tc>
                <a:extLst>
                  <a:ext uri="{0D108BD9-81ED-4DB2-BD59-A6C34878D82A}">
                    <a16:rowId xmlns:a16="http://schemas.microsoft.com/office/drawing/2014/main" val="353754300"/>
                  </a:ext>
                </a:extLst>
              </a:tr>
              <a:tr h="370840">
                <a:tc>
                  <a:txBody>
                    <a:bodyPr/>
                    <a:lstStyle/>
                    <a:p>
                      <a:pPr algn="ctr"/>
                      <a:r>
                        <a:rPr kumimoji="1" lang="en-US" altLang="ja-JP" sz="1800"/>
                        <a:t>4</a:t>
                      </a:r>
                      <a:endParaRPr kumimoji="1" lang="ja-JP" altLang="en-US" sz="1800"/>
                    </a:p>
                  </a:txBody>
                  <a:tcPr/>
                </a:tc>
                <a:tc>
                  <a:txBody>
                    <a:bodyPr/>
                    <a:lstStyle/>
                    <a:p>
                      <a:pPr algn="l"/>
                      <a:r>
                        <a:rPr lang="ja-JP" altLang="en-US" sz="1800"/>
                        <a:t>農林漁業</a:t>
                      </a:r>
                      <a:endParaRPr kumimoji="1" lang="ja-JP" altLang="en-US" sz="1800"/>
                    </a:p>
                  </a:txBody>
                  <a:tcPr/>
                </a:tc>
                <a:tc>
                  <a:txBody>
                    <a:bodyPr/>
                    <a:lstStyle/>
                    <a:p>
                      <a:pPr algn="ctr" fontAlgn="ctr">
                        <a:buNone/>
                      </a:pP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0</a:t>
                      </a:r>
                    </a:p>
                  </a:txBody>
                  <a:tcPr marL="6350" marR="6350" marT="6350" marB="0" anchor="ctr"/>
                </a:tc>
                <a:extLst>
                  <a:ext uri="{0D108BD9-81ED-4DB2-BD59-A6C34878D82A}">
                    <a16:rowId xmlns:a16="http://schemas.microsoft.com/office/drawing/2014/main" val="273947252"/>
                  </a:ext>
                </a:extLst>
              </a:tr>
              <a:tr h="370840">
                <a:tc>
                  <a:txBody>
                    <a:bodyPr/>
                    <a:lstStyle/>
                    <a:p>
                      <a:pPr algn="ctr"/>
                      <a:r>
                        <a:rPr kumimoji="1" lang="en-US" altLang="ja-JP" sz="1800"/>
                        <a:t>5</a:t>
                      </a:r>
                      <a:endParaRPr kumimoji="1" lang="ja-JP" altLang="en-US" sz="1800"/>
                    </a:p>
                  </a:txBody>
                  <a:tcPr/>
                </a:tc>
                <a:tc>
                  <a:txBody>
                    <a:bodyPr/>
                    <a:lstStyle/>
                    <a:p>
                      <a:pPr algn="l"/>
                      <a:r>
                        <a:rPr lang="ja-JP" altLang="en-US" sz="1800"/>
                        <a:t>パート・アルバイト</a:t>
                      </a:r>
                      <a:endParaRPr kumimoji="1" lang="ja-JP" altLang="en-US" sz="1800"/>
                    </a:p>
                  </a:txBody>
                  <a:tcPr/>
                </a:tc>
                <a:tc>
                  <a:txBody>
                    <a:bodyPr/>
                    <a:lstStyle/>
                    <a:p>
                      <a:pPr algn="ctr" fontAlgn="ctr">
                        <a:buNone/>
                      </a:pP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48</a:t>
                      </a:r>
                    </a:p>
                  </a:txBody>
                  <a:tcPr marL="6350" marR="6350" marT="6350" marB="0" anchor="ctr"/>
                </a:tc>
                <a:extLst>
                  <a:ext uri="{0D108BD9-81ED-4DB2-BD59-A6C34878D82A}">
                    <a16:rowId xmlns:a16="http://schemas.microsoft.com/office/drawing/2014/main" val="459662203"/>
                  </a:ext>
                </a:extLst>
              </a:tr>
              <a:tr h="370840">
                <a:tc>
                  <a:txBody>
                    <a:bodyPr/>
                    <a:lstStyle/>
                    <a:p>
                      <a:pPr algn="ctr"/>
                      <a:r>
                        <a:rPr kumimoji="1" lang="en-US" altLang="ja-JP" sz="1800"/>
                        <a:t>6</a:t>
                      </a:r>
                      <a:endParaRPr kumimoji="1" lang="ja-JP" altLang="en-US" sz="1800"/>
                    </a:p>
                  </a:txBody>
                  <a:tcPr/>
                </a:tc>
                <a:tc>
                  <a:txBody>
                    <a:bodyPr/>
                    <a:lstStyle/>
                    <a:p>
                      <a:pPr algn="l"/>
                      <a:r>
                        <a:rPr lang="ja-JP" altLang="en-US" sz="1800"/>
                        <a:t>専業主婦・主夫</a:t>
                      </a:r>
                      <a:endParaRPr kumimoji="1" lang="ja-JP" altLang="en-US" sz="1800"/>
                    </a:p>
                  </a:txBody>
                  <a:tcPr/>
                </a:tc>
                <a:tc>
                  <a:txBody>
                    <a:bodyPr/>
                    <a:lstStyle/>
                    <a:p>
                      <a:pPr algn="ctr" fontAlgn="ctr">
                        <a:buNone/>
                      </a:pP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26</a:t>
                      </a:r>
                    </a:p>
                  </a:txBody>
                  <a:tcPr marL="6350" marR="6350" marT="6350" marB="0" anchor="ctr"/>
                </a:tc>
                <a:extLst>
                  <a:ext uri="{0D108BD9-81ED-4DB2-BD59-A6C34878D82A}">
                    <a16:rowId xmlns:a16="http://schemas.microsoft.com/office/drawing/2014/main" val="2931654762"/>
                  </a:ext>
                </a:extLst>
              </a:tr>
              <a:tr h="370840">
                <a:tc>
                  <a:txBody>
                    <a:bodyPr/>
                    <a:lstStyle/>
                    <a:p>
                      <a:pPr algn="ctr"/>
                      <a:r>
                        <a:rPr kumimoji="1" lang="en-US" altLang="ja-JP" sz="1800"/>
                        <a:t>7</a:t>
                      </a:r>
                      <a:endParaRPr kumimoji="1" lang="ja-JP" altLang="en-US" sz="1800"/>
                    </a:p>
                  </a:txBody>
                  <a:tcPr/>
                </a:tc>
                <a:tc>
                  <a:txBody>
                    <a:bodyPr/>
                    <a:lstStyle/>
                    <a:p>
                      <a:pPr algn="l"/>
                      <a:r>
                        <a:rPr lang="ja-JP" altLang="en-US" sz="1800"/>
                        <a:t>無職</a:t>
                      </a:r>
                      <a:endParaRPr kumimoji="1" lang="ja-JP" altLang="en-US" sz="1800"/>
                    </a:p>
                  </a:txBody>
                  <a:tcPr/>
                </a:tc>
                <a:tc>
                  <a:txBody>
                    <a:bodyPr/>
                    <a:lstStyle/>
                    <a:p>
                      <a:pPr algn="ctr" fontAlgn="ctr">
                        <a:buNone/>
                      </a:pP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6</a:t>
                      </a:r>
                    </a:p>
                  </a:txBody>
                  <a:tcPr marL="6350" marR="6350" marT="6350" marB="0" anchor="ctr"/>
                </a:tc>
                <a:extLst>
                  <a:ext uri="{0D108BD9-81ED-4DB2-BD59-A6C34878D82A}">
                    <a16:rowId xmlns:a16="http://schemas.microsoft.com/office/drawing/2014/main" val="2701495165"/>
                  </a:ext>
                </a:extLst>
              </a:tr>
              <a:tr h="370840">
                <a:tc>
                  <a:txBody>
                    <a:bodyPr/>
                    <a:lstStyle/>
                    <a:p>
                      <a:pPr algn="ctr"/>
                      <a:r>
                        <a:rPr kumimoji="1" lang="en-US" altLang="ja-JP" sz="1800"/>
                        <a:t>8</a:t>
                      </a:r>
                      <a:endParaRPr kumimoji="1" lang="ja-JP" altLang="en-US" sz="1800"/>
                    </a:p>
                  </a:txBody>
                  <a:tcPr/>
                </a:tc>
                <a:tc>
                  <a:txBody>
                    <a:bodyPr/>
                    <a:lstStyle/>
                    <a:p>
                      <a:pPr algn="l"/>
                      <a:r>
                        <a:rPr lang="ja-JP" altLang="en-US" sz="1800"/>
                        <a:t>その他</a:t>
                      </a:r>
                      <a:endParaRPr kumimoji="1" lang="ja-JP" altLang="en-US" sz="1800"/>
                    </a:p>
                  </a:txBody>
                  <a:tcPr/>
                </a:tc>
                <a:tc>
                  <a:txBody>
                    <a:bodyPr/>
                    <a:lstStyle/>
                    <a:p>
                      <a:pPr algn="ctr" fontAlgn="ctr">
                        <a:buNone/>
                      </a:pPr>
                      <a:r>
                        <a:rPr lang="en-US" altLang="ja-JP" sz="1800" b="0" i="0" u="none" strike="noStrike">
                          <a:solidFill>
                            <a:srgbClr val="000000"/>
                          </a:solidFill>
                          <a:effectLst/>
                          <a:latin typeface="メイリオ" panose="020B0604030504040204" pitchFamily="50" charset="-128"/>
                          <a:ea typeface="メイリオ" panose="020B0604030504040204" pitchFamily="50" charset="-128"/>
                        </a:rPr>
                        <a:t>0</a:t>
                      </a:r>
                    </a:p>
                  </a:txBody>
                  <a:tcPr marL="6350" marR="6350" marT="6350" marB="0" anchor="ctr"/>
                </a:tc>
                <a:extLst>
                  <a:ext uri="{0D108BD9-81ED-4DB2-BD59-A6C34878D82A}">
                    <a16:rowId xmlns:a16="http://schemas.microsoft.com/office/drawing/2014/main" val="2868362069"/>
                  </a:ext>
                </a:extLst>
              </a:tr>
            </a:tbl>
          </a:graphicData>
        </a:graphic>
      </p:graphicFrame>
      <p:sp>
        <p:nvSpPr>
          <p:cNvPr id="3" name="スライド番号プレースホルダー 2">
            <a:extLst>
              <a:ext uri="{FF2B5EF4-FFF2-40B4-BE49-F238E27FC236}">
                <a16:creationId xmlns:a16="http://schemas.microsoft.com/office/drawing/2014/main" id="{C53318C2-7CA0-6C5D-3912-AE34755B99BB}"/>
              </a:ext>
            </a:extLst>
          </p:cNvPr>
          <p:cNvSpPr>
            <a:spLocks noGrp="1"/>
          </p:cNvSpPr>
          <p:nvPr>
            <p:ph type="sldNum" sz="quarter" idx="12"/>
          </p:nvPr>
        </p:nvSpPr>
        <p:spPr/>
        <p:txBody>
          <a:bodyPr/>
          <a:lstStyle/>
          <a:p>
            <a:fld id="{2E579A5C-05D8-48F0-A5C1-8CBB8C12EF46}" type="slidenum">
              <a:rPr kumimoji="1" lang="ja-JP" altLang="en-US" smtClean="0"/>
              <a:pPr/>
              <a:t>26</a:t>
            </a:fld>
            <a:endParaRPr kumimoji="1" lang="ja-JP" altLang="en-US"/>
          </a:p>
        </p:txBody>
      </p:sp>
      <p:sp>
        <p:nvSpPr>
          <p:cNvPr id="4" name="タイトル 3">
            <a:extLst>
              <a:ext uri="{FF2B5EF4-FFF2-40B4-BE49-F238E27FC236}">
                <a16:creationId xmlns:a16="http://schemas.microsoft.com/office/drawing/2014/main" id="{36E123DB-289F-3125-085D-762C68C1BEBB}"/>
              </a:ext>
            </a:extLst>
          </p:cNvPr>
          <p:cNvSpPr>
            <a:spLocks noGrp="1"/>
          </p:cNvSpPr>
          <p:nvPr>
            <p:ph type="title"/>
          </p:nvPr>
        </p:nvSpPr>
        <p:spPr/>
        <p:txBody>
          <a:bodyPr/>
          <a:lstStyle/>
          <a:p>
            <a:r>
              <a:rPr kumimoji="1" lang="ja-JP" altLang="en-US"/>
              <a:t>職業コード</a:t>
            </a:r>
          </a:p>
        </p:txBody>
      </p:sp>
    </p:spTree>
    <p:extLst>
      <p:ext uri="{BB962C8B-B14F-4D97-AF65-F5344CB8AC3E}">
        <p14:creationId xmlns:p14="http://schemas.microsoft.com/office/powerpoint/2010/main" val="2261069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B7A13BB-AB32-7531-C784-446A19081977}"/>
              </a:ext>
            </a:extLst>
          </p:cNvPr>
          <p:cNvSpPr>
            <a:spLocks noGrp="1"/>
          </p:cNvSpPr>
          <p:nvPr>
            <p:ph type="sldNum" sz="quarter" idx="12"/>
          </p:nvPr>
        </p:nvSpPr>
        <p:spPr/>
        <p:txBody>
          <a:bodyPr/>
          <a:lstStyle/>
          <a:p>
            <a:fld id="{2E579A5C-05D8-48F0-A5C1-8CBB8C12EF46}" type="slidenum">
              <a:rPr kumimoji="1" lang="ja-JP" altLang="en-US" smtClean="0"/>
              <a:pPr/>
              <a:t>27</a:t>
            </a:fld>
            <a:endParaRPr kumimoji="1" lang="ja-JP" altLang="en-US"/>
          </a:p>
        </p:txBody>
      </p:sp>
      <p:sp>
        <p:nvSpPr>
          <p:cNvPr id="4" name="タイトル 3">
            <a:extLst>
              <a:ext uri="{FF2B5EF4-FFF2-40B4-BE49-F238E27FC236}">
                <a16:creationId xmlns:a16="http://schemas.microsoft.com/office/drawing/2014/main" id="{49C23B45-C102-8030-0A8D-13133071D352}"/>
              </a:ext>
            </a:extLst>
          </p:cNvPr>
          <p:cNvSpPr>
            <a:spLocks noGrp="1"/>
          </p:cNvSpPr>
          <p:nvPr>
            <p:ph type="title"/>
          </p:nvPr>
        </p:nvSpPr>
        <p:spPr/>
        <p:txBody>
          <a:bodyPr/>
          <a:lstStyle/>
          <a:p>
            <a:r>
              <a:rPr kumimoji="1" lang="ja-JP" altLang="en-US"/>
              <a:t>職業</a:t>
            </a:r>
            <a:r>
              <a:rPr kumimoji="1" lang="en-US" altLang="ja-JP"/>
              <a:t>-</a:t>
            </a:r>
            <a:r>
              <a:rPr kumimoji="1" lang="ja-JP" altLang="en-US"/>
              <a:t>予算</a:t>
            </a:r>
          </a:p>
        </p:txBody>
      </p:sp>
      <p:pic>
        <p:nvPicPr>
          <p:cNvPr id="11" name="コンテンツ プレースホルダー 10" descr="グラフ">
            <a:extLst>
              <a:ext uri="{FF2B5EF4-FFF2-40B4-BE49-F238E27FC236}">
                <a16:creationId xmlns:a16="http://schemas.microsoft.com/office/drawing/2014/main" id="{59A267BE-0365-F27D-58F2-56642C0F7B13}"/>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786412"/>
            <a:ext cx="6439498" cy="3756374"/>
          </a:xfrm>
        </p:spPr>
      </p:pic>
      <p:pic>
        <p:nvPicPr>
          <p:cNvPr id="13" name="図 12" descr="グラフ, 箱ひげ図">
            <a:extLst>
              <a:ext uri="{FF2B5EF4-FFF2-40B4-BE49-F238E27FC236}">
                <a16:creationId xmlns:a16="http://schemas.microsoft.com/office/drawing/2014/main" id="{4D65E244-8E92-DEE5-15B0-DF41B4CF7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5589" y="3570093"/>
            <a:ext cx="5636411" cy="3287907"/>
          </a:xfrm>
          <a:prstGeom prst="rect">
            <a:avLst/>
          </a:prstGeom>
        </p:spPr>
      </p:pic>
    </p:spTree>
    <p:extLst>
      <p:ext uri="{BB962C8B-B14F-4D97-AF65-F5344CB8AC3E}">
        <p14:creationId xmlns:p14="http://schemas.microsoft.com/office/powerpoint/2010/main" val="395625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620B009-EC6C-97B8-5C1B-08A2CCABE23F}"/>
              </a:ext>
            </a:extLst>
          </p:cNvPr>
          <p:cNvSpPr>
            <a:spLocks noGrp="1"/>
          </p:cNvSpPr>
          <p:nvPr>
            <p:ph type="sldNum" sz="quarter" idx="12"/>
          </p:nvPr>
        </p:nvSpPr>
        <p:spPr/>
        <p:txBody>
          <a:bodyPr/>
          <a:lstStyle/>
          <a:p>
            <a:fld id="{2E579A5C-05D8-48F0-A5C1-8CBB8C12EF46}" type="slidenum">
              <a:rPr kumimoji="1" lang="ja-JP" altLang="en-US" smtClean="0"/>
              <a:pPr/>
              <a:t>28</a:t>
            </a:fld>
            <a:endParaRPr kumimoji="1" lang="ja-JP" altLang="en-US"/>
          </a:p>
        </p:txBody>
      </p:sp>
      <p:sp>
        <p:nvSpPr>
          <p:cNvPr id="4" name="タイトル 3">
            <a:extLst>
              <a:ext uri="{FF2B5EF4-FFF2-40B4-BE49-F238E27FC236}">
                <a16:creationId xmlns:a16="http://schemas.microsoft.com/office/drawing/2014/main" id="{0DF873F7-F47D-B431-7BC7-70985A5044EC}"/>
              </a:ext>
            </a:extLst>
          </p:cNvPr>
          <p:cNvSpPr>
            <a:spLocks noGrp="1"/>
          </p:cNvSpPr>
          <p:nvPr>
            <p:ph type="title"/>
          </p:nvPr>
        </p:nvSpPr>
        <p:spPr/>
        <p:txBody>
          <a:bodyPr/>
          <a:lstStyle/>
          <a:p>
            <a:r>
              <a:rPr kumimoji="1" lang="ja-JP" altLang="en-US"/>
              <a:t>職業</a:t>
            </a:r>
            <a:r>
              <a:rPr kumimoji="1" lang="en-US" altLang="ja-JP"/>
              <a:t>-</a:t>
            </a:r>
            <a:r>
              <a:rPr kumimoji="1" lang="ja-JP" altLang="en-US"/>
              <a:t>予算</a:t>
            </a:r>
          </a:p>
        </p:txBody>
      </p:sp>
      <p:pic>
        <p:nvPicPr>
          <p:cNvPr id="9" name="コンテンツ プレースホルダー 8" descr="ダイアグラム が含まれている画像">
            <a:extLst>
              <a:ext uri="{FF2B5EF4-FFF2-40B4-BE49-F238E27FC236}">
                <a16:creationId xmlns:a16="http://schemas.microsoft.com/office/drawing/2014/main" id="{E34D4DD1-AED1-75DE-AEC5-38E766E1332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1064659"/>
            <a:ext cx="5878285" cy="3429000"/>
          </a:xfrm>
        </p:spPr>
      </p:pic>
      <p:pic>
        <p:nvPicPr>
          <p:cNvPr id="11" name="図 10" descr="ダイアグラム">
            <a:extLst>
              <a:ext uri="{FF2B5EF4-FFF2-40B4-BE49-F238E27FC236}">
                <a16:creationId xmlns:a16="http://schemas.microsoft.com/office/drawing/2014/main" id="{00E157ED-3ED2-7D7B-B415-1CD655705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188" y="3429000"/>
            <a:ext cx="5878286" cy="3429000"/>
          </a:xfrm>
          <a:prstGeom prst="rect">
            <a:avLst/>
          </a:prstGeom>
        </p:spPr>
      </p:pic>
    </p:spTree>
    <p:extLst>
      <p:ext uri="{BB962C8B-B14F-4D97-AF65-F5344CB8AC3E}">
        <p14:creationId xmlns:p14="http://schemas.microsoft.com/office/powerpoint/2010/main" val="2532141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9B463BD-C657-A0B1-41D6-B716C7FE316F}"/>
              </a:ext>
            </a:extLst>
          </p:cNvPr>
          <p:cNvSpPr>
            <a:spLocks noGrp="1"/>
          </p:cNvSpPr>
          <p:nvPr>
            <p:ph sz="quarter" idx="13"/>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9B11637C-89A0-B582-4563-0D0DE95565D5}"/>
              </a:ext>
            </a:extLst>
          </p:cNvPr>
          <p:cNvSpPr>
            <a:spLocks noGrp="1"/>
          </p:cNvSpPr>
          <p:nvPr>
            <p:ph type="sldNum" sz="quarter" idx="12"/>
          </p:nvPr>
        </p:nvSpPr>
        <p:spPr/>
        <p:txBody>
          <a:bodyPr/>
          <a:lstStyle/>
          <a:p>
            <a:fld id="{2E579A5C-05D8-48F0-A5C1-8CBB8C12EF46}" type="slidenum">
              <a:rPr kumimoji="1" lang="ja-JP" altLang="en-US" smtClean="0"/>
              <a:pPr/>
              <a:t>29</a:t>
            </a:fld>
            <a:endParaRPr kumimoji="1" lang="ja-JP" altLang="en-US"/>
          </a:p>
        </p:txBody>
      </p:sp>
      <p:sp>
        <p:nvSpPr>
          <p:cNvPr id="4" name="タイトル 3">
            <a:extLst>
              <a:ext uri="{FF2B5EF4-FFF2-40B4-BE49-F238E27FC236}">
                <a16:creationId xmlns:a16="http://schemas.microsoft.com/office/drawing/2014/main" id="{BA59C944-CCD0-5BB8-E263-6FEBA66C0254}"/>
              </a:ext>
            </a:extLst>
          </p:cNvPr>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286589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24D0A-81DE-B4CE-4321-2BA92A58C0FD}"/>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D5DB5FA-7499-C172-B0BE-E7D30C8A887A}"/>
              </a:ext>
            </a:extLst>
          </p:cNvPr>
          <p:cNvSpPr>
            <a:spLocks noGrp="1"/>
          </p:cNvSpPr>
          <p:nvPr>
            <p:ph type="body" sz="quarter" idx="14"/>
          </p:nvPr>
        </p:nvSpPr>
        <p:spPr>
          <a:xfrm>
            <a:off x="380990" y="1154470"/>
            <a:ext cx="4739642" cy="5372843"/>
          </a:xfrm>
        </p:spPr>
        <p:txBody>
          <a:bodyPr>
            <a:normAutofit/>
          </a:bodyPr>
          <a:lstStyle/>
          <a:p>
            <a:r>
              <a:rPr kumimoji="1" lang="en-US" altLang="ja-JP" sz="2800" b="1" dirty="0" err="1"/>
              <a:t>Tabelog</a:t>
            </a:r>
            <a:endParaRPr kumimoji="1" lang="en-US" altLang="ja-JP" sz="2800" b="1" dirty="0"/>
          </a:p>
          <a:p>
            <a:pPr lvl="1"/>
            <a:r>
              <a:rPr lang="ja-JP" altLang="en-US" sz="1600" dirty="0"/>
              <a:t>食べログ</a:t>
            </a:r>
            <a:endParaRPr lang="en-US" altLang="ja-JP" sz="1600" dirty="0"/>
          </a:p>
          <a:p>
            <a:pPr>
              <a:buFont typeface="Arial" panose="020B0604020202020204" pitchFamily="34" charset="0"/>
              <a:buChar char="•"/>
            </a:pPr>
            <a:r>
              <a:rPr lang="en" altLang="ja-JP" dirty="0"/>
              <a:t>Acquisition date</a:t>
            </a:r>
            <a:r>
              <a:rPr lang="ja-JP" altLang="en-US" dirty="0"/>
              <a:t>：</a:t>
            </a:r>
            <a:r>
              <a:rPr lang="en-US" altLang="ja-JP" dirty="0"/>
              <a:t>2025.9</a:t>
            </a:r>
          </a:p>
          <a:p>
            <a:pPr lvl="1">
              <a:buFont typeface="Arial" panose="020B0604020202020204" pitchFamily="34" charset="0"/>
              <a:buChar char="•"/>
            </a:pPr>
            <a:r>
              <a:rPr lang="ja-JP" altLang="en-US" sz="1400" dirty="0"/>
              <a:t>取得日：</a:t>
            </a:r>
            <a:r>
              <a:rPr lang="en-US" altLang="ja-JP" sz="1400" dirty="0"/>
              <a:t>2025</a:t>
            </a:r>
            <a:r>
              <a:rPr lang="ja-JP" altLang="en-US" sz="1400" dirty="0"/>
              <a:t>年</a:t>
            </a:r>
            <a:r>
              <a:rPr lang="en-US" altLang="ja-JP" sz="1400" dirty="0"/>
              <a:t>9</a:t>
            </a:r>
            <a:r>
              <a:rPr lang="ja-JP" altLang="en-US" sz="1400" dirty="0"/>
              <a:t>月</a:t>
            </a:r>
            <a:endParaRPr lang="en-US" altLang="ja-JP" sz="1400" dirty="0"/>
          </a:p>
          <a:p>
            <a:pPr>
              <a:buFont typeface="Arial" panose="020B0604020202020204" pitchFamily="34" charset="0"/>
              <a:buChar char="•"/>
            </a:pPr>
            <a:r>
              <a:rPr lang="en-US" altLang="ja-JP" dirty="0"/>
              <a:t>Scope</a:t>
            </a:r>
            <a:r>
              <a:rPr lang="ja-JP" altLang="en-US" dirty="0"/>
              <a:t>：</a:t>
            </a:r>
            <a:r>
              <a:rPr lang="en-US" altLang="ja-JP" dirty="0"/>
              <a:t>Tokyo 23 wards</a:t>
            </a:r>
          </a:p>
          <a:p>
            <a:pPr lvl="1">
              <a:buFont typeface="Arial" panose="020B0604020202020204" pitchFamily="34" charset="0"/>
              <a:buChar char="•"/>
            </a:pPr>
            <a:r>
              <a:rPr lang="ja-JP" altLang="en-US" sz="1200" dirty="0"/>
              <a:t>範囲：東京</a:t>
            </a:r>
            <a:r>
              <a:rPr lang="en-US" altLang="ja-JP" sz="1200" dirty="0"/>
              <a:t>23</a:t>
            </a:r>
            <a:r>
              <a:rPr lang="ja-JP" altLang="en-US" sz="1200" dirty="0"/>
              <a:t>区</a:t>
            </a:r>
            <a:endParaRPr lang="en-US" altLang="ja-JP" sz="1200" dirty="0"/>
          </a:p>
          <a:p>
            <a:pPr>
              <a:buFont typeface="Arial" panose="020B0604020202020204" pitchFamily="34" charset="0"/>
              <a:buChar char="•"/>
            </a:pPr>
            <a:r>
              <a:rPr lang="en-US" altLang="ja-JP" dirty="0"/>
              <a:t>Number of items</a:t>
            </a:r>
            <a:r>
              <a:rPr lang="ja-JP" altLang="en-US" dirty="0"/>
              <a:t>：</a:t>
            </a:r>
            <a:r>
              <a:rPr lang="en-US" altLang="ja-JP" dirty="0"/>
              <a:t>97,471</a:t>
            </a:r>
          </a:p>
          <a:p>
            <a:pPr lvl="1">
              <a:buFont typeface="Arial" panose="020B0604020202020204" pitchFamily="34" charset="0"/>
              <a:buChar char="•"/>
            </a:pPr>
            <a:r>
              <a:rPr lang="ja-JP" altLang="en-US" sz="1400" dirty="0"/>
              <a:t>件数：</a:t>
            </a:r>
            <a:r>
              <a:rPr lang="en-US" altLang="ja-JP" sz="1400" dirty="0"/>
              <a:t>97,471 </a:t>
            </a:r>
            <a:r>
              <a:rPr lang="ja-JP" altLang="en-US" sz="1400" dirty="0"/>
              <a:t>件</a:t>
            </a:r>
            <a:endParaRPr lang="en-US" altLang="ja-JP" sz="1400" dirty="0"/>
          </a:p>
          <a:p>
            <a:pPr>
              <a:buFont typeface="Arial" panose="020B0604020202020204" pitchFamily="34" charset="0"/>
              <a:buChar char="•"/>
            </a:pPr>
            <a:r>
              <a:rPr lang="en" altLang="ja-JP" dirty="0"/>
              <a:t>Data remarks</a:t>
            </a:r>
            <a:r>
              <a:rPr lang="ja-JP" altLang="en-US" dirty="0"/>
              <a:t>：</a:t>
            </a:r>
            <a:endParaRPr lang="en-US" altLang="ja-JP" dirty="0"/>
          </a:p>
          <a:p>
            <a:pPr lvl="1">
              <a:buFont typeface="Arial" panose="020B0604020202020204" pitchFamily="34" charset="0"/>
              <a:buChar char="•"/>
            </a:pPr>
            <a:r>
              <a:rPr lang="ja-JP" altLang="en-US" sz="1400" dirty="0"/>
              <a:t>データ備考：</a:t>
            </a:r>
            <a:endParaRPr lang="en-US" altLang="ja-JP" sz="1600" dirty="0"/>
          </a:p>
          <a:p>
            <a:pPr lvl="4"/>
            <a:r>
              <a:rPr lang="fr-FR" altLang="ja-JP" sz="1600" dirty="0"/>
              <a:t>Exclude specific genres (convenience stores, karaoke, hotels, etc.)</a:t>
            </a:r>
          </a:p>
          <a:p>
            <a:pPr lvl="5"/>
            <a:r>
              <a:rPr lang="ja-JP" altLang="en-US" sz="1200" dirty="0"/>
              <a:t>特定のジャンル </a:t>
            </a:r>
            <a:r>
              <a:rPr lang="en-US" altLang="ja-JP" sz="1200" dirty="0"/>
              <a:t>(</a:t>
            </a:r>
            <a:r>
              <a:rPr lang="ja-JP" altLang="en-US" sz="1200" dirty="0"/>
              <a:t>コンビニ，カラオケ，ホテル，等</a:t>
            </a:r>
            <a:r>
              <a:rPr lang="en-US" altLang="ja-JP" sz="1200" dirty="0"/>
              <a:t>) </a:t>
            </a:r>
            <a:r>
              <a:rPr lang="ja-JP" altLang="en-US" sz="1200" dirty="0"/>
              <a:t>を除外</a:t>
            </a:r>
            <a:endParaRPr lang="en-US" altLang="ja-JP" dirty="0"/>
          </a:p>
          <a:p>
            <a:pPr lvl="1">
              <a:buFont typeface="Arial" panose="020B0604020202020204" pitchFamily="34" charset="0"/>
              <a:buChar char="•"/>
            </a:pPr>
            <a:endParaRPr lang="en-US" altLang="ja-JP" sz="1600" dirty="0"/>
          </a:p>
          <a:p>
            <a:pPr>
              <a:buFont typeface="Arial" panose="020B0604020202020204" pitchFamily="34" charset="0"/>
              <a:buChar char="•"/>
            </a:pPr>
            <a:endParaRPr lang="en-US" altLang="ja-JP" sz="2800" dirty="0"/>
          </a:p>
          <a:p>
            <a:pPr>
              <a:buFont typeface="Wingdings" pitchFamily="2" charset="2"/>
              <a:buChar char="l"/>
            </a:pPr>
            <a:endParaRPr kumimoji="1" lang="ja-JP" altLang="en-US" sz="2800" dirty="0"/>
          </a:p>
        </p:txBody>
      </p:sp>
      <p:sp>
        <p:nvSpPr>
          <p:cNvPr id="3" name="スライド番号プレースホルダー 2">
            <a:extLst>
              <a:ext uri="{FF2B5EF4-FFF2-40B4-BE49-F238E27FC236}">
                <a16:creationId xmlns:a16="http://schemas.microsoft.com/office/drawing/2014/main" id="{9CFDD3B0-B7AC-75D7-8108-966FA9E523EB}"/>
              </a:ext>
            </a:extLst>
          </p:cNvPr>
          <p:cNvSpPr>
            <a:spLocks noGrp="1"/>
          </p:cNvSpPr>
          <p:nvPr>
            <p:ph type="sldNum" sz="quarter" idx="12"/>
          </p:nvPr>
        </p:nvSpPr>
        <p:spPr/>
        <p:txBody>
          <a:bodyPr/>
          <a:lstStyle/>
          <a:p>
            <a:fld id="{2E579A5C-05D8-48F0-A5C1-8CBB8C12EF46}" type="slidenum">
              <a:rPr kumimoji="1" lang="ja-JP" altLang="en-US" smtClean="0"/>
              <a:pPr/>
              <a:t>3</a:t>
            </a:fld>
            <a:endParaRPr kumimoji="1" lang="ja-JP" altLang="en-US"/>
          </a:p>
        </p:txBody>
      </p:sp>
      <p:sp>
        <p:nvSpPr>
          <p:cNvPr id="4" name="タイトル 3">
            <a:extLst>
              <a:ext uri="{FF2B5EF4-FFF2-40B4-BE49-F238E27FC236}">
                <a16:creationId xmlns:a16="http://schemas.microsoft.com/office/drawing/2014/main" id="{04F3A36B-4642-D026-9107-0CF04867D257}"/>
              </a:ext>
            </a:extLst>
          </p:cNvPr>
          <p:cNvSpPr>
            <a:spLocks noGrp="1"/>
          </p:cNvSpPr>
          <p:nvPr>
            <p:ph type="title"/>
          </p:nvPr>
        </p:nvSpPr>
        <p:spPr/>
        <p:txBody>
          <a:bodyPr/>
          <a:lstStyle/>
          <a:p>
            <a:r>
              <a:rPr kumimoji="1" lang="en-US" altLang="ja-JP">
                <a:solidFill>
                  <a:srgbClr val="0066FF"/>
                </a:solidFill>
              </a:rPr>
              <a:t>S</a:t>
            </a:r>
            <a:r>
              <a:rPr kumimoji="1" lang="en-US" altLang="ja-JP"/>
              <a:t>ummary of data </a:t>
            </a:r>
            <a:r>
              <a:rPr kumimoji="1" lang="ja-JP" altLang="en-US"/>
              <a:t>データの概要</a:t>
            </a:r>
          </a:p>
        </p:txBody>
      </p:sp>
      <p:cxnSp>
        <p:nvCxnSpPr>
          <p:cNvPr id="5" name="直線コネクタ 4">
            <a:extLst>
              <a:ext uri="{FF2B5EF4-FFF2-40B4-BE49-F238E27FC236}">
                <a16:creationId xmlns:a16="http://schemas.microsoft.com/office/drawing/2014/main" id="{8E84DBF4-1961-8791-2DE9-36642C5DDE80}"/>
              </a:ext>
            </a:extLst>
          </p:cNvPr>
          <p:cNvCxnSpPr>
            <a:cxnSpLocks/>
          </p:cNvCxnSpPr>
          <p:nvPr/>
        </p:nvCxnSpPr>
        <p:spPr>
          <a:xfrm>
            <a:off x="5604735" y="1154469"/>
            <a:ext cx="0" cy="4679169"/>
          </a:xfrm>
          <a:prstGeom prst="line">
            <a:avLst/>
          </a:prstGeom>
          <a:ln w="19050">
            <a:solidFill>
              <a:srgbClr val="0066FF"/>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プレースホルダー 1">
            <a:extLst>
              <a:ext uri="{FF2B5EF4-FFF2-40B4-BE49-F238E27FC236}">
                <a16:creationId xmlns:a16="http://schemas.microsoft.com/office/drawing/2014/main" id="{E50B8A91-BF1E-6EA9-8DC4-58DA7E4B05B4}"/>
              </a:ext>
            </a:extLst>
          </p:cNvPr>
          <p:cNvSpPr txBox="1">
            <a:spLocks/>
          </p:cNvSpPr>
          <p:nvPr/>
        </p:nvSpPr>
        <p:spPr>
          <a:xfrm>
            <a:off x="5781672" y="1132954"/>
            <a:ext cx="5400669" cy="5372843"/>
          </a:xfrm>
          <a:prstGeom prst="rect">
            <a:avLst/>
          </a:prstGeom>
        </p:spPr>
        <p:txBody>
          <a:bodyPr vert="horz" lIns="108000" tIns="0" rIns="0" bIns="0" rtlCol="0">
            <a:normAutofit/>
          </a:bodyPr>
          <a:lstStyle>
            <a:lvl1pPr marL="360363" indent="-360363" algn="l" defTabSz="914400" rtl="0" eaLnBrk="1" latinLnBrk="0" hangingPunct="1">
              <a:lnSpc>
                <a:spcPct val="100000"/>
              </a:lnSpc>
              <a:spcBef>
                <a:spcPts val="1200"/>
              </a:spcBef>
              <a:buClr>
                <a:srgbClr val="0066FF"/>
              </a:buClr>
              <a:buFont typeface="メイリオ" panose="020B0604030504040204" pitchFamily="50" charset="-128"/>
              <a:buChar char="|"/>
              <a:defRPr kumimoji="1" sz="3200" kern="1200">
                <a:solidFill>
                  <a:schemeClr val="tx1"/>
                </a:solidFill>
                <a:latin typeface="+mn-lt"/>
                <a:ea typeface="+mn-ea"/>
                <a:cs typeface="+mn-cs"/>
              </a:defRPr>
            </a:lvl1pPr>
            <a:lvl2pPr marL="457200" indent="-457200" algn="l" defTabSz="914400" rtl="0" eaLnBrk="1" latinLnBrk="0" hangingPunct="1">
              <a:lnSpc>
                <a:spcPct val="90000"/>
              </a:lnSpc>
              <a:spcBef>
                <a:spcPts val="500"/>
              </a:spcBef>
              <a:buClr>
                <a:schemeClr val="bg1"/>
              </a:buClr>
              <a:buFont typeface="メイリオ" panose="020B0604030504040204" pitchFamily="50" charset="-128"/>
              <a:buChar char="|"/>
              <a:defRPr kumimoji="1" sz="1800" kern="1200">
                <a:solidFill>
                  <a:srgbClr val="0066FF"/>
                </a:solidFill>
                <a:latin typeface="+mn-lt"/>
                <a:ea typeface="+mn-ea"/>
                <a:cs typeface="+mn-cs"/>
              </a:defRPr>
            </a:lvl2pPr>
            <a:lvl3pPr marL="623888" indent="-228600" algn="l" defTabSz="914400" rtl="0" eaLnBrk="1" latinLnBrk="0" hangingPunct="1">
              <a:lnSpc>
                <a:spcPct val="90000"/>
              </a:lnSpc>
              <a:spcBef>
                <a:spcPts val="500"/>
              </a:spcBef>
              <a:buFont typeface="Arial" panose="020B0604020202020204" pitchFamily="34" charset="0"/>
              <a:buChar char="•"/>
              <a:defRPr kumimoji="1" sz="2200" kern="1200">
                <a:solidFill>
                  <a:schemeClr val="tx1"/>
                </a:solidFill>
                <a:latin typeface="+mn-lt"/>
                <a:ea typeface="+mn-ea"/>
                <a:cs typeface="+mn-cs"/>
              </a:defRPr>
            </a:lvl3pPr>
            <a:lvl4pPr marL="623888" indent="-246063" algn="l" defTabSz="914400" rtl="0" eaLnBrk="1" latinLnBrk="0" hangingPunct="1">
              <a:lnSpc>
                <a:spcPct val="90000"/>
              </a:lnSpc>
              <a:spcBef>
                <a:spcPts val="500"/>
              </a:spcBef>
              <a:buClr>
                <a:schemeClr val="bg1"/>
              </a:buClr>
              <a:buFont typeface="Arial" panose="020B0604020202020204" pitchFamily="34" charset="0"/>
              <a:buChar char="•"/>
              <a:defRPr kumimoji="1" sz="1600" kern="1200">
                <a:solidFill>
                  <a:srgbClr val="0066FF"/>
                </a:solidFill>
                <a:latin typeface="+mn-lt"/>
                <a:ea typeface="+mn-ea"/>
                <a:cs typeface="+mn-cs"/>
              </a:defRPr>
            </a:lvl4pPr>
            <a:lvl5pPr marL="984250" indent="-317500" algn="l" defTabSz="914400" rtl="0" eaLnBrk="1" latinLnBrk="0" hangingPunct="1">
              <a:lnSpc>
                <a:spcPct val="90000"/>
              </a:lnSpc>
              <a:spcBef>
                <a:spcPts val="500"/>
              </a:spcBef>
              <a:buFont typeface="BatangChe" panose="02030609000101010101" pitchFamily="49" charset="-127"/>
              <a:buChar char="－"/>
              <a:defRPr kumimoji="1" sz="2000" kern="1200">
                <a:solidFill>
                  <a:schemeClr val="tx1"/>
                </a:solidFill>
                <a:latin typeface="+mn-lt"/>
                <a:ea typeface="+mn-ea"/>
                <a:cs typeface="+mn-cs"/>
              </a:defRPr>
            </a:lvl5pPr>
            <a:lvl6pPr marL="984250" indent="-342900" algn="l" defTabSz="914400" rtl="0" eaLnBrk="1" latinLnBrk="0" hangingPunct="1">
              <a:lnSpc>
                <a:spcPct val="90000"/>
              </a:lnSpc>
              <a:spcBef>
                <a:spcPts val="500"/>
              </a:spcBef>
              <a:buClr>
                <a:schemeClr val="bg1"/>
              </a:buClr>
              <a:buFont typeface="BatangChe" panose="02030609000101010101" pitchFamily="49" charset="-127"/>
              <a:buChar char="－"/>
              <a:tabLst>
                <a:tab pos="1073150" algn="l"/>
              </a:tabLst>
              <a:defRPr kumimoji="1" sz="1600" kern="1200">
                <a:solidFill>
                  <a:srgbClr val="0066FF"/>
                </a:solidFill>
                <a:latin typeface="+mn-lt"/>
                <a:ea typeface="+mn-ea"/>
                <a:cs typeface="+mn-cs"/>
              </a:defRPr>
            </a:lvl6pPr>
            <a:lvl7pPr marL="1344613"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1344613" indent="-271463" algn="l" defTabSz="914400" rtl="0" eaLnBrk="1" latinLnBrk="0" hangingPunct="1">
              <a:lnSpc>
                <a:spcPct val="90000"/>
              </a:lnSpc>
              <a:spcBef>
                <a:spcPts val="500"/>
              </a:spcBef>
              <a:buClr>
                <a:schemeClr val="bg1"/>
              </a:buClr>
              <a:buFont typeface="Arial" panose="020B0604020202020204" pitchFamily="34" charset="0"/>
              <a:buChar char="•"/>
              <a:defRPr kumimoji="1" sz="1600" kern="1200">
                <a:solidFill>
                  <a:srgbClr val="0066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800" b="1" dirty="0" err="1"/>
              <a:t>Toyosu</a:t>
            </a:r>
            <a:r>
              <a:rPr lang="en-US" altLang="ja-JP" sz="2800" b="1" dirty="0"/>
              <a:t> PP</a:t>
            </a:r>
          </a:p>
          <a:p>
            <a:pPr lvl="1"/>
            <a:r>
              <a:rPr lang="ja-JP" altLang="en-US" sz="1600" dirty="0"/>
              <a:t>豊洲</a:t>
            </a:r>
            <a:r>
              <a:rPr lang="en-US" altLang="ja-JP" sz="1600" dirty="0"/>
              <a:t>PP</a:t>
            </a:r>
          </a:p>
          <a:p>
            <a:pPr>
              <a:buFont typeface="Arial" panose="020B0604020202020204" pitchFamily="34" charset="0"/>
              <a:buChar char="•"/>
            </a:pPr>
            <a:r>
              <a:rPr lang="en" altLang="ja-JP" sz="2400" dirty="0"/>
              <a:t>Acquisition date</a:t>
            </a:r>
            <a:r>
              <a:rPr lang="ja-JP" altLang="en-US" sz="2400" dirty="0"/>
              <a:t>：</a:t>
            </a:r>
            <a:r>
              <a:rPr lang="en-US" altLang="ja-JP" sz="2400" dirty="0"/>
              <a:t>2021</a:t>
            </a:r>
          </a:p>
          <a:p>
            <a:pPr lvl="1">
              <a:buFont typeface="Arial" panose="020B0604020202020204" pitchFamily="34" charset="0"/>
              <a:buChar char="•"/>
            </a:pPr>
            <a:r>
              <a:rPr lang="ja-JP" altLang="en-US" sz="1400" dirty="0"/>
              <a:t>取得日：</a:t>
            </a:r>
            <a:r>
              <a:rPr lang="en-US" altLang="ja-JP" sz="1400" dirty="0"/>
              <a:t>2021</a:t>
            </a:r>
            <a:r>
              <a:rPr lang="ja-JP" altLang="en-US" sz="1400" dirty="0"/>
              <a:t>年</a:t>
            </a:r>
            <a:endParaRPr lang="en-US" altLang="ja-JP" sz="1400" dirty="0"/>
          </a:p>
          <a:p>
            <a:pPr>
              <a:buFont typeface="Arial" panose="020B0604020202020204" pitchFamily="34" charset="0"/>
              <a:buChar char="•"/>
            </a:pPr>
            <a:r>
              <a:rPr lang="en-US" altLang="ja-JP" sz="2400" dirty="0"/>
              <a:t>Scope</a:t>
            </a:r>
            <a:r>
              <a:rPr lang="ja-JP" altLang="en-US" sz="2400" dirty="0"/>
              <a:t>：</a:t>
            </a:r>
            <a:r>
              <a:rPr lang="en-US" altLang="ja-JP" sz="2400" dirty="0"/>
              <a:t>Tokyo</a:t>
            </a:r>
          </a:p>
          <a:p>
            <a:pPr lvl="1">
              <a:buFont typeface="Arial" panose="020B0604020202020204" pitchFamily="34" charset="0"/>
              <a:buChar char="•"/>
            </a:pPr>
            <a:r>
              <a:rPr lang="ja-JP" altLang="en-US" sz="1200" dirty="0"/>
              <a:t>範囲：東京</a:t>
            </a:r>
            <a:endParaRPr lang="en-US" altLang="ja-JP" sz="2400" dirty="0"/>
          </a:p>
          <a:p>
            <a:pPr>
              <a:buFont typeface="Arial" panose="020B0604020202020204" pitchFamily="34" charset="0"/>
              <a:buChar char="•"/>
            </a:pPr>
            <a:r>
              <a:rPr lang="en-US" altLang="ja-JP" sz="2400" dirty="0"/>
              <a:t>Number of items</a:t>
            </a:r>
            <a:r>
              <a:rPr lang="ja-JP" altLang="en-US" sz="2400" dirty="0"/>
              <a:t>：</a:t>
            </a:r>
            <a:r>
              <a:rPr lang="en-US" altLang="ja-JP" sz="2400" dirty="0"/>
              <a:t>163</a:t>
            </a:r>
          </a:p>
          <a:p>
            <a:pPr lvl="1">
              <a:buFont typeface="Arial" panose="020B0604020202020204" pitchFamily="34" charset="0"/>
              <a:buChar char="•"/>
            </a:pPr>
            <a:r>
              <a:rPr lang="ja-JP" altLang="en-US" sz="1400" dirty="0"/>
              <a:t>件数：</a:t>
            </a:r>
            <a:r>
              <a:rPr lang="en-US" altLang="ja-JP" sz="1400" dirty="0"/>
              <a:t>163 </a:t>
            </a:r>
            <a:r>
              <a:rPr lang="ja-JP" altLang="en-US" sz="1400" dirty="0"/>
              <a:t>トリップ</a:t>
            </a:r>
            <a:endParaRPr lang="en-US" altLang="ja-JP" sz="1400" dirty="0"/>
          </a:p>
          <a:p>
            <a:pPr>
              <a:buFont typeface="Arial" panose="020B0604020202020204" pitchFamily="34" charset="0"/>
              <a:buChar char="•"/>
            </a:pPr>
            <a:r>
              <a:rPr lang="en" altLang="ja-JP" sz="2400" dirty="0"/>
              <a:t>Data remarks</a:t>
            </a:r>
            <a:r>
              <a:rPr lang="ja-JP" altLang="en-US" sz="2400" dirty="0"/>
              <a:t>：</a:t>
            </a:r>
            <a:endParaRPr lang="en-US" altLang="ja-JP" sz="2400" dirty="0"/>
          </a:p>
          <a:p>
            <a:pPr lvl="1">
              <a:buFont typeface="Arial" panose="020B0604020202020204" pitchFamily="34" charset="0"/>
              <a:buChar char="•"/>
            </a:pPr>
            <a:r>
              <a:rPr lang="ja-JP" altLang="en-US" sz="1400" dirty="0"/>
              <a:t>データ詳細：</a:t>
            </a:r>
            <a:endParaRPr lang="en-US" altLang="ja-JP" sz="1600" dirty="0"/>
          </a:p>
          <a:p>
            <a:pPr lvl="4"/>
            <a:r>
              <a:rPr lang="en-US" altLang="ja-JP" sz="1600" dirty="0"/>
              <a:t>Extract only trips from eating to returning home for one day </a:t>
            </a:r>
          </a:p>
          <a:p>
            <a:pPr lvl="5"/>
            <a:r>
              <a:rPr lang="en-US" altLang="ja-JP" sz="1200" dirty="0"/>
              <a:t>1</a:t>
            </a:r>
            <a:r>
              <a:rPr lang="ja-JP" altLang="en-US" sz="1200" dirty="0"/>
              <a:t>日の行動が食事→帰宅のトリップのみ抽出</a:t>
            </a:r>
            <a:endParaRPr lang="en-US" altLang="ja-JP" sz="1400" dirty="0"/>
          </a:p>
          <a:p>
            <a:pPr>
              <a:buFont typeface="Arial" panose="020B0604020202020204" pitchFamily="34" charset="0"/>
              <a:buChar char="•"/>
            </a:pPr>
            <a:endParaRPr lang="en-US" altLang="ja-JP" sz="2800" dirty="0"/>
          </a:p>
          <a:p>
            <a:pPr>
              <a:buFont typeface="Wingdings" pitchFamily="2" charset="2"/>
              <a:buChar char="l"/>
            </a:pPr>
            <a:endParaRPr lang="ja-JP" altLang="en-US" sz="2800" dirty="0"/>
          </a:p>
        </p:txBody>
      </p:sp>
      <p:pic>
        <p:nvPicPr>
          <p:cNvPr id="1026" name="Picture 2" descr="食べログ、テンセント・クラウドとの協業を通じ、「食べログ微信（ウィーチャット）ミニプログラム」の提供を開始 | 株式会社カカクコムのプレスリリース">
            <a:extLst>
              <a:ext uri="{FF2B5EF4-FFF2-40B4-BE49-F238E27FC236}">
                <a16:creationId xmlns:a16="http://schemas.microsoft.com/office/drawing/2014/main" id="{6D68E863-05A6-00EA-F30C-4700D81BF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719" y="1044204"/>
            <a:ext cx="2857496" cy="711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69B41E3-15E0-0F11-9B89-E58ECED7A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025" y="883028"/>
            <a:ext cx="2620511" cy="97655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E64FCC98-1B5B-F9EE-024A-420996BD2D24}"/>
              </a:ext>
            </a:extLst>
          </p:cNvPr>
          <p:cNvSpPr txBox="1"/>
          <p:nvPr/>
        </p:nvSpPr>
        <p:spPr>
          <a:xfrm>
            <a:off x="802483" y="6022026"/>
            <a:ext cx="9450921" cy="615553"/>
          </a:xfrm>
          <a:prstGeom prst="rect">
            <a:avLst/>
          </a:prstGeom>
          <a:noFill/>
        </p:spPr>
        <p:txBody>
          <a:bodyPr wrap="none" rtlCol="0">
            <a:spAutoFit/>
          </a:bodyPr>
          <a:lstStyle/>
          <a:p>
            <a:r>
              <a:rPr kumimoji="1" lang="en-US" altLang="ja-JP" sz="2000" dirty="0"/>
              <a:t>The restaurant visited on </a:t>
            </a:r>
            <a:r>
              <a:rPr kumimoji="1" lang="en-US" altLang="ja-JP" sz="2000" dirty="0" err="1"/>
              <a:t>Tabelog</a:t>
            </a:r>
            <a:r>
              <a:rPr kumimoji="1" lang="en-US" altLang="ja-JP" sz="2000" dirty="0"/>
              <a:t> is the one closest to the destination of each trip.</a:t>
            </a:r>
          </a:p>
          <a:p>
            <a:r>
              <a:rPr kumimoji="1" lang="ja-JP" altLang="en-US" sz="1400" dirty="0">
                <a:solidFill>
                  <a:srgbClr val="0066FF"/>
                </a:solidFill>
              </a:rPr>
              <a:t>各トリップの目的地から最も近い食べログの飲食店を訪問した店とする</a:t>
            </a:r>
          </a:p>
        </p:txBody>
      </p:sp>
      <p:pic>
        <p:nvPicPr>
          <p:cNvPr id="14" name="図 13">
            <a:extLst>
              <a:ext uri="{FF2B5EF4-FFF2-40B4-BE49-F238E27FC236}">
                <a16:creationId xmlns:a16="http://schemas.microsoft.com/office/drawing/2014/main" id="{04645509-127D-8E20-097C-F6CB3CBEE6F0}"/>
              </a:ext>
            </a:extLst>
          </p:cNvPr>
          <p:cNvPicPr>
            <a:picLocks noChangeAspect="1"/>
          </p:cNvPicPr>
          <p:nvPr/>
        </p:nvPicPr>
        <p:blipFill>
          <a:blip r:embed="rId4"/>
          <a:stretch>
            <a:fillRect/>
          </a:stretch>
        </p:blipFill>
        <p:spPr>
          <a:xfrm>
            <a:off x="380990" y="6080640"/>
            <a:ext cx="300358" cy="300358"/>
          </a:xfrm>
          <a:prstGeom prst="rect">
            <a:avLst/>
          </a:prstGeom>
        </p:spPr>
      </p:pic>
    </p:spTree>
    <p:extLst>
      <p:ext uri="{BB962C8B-B14F-4D97-AF65-F5344CB8AC3E}">
        <p14:creationId xmlns:p14="http://schemas.microsoft.com/office/powerpoint/2010/main" val="1389248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0788FD8-6C6B-E252-2A9B-6F837FBB347E}"/>
              </a:ext>
            </a:extLst>
          </p:cNvPr>
          <p:cNvSpPr>
            <a:spLocks noGrp="1"/>
          </p:cNvSpPr>
          <p:nvPr>
            <p:ph sz="quarter" idx="13"/>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57A09D77-2AA7-B2D8-097D-3F9798CF5083}"/>
              </a:ext>
            </a:extLst>
          </p:cNvPr>
          <p:cNvSpPr>
            <a:spLocks noGrp="1"/>
          </p:cNvSpPr>
          <p:nvPr>
            <p:ph type="sldNum" sz="quarter" idx="12"/>
          </p:nvPr>
        </p:nvSpPr>
        <p:spPr/>
        <p:txBody>
          <a:bodyPr/>
          <a:lstStyle/>
          <a:p>
            <a:fld id="{2E579A5C-05D8-48F0-A5C1-8CBB8C12EF46}" type="slidenum">
              <a:rPr kumimoji="1" lang="ja-JP" altLang="en-US" smtClean="0"/>
              <a:pPr/>
              <a:t>30</a:t>
            </a:fld>
            <a:endParaRPr kumimoji="1" lang="ja-JP" altLang="en-US"/>
          </a:p>
        </p:txBody>
      </p:sp>
      <p:sp>
        <p:nvSpPr>
          <p:cNvPr id="4" name="タイトル 3">
            <a:extLst>
              <a:ext uri="{FF2B5EF4-FFF2-40B4-BE49-F238E27FC236}">
                <a16:creationId xmlns:a16="http://schemas.microsoft.com/office/drawing/2014/main" id="{F75A4599-044B-506E-1704-A0F15BF92CE8}"/>
              </a:ext>
            </a:extLst>
          </p:cNvPr>
          <p:cNvSpPr>
            <a:spLocks noGrp="1"/>
          </p:cNvSpPr>
          <p:nvPr>
            <p:ph type="title"/>
          </p:nvPr>
        </p:nvSpPr>
        <p:spPr/>
        <p:txBody>
          <a:bodyPr/>
          <a:lstStyle/>
          <a:p>
            <a:r>
              <a:rPr kumimoji="1" lang="ja-JP" altLang="en-US"/>
              <a:t>年齢</a:t>
            </a:r>
            <a:r>
              <a:rPr kumimoji="1" lang="en-US" altLang="ja-JP"/>
              <a:t>×</a:t>
            </a:r>
            <a:r>
              <a:rPr kumimoji="1" lang="ja-JP" altLang="en-US"/>
              <a:t>ジャンル</a:t>
            </a:r>
          </a:p>
        </p:txBody>
      </p:sp>
      <p:pic>
        <p:nvPicPr>
          <p:cNvPr id="5" name="図 4">
            <a:extLst>
              <a:ext uri="{FF2B5EF4-FFF2-40B4-BE49-F238E27FC236}">
                <a16:creationId xmlns:a16="http://schemas.microsoft.com/office/drawing/2014/main" id="{D03ECDB9-4033-2E86-F981-0014448E4442}"/>
              </a:ext>
            </a:extLst>
          </p:cNvPr>
          <p:cNvPicPr>
            <a:picLocks noChangeAspect="1"/>
          </p:cNvPicPr>
          <p:nvPr/>
        </p:nvPicPr>
        <p:blipFill>
          <a:blip r:embed="rId3"/>
          <a:stretch>
            <a:fillRect/>
          </a:stretch>
        </p:blipFill>
        <p:spPr>
          <a:xfrm>
            <a:off x="759597" y="1906220"/>
            <a:ext cx="7391400" cy="4229100"/>
          </a:xfrm>
          <a:prstGeom prst="rect">
            <a:avLst/>
          </a:prstGeom>
        </p:spPr>
      </p:pic>
    </p:spTree>
    <p:extLst>
      <p:ext uri="{BB962C8B-B14F-4D97-AF65-F5344CB8AC3E}">
        <p14:creationId xmlns:p14="http://schemas.microsoft.com/office/powerpoint/2010/main" val="2630922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1661F4E-F7D9-D11C-B50C-18543AE7D6AC}"/>
              </a:ext>
            </a:extLst>
          </p:cNvPr>
          <p:cNvSpPr>
            <a:spLocks noGrp="1"/>
          </p:cNvSpPr>
          <p:nvPr>
            <p:ph sz="quarter" idx="13"/>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AF62F4F2-3946-0617-E9FC-FC374BD8F1C6}"/>
              </a:ext>
            </a:extLst>
          </p:cNvPr>
          <p:cNvSpPr>
            <a:spLocks noGrp="1"/>
          </p:cNvSpPr>
          <p:nvPr>
            <p:ph type="sldNum" sz="quarter" idx="12"/>
          </p:nvPr>
        </p:nvSpPr>
        <p:spPr/>
        <p:txBody>
          <a:bodyPr/>
          <a:lstStyle/>
          <a:p>
            <a:fld id="{2E579A5C-05D8-48F0-A5C1-8CBB8C12EF46}" type="slidenum">
              <a:rPr kumimoji="1" lang="ja-JP" altLang="en-US" smtClean="0"/>
              <a:pPr/>
              <a:t>31</a:t>
            </a:fld>
            <a:endParaRPr kumimoji="1" lang="ja-JP" altLang="en-US"/>
          </a:p>
        </p:txBody>
      </p:sp>
      <p:sp>
        <p:nvSpPr>
          <p:cNvPr id="4" name="タイトル 3">
            <a:extLst>
              <a:ext uri="{FF2B5EF4-FFF2-40B4-BE49-F238E27FC236}">
                <a16:creationId xmlns:a16="http://schemas.microsoft.com/office/drawing/2014/main" id="{9686B8AC-B946-E37D-B9AD-F58AFD281D40}"/>
              </a:ext>
            </a:extLst>
          </p:cNvPr>
          <p:cNvSpPr>
            <a:spLocks noGrp="1"/>
          </p:cNvSpPr>
          <p:nvPr>
            <p:ph type="title"/>
          </p:nvPr>
        </p:nvSpPr>
        <p:spPr/>
        <p:txBody>
          <a:bodyPr/>
          <a:lstStyle/>
          <a:p>
            <a:r>
              <a:rPr kumimoji="1" lang="ja-JP" altLang="en-US"/>
              <a:t>性別</a:t>
            </a:r>
            <a:r>
              <a:rPr kumimoji="1" lang="en-US" altLang="ja-JP"/>
              <a:t>×</a:t>
            </a:r>
            <a:r>
              <a:rPr kumimoji="1" lang="ja-JP" altLang="en-US"/>
              <a:t>ジャンル</a:t>
            </a:r>
          </a:p>
        </p:txBody>
      </p:sp>
      <p:pic>
        <p:nvPicPr>
          <p:cNvPr id="6" name="図 5">
            <a:extLst>
              <a:ext uri="{FF2B5EF4-FFF2-40B4-BE49-F238E27FC236}">
                <a16:creationId xmlns:a16="http://schemas.microsoft.com/office/drawing/2014/main" id="{69D7CBED-F5DF-D2DD-3263-A206965521E9}"/>
              </a:ext>
            </a:extLst>
          </p:cNvPr>
          <p:cNvPicPr>
            <a:picLocks noChangeAspect="1"/>
          </p:cNvPicPr>
          <p:nvPr/>
        </p:nvPicPr>
        <p:blipFill>
          <a:blip r:embed="rId3"/>
          <a:stretch>
            <a:fillRect/>
          </a:stretch>
        </p:blipFill>
        <p:spPr>
          <a:xfrm>
            <a:off x="759597" y="1906220"/>
            <a:ext cx="7404100" cy="4229100"/>
          </a:xfrm>
          <a:prstGeom prst="rect">
            <a:avLst/>
          </a:prstGeom>
        </p:spPr>
      </p:pic>
    </p:spTree>
    <p:extLst>
      <p:ext uri="{BB962C8B-B14F-4D97-AF65-F5344CB8AC3E}">
        <p14:creationId xmlns:p14="http://schemas.microsoft.com/office/powerpoint/2010/main" val="1810651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8D27971-200E-E2E5-85CD-C521A412BA9C}"/>
              </a:ext>
            </a:extLst>
          </p:cNvPr>
          <p:cNvSpPr>
            <a:spLocks noGrp="1"/>
          </p:cNvSpPr>
          <p:nvPr>
            <p:ph type="sldNum" sz="quarter" idx="12"/>
          </p:nvPr>
        </p:nvSpPr>
        <p:spPr/>
        <p:txBody>
          <a:bodyPr/>
          <a:lstStyle/>
          <a:p>
            <a:fld id="{2E579A5C-05D8-48F0-A5C1-8CBB8C12EF46}" type="slidenum">
              <a:rPr kumimoji="1" lang="ja-JP" altLang="en-US" smtClean="0"/>
              <a:pPr/>
              <a:t>32</a:t>
            </a:fld>
            <a:endParaRPr kumimoji="1" lang="ja-JP" altLang="en-US"/>
          </a:p>
        </p:txBody>
      </p:sp>
      <p:sp>
        <p:nvSpPr>
          <p:cNvPr id="4" name="タイトル 3">
            <a:extLst>
              <a:ext uri="{FF2B5EF4-FFF2-40B4-BE49-F238E27FC236}">
                <a16:creationId xmlns:a16="http://schemas.microsoft.com/office/drawing/2014/main" id="{FDDF516A-BDCC-2E64-8D83-E78B9C6EA571}"/>
              </a:ext>
            </a:extLst>
          </p:cNvPr>
          <p:cNvSpPr>
            <a:spLocks noGrp="1"/>
          </p:cNvSpPr>
          <p:nvPr>
            <p:ph type="title"/>
          </p:nvPr>
        </p:nvSpPr>
        <p:spPr/>
        <p:txBody>
          <a:bodyPr/>
          <a:lstStyle/>
          <a:p>
            <a:r>
              <a:rPr kumimoji="1" lang="ja-JP" altLang="en-US"/>
              <a:t>収入</a:t>
            </a:r>
            <a:r>
              <a:rPr kumimoji="1" lang="en-US" altLang="ja-JP"/>
              <a:t>×</a:t>
            </a:r>
            <a:r>
              <a:rPr kumimoji="1" lang="ja-JP" altLang="en-US"/>
              <a:t>口コミ</a:t>
            </a:r>
          </a:p>
        </p:txBody>
      </p:sp>
      <p:sp>
        <p:nvSpPr>
          <p:cNvPr id="8" name="コンテンツ プレースホルダー 7">
            <a:extLst>
              <a:ext uri="{FF2B5EF4-FFF2-40B4-BE49-F238E27FC236}">
                <a16:creationId xmlns:a16="http://schemas.microsoft.com/office/drawing/2014/main" id="{A83A4453-BB38-78CD-6EF7-88981F4ECEE1}"/>
              </a:ext>
            </a:extLst>
          </p:cNvPr>
          <p:cNvSpPr>
            <a:spLocks noGrp="1"/>
          </p:cNvSpPr>
          <p:nvPr>
            <p:ph sz="quarter" idx="13"/>
          </p:nvPr>
        </p:nvSpPr>
        <p:spPr/>
        <p:txBody>
          <a:bodyPr/>
          <a:lstStyle/>
          <a:p>
            <a:r>
              <a:rPr lang="ja-JP" altLang="en-US"/>
              <a:t>散布図</a:t>
            </a:r>
          </a:p>
        </p:txBody>
      </p:sp>
      <p:pic>
        <p:nvPicPr>
          <p:cNvPr id="9" name="コンテンツ プレースホルダー 5" descr="グラフ が含まれている画像&#10;&#10;AI 生成コンテンツは誤りを含む可能性があります。">
            <a:extLst>
              <a:ext uri="{FF2B5EF4-FFF2-40B4-BE49-F238E27FC236}">
                <a16:creationId xmlns:a16="http://schemas.microsoft.com/office/drawing/2014/main" id="{41C2BFF3-DE1B-63CD-F92C-511874FA4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44" y="1708688"/>
            <a:ext cx="10972800" cy="3657600"/>
          </a:xfrm>
          <a:prstGeom prst="rect">
            <a:avLst/>
          </a:prstGeom>
        </p:spPr>
      </p:pic>
    </p:spTree>
    <p:extLst>
      <p:ext uri="{BB962C8B-B14F-4D97-AF65-F5344CB8AC3E}">
        <p14:creationId xmlns:p14="http://schemas.microsoft.com/office/powerpoint/2010/main" val="2214898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8BA31586-6E1B-C028-C794-C1549D54B507}"/>
              </a:ext>
            </a:extLst>
          </p:cNvPr>
          <p:cNvSpPr>
            <a:spLocks noGrp="1"/>
          </p:cNvSpPr>
          <p:nvPr>
            <p:ph sz="quarter" idx="13"/>
          </p:nvPr>
        </p:nvSpPr>
        <p:spPr/>
        <p:txBody>
          <a:bodyPr/>
          <a:lstStyle/>
          <a:p>
            <a:r>
              <a:rPr kumimoji="1" lang="ja-JP" altLang="en-US"/>
              <a:t>バイオリン図</a:t>
            </a:r>
          </a:p>
        </p:txBody>
      </p:sp>
      <p:sp>
        <p:nvSpPr>
          <p:cNvPr id="3" name="スライド番号プレースホルダー 2">
            <a:extLst>
              <a:ext uri="{FF2B5EF4-FFF2-40B4-BE49-F238E27FC236}">
                <a16:creationId xmlns:a16="http://schemas.microsoft.com/office/drawing/2014/main" id="{5347606F-4E27-0ADD-CB47-2C8F2E9CA2A6}"/>
              </a:ext>
            </a:extLst>
          </p:cNvPr>
          <p:cNvSpPr>
            <a:spLocks noGrp="1"/>
          </p:cNvSpPr>
          <p:nvPr>
            <p:ph type="sldNum" sz="quarter" idx="12"/>
          </p:nvPr>
        </p:nvSpPr>
        <p:spPr/>
        <p:txBody>
          <a:bodyPr/>
          <a:lstStyle/>
          <a:p>
            <a:fld id="{2E579A5C-05D8-48F0-A5C1-8CBB8C12EF46}" type="slidenum">
              <a:rPr kumimoji="1" lang="ja-JP" altLang="en-US" smtClean="0"/>
              <a:pPr/>
              <a:t>33</a:t>
            </a:fld>
            <a:endParaRPr kumimoji="1" lang="ja-JP" altLang="en-US"/>
          </a:p>
        </p:txBody>
      </p:sp>
      <p:sp>
        <p:nvSpPr>
          <p:cNvPr id="4" name="タイトル 3">
            <a:extLst>
              <a:ext uri="{FF2B5EF4-FFF2-40B4-BE49-F238E27FC236}">
                <a16:creationId xmlns:a16="http://schemas.microsoft.com/office/drawing/2014/main" id="{403DBB29-F209-19B1-2339-4F6C4062CCC3}"/>
              </a:ext>
            </a:extLst>
          </p:cNvPr>
          <p:cNvSpPr>
            <a:spLocks noGrp="1"/>
          </p:cNvSpPr>
          <p:nvPr>
            <p:ph type="title"/>
          </p:nvPr>
        </p:nvSpPr>
        <p:spPr/>
        <p:txBody>
          <a:bodyPr/>
          <a:lstStyle/>
          <a:p>
            <a:r>
              <a:rPr lang="ja-JP" altLang="en-US"/>
              <a:t>収入</a:t>
            </a:r>
            <a:r>
              <a:rPr lang="en-US" altLang="ja-JP"/>
              <a:t>×</a:t>
            </a:r>
            <a:r>
              <a:rPr lang="ja-JP" altLang="en-US"/>
              <a:t>口コミ</a:t>
            </a:r>
            <a:endParaRPr kumimoji="1" lang="ja-JP" altLang="en-US"/>
          </a:p>
        </p:txBody>
      </p:sp>
      <p:pic>
        <p:nvPicPr>
          <p:cNvPr id="6" name="図 5" descr="グラフ&#10;&#10;AI 生成コンテンツは誤りを含む可能性があります。">
            <a:extLst>
              <a:ext uri="{FF2B5EF4-FFF2-40B4-BE49-F238E27FC236}">
                <a16:creationId xmlns:a16="http://schemas.microsoft.com/office/drawing/2014/main" id="{2FAFD7F3-DA55-D830-E0EF-741F6B3E7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473" y="1904692"/>
            <a:ext cx="7772400" cy="3886200"/>
          </a:xfrm>
          <a:prstGeom prst="rect">
            <a:avLst/>
          </a:prstGeom>
        </p:spPr>
      </p:pic>
    </p:spTree>
    <p:extLst>
      <p:ext uri="{BB962C8B-B14F-4D97-AF65-F5344CB8AC3E}">
        <p14:creationId xmlns:p14="http://schemas.microsoft.com/office/powerpoint/2010/main" val="2734013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ABF4736C-6E61-8CB7-3EB5-403E51672A7F}"/>
              </a:ext>
            </a:extLst>
          </p:cNvPr>
          <p:cNvGraphicFramePr>
            <a:graphicFrameLocks noGrp="1"/>
          </p:cNvGraphicFramePr>
          <p:nvPr>
            <p:ph sz="quarter" idx="13"/>
            <p:extLst>
              <p:ext uri="{D42A27DB-BD31-4B8C-83A1-F6EECF244321}">
                <p14:modId xmlns:p14="http://schemas.microsoft.com/office/powerpoint/2010/main" val="273670124"/>
              </p:ext>
            </p:extLst>
          </p:nvPr>
        </p:nvGraphicFramePr>
        <p:xfrm>
          <a:off x="2809568" y="1889535"/>
          <a:ext cx="5496000" cy="2225040"/>
        </p:xfrm>
        <a:graphic>
          <a:graphicData uri="http://schemas.openxmlformats.org/drawingml/2006/table">
            <a:tbl>
              <a:tblPr firstRow="1" bandRow="1">
                <a:tableStyleId>{5940675A-B579-460E-94D1-54222C63F5DA}</a:tableStyleId>
              </a:tblPr>
              <a:tblGrid>
                <a:gridCol w="1272000">
                  <a:extLst>
                    <a:ext uri="{9D8B030D-6E8A-4147-A177-3AD203B41FA5}">
                      <a16:colId xmlns:a16="http://schemas.microsoft.com/office/drawing/2014/main" val="2655911210"/>
                    </a:ext>
                  </a:extLst>
                </a:gridCol>
                <a:gridCol w="2952000">
                  <a:extLst>
                    <a:ext uri="{9D8B030D-6E8A-4147-A177-3AD203B41FA5}">
                      <a16:colId xmlns:a16="http://schemas.microsoft.com/office/drawing/2014/main" val="2053917049"/>
                    </a:ext>
                  </a:extLst>
                </a:gridCol>
                <a:gridCol w="1272000">
                  <a:extLst>
                    <a:ext uri="{9D8B030D-6E8A-4147-A177-3AD203B41FA5}">
                      <a16:colId xmlns:a16="http://schemas.microsoft.com/office/drawing/2014/main" val="2091814856"/>
                    </a:ext>
                  </a:extLst>
                </a:gridCol>
              </a:tblGrid>
              <a:tr h="370840">
                <a:tc>
                  <a:txBody>
                    <a:bodyPr/>
                    <a:lstStyle/>
                    <a:p>
                      <a:pPr algn="ctr" fontAlgn="ctr">
                        <a:buNone/>
                      </a:pPr>
                      <a:r>
                        <a:rPr lang="ja-JP" altLang="en-US" sz="1400" b="1" i="0" u="none" strike="noStrike">
                          <a:solidFill>
                            <a:srgbClr val="000000"/>
                          </a:solidFill>
                          <a:effectLst/>
                          <a:latin typeface="メイリオ" panose="020B0604030504040204" pitchFamily="50" charset="-128"/>
                          <a:ea typeface="メイリオ" panose="020B0604030504040204" pitchFamily="50" charset="-128"/>
                        </a:rPr>
                        <a:t>収入コード</a:t>
                      </a:r>
                    </a:p>
                  </a:txBody>
                  <a:tcPr marL="6350" marR="6350" marT="6350" marB="0" anchor="ctr"/>
                </a:tc>
                <a:tc>
                  <a:txBody>
                    <a:bodyPr/>
                    <a:lstStyle/>
                    <a:p>
                      <a:pPr rtl="0" fontAlgn="b">
                        <a:buNone/>
                      </a:pPr>
                      <a:r>
                        <a:rPr lang="ja-JP" altLang="en-US" b="1">
                          <a:effectLst/>
                        </a:rPr>
                        <a:t>金額範囲</a:t>
                      </a:r>
                    </a:p>
                  </a:txBody>
                  <a:tcPr marL="19050" marR="19050" marT="12700" marB="12700" anchor="b"/>
                </a:tc>
                <a:tc>
                  <a:txBody>
                    <a:bodyPr/>
                    <a:lstStyle/>
                    <a:p>
                      <a:pPr algn="ctr" fontAlgn="ctr">
                        <a:buNone/>
                      </a:pPr>
                      <a:r>
                        <a:rPr lang="ja-JP" altLang="en-US" sz="1400" b="1" i="0" u="none" strike="noStrike">
                          <a:solidFill>
                            <a:srgbClr val="000000"/>
                          </a:solidFill>
                          <a:effectLst/>
                          <a:latin typeface="メイリオ" panose="020B0604030504040204" pitchFamily="50" charset="-128"/>
                          <a:ea typeface="メイリオ" panose="020B0604030504040204" pitchFamily="50" charset="-128"/>
                        </a:rPr>
                        <a:t>データ数</a:t>
                      </a:r>
                    </a:p>
                  </a:txBody>
                  <a:tcPr marL="6350" marR="6350" marT="6350" marB="0" anchor="ctr"/>
                </a:tc>
                <a:extLst>
                  <a:ext uri="{0D108BD9-81ED-4DB2-BD59-A6C34878D82A}">
                    <a16:rowId xmlns:a16="http://schemas.microsoft.com/office/drawing/2014/main" val="3867383233"/>
                  </a:ext>
                </a:extLst>
              </a:tr>
              <a:tr h="370840">
                <a:tc>
                  <a:txBody>
                    <a:bodyPr/>
                    <a:lstStyle/>
                    <a:p>
                      <a:pPr algn="ctr" fontAlgn="ctr">
                        <a:buNone/>
                      </a:pP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a:t>
                      </a:r>
                    </a:p>
                  </a:txBody>
                  <a:tcPr marL="6350" marR="6350" marT="6350" marB="0" anchor="ctr"/>
                </a:tc>
                <a:tc>
                  <a:txBody>
                    <a:bodyPr/>
                    <a:lstStyle/>
                    <a:p>
                      <a:pPr rtl="0" fontAlgn="b">
                        <a:buNone/>
                      </a:pPr>
                      <a:r>
                        <a:rPr lang="en-US" altLang="ja-JP">
                          <a:effectLst/>
                        </a:rPr>
                        <a:t>200</a:t>
                      </a:r>
                      <a:r>
                        <a:rPr lang="ja-JP" altLang="en-US">
                          <a:effectLst/>
                        </a:rPr>
                        <a:t>万円未満</a:t>
                      </a:r>
                    </a:p>
                  </a:txBody>
                  <a:tcPr marL="0" marR="0" marT="12700" marB="12700" anchor="b"/>
                </a:tc>
                <a:tc>
                  <a:txBody>
                    <a:bodyPr/>
                    <a:lstStyle/>
                    <a:p>
                      <a:pPr algn="r" fontAlgn="ctr">
                        <a:buNone/>
                      </a:pP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19</a:t>
                      </a:r>
                    </a:p>
                  </a:txBody>
                  <a:tcPr marL="6350" marR="6350" marT="6350" marB="0" anchor="ctr"/>
                </a:tc>
                <a:extLst>
                  <a:ext uri="{0D108BD9-81ED-4DB2-BD59-A6C34878D82A}">
                    <a16:rowId xmlns:a16="http://schemas.microsoft.com/office/drawing/2014/main" val="3880555366"/>
                  </a:ext>
                </a:extLst>
              </a:tr>
              <a:tr h="370840">
                <a:tc>
                  <a:txBody>
                    <a:bodyPr/>
                    <a:lstStyle/>
                    <a:p>
                      <a:pPr algn="ctr" fontAlgn="ctr">
                        <a:buNone/>
                      </a:pP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a:t>
                      </a:r>
                    </a:p>
                  </a:txBody>
                  <a:tcPr marL="6350" marR="6350" marT="6350" marB="0" anchor="ctr"/>
                </a:tc>
                <a:tc>
                  <a:txBody>
                    <a:bodyPr/>
                    <a:lstStyle/>
                    <a:p>
                      <a:pPr rtl="0" fontAlgn="b">
                        <a:buNone/>
                      </a:pPr>
                      <a:r>
                        <a:rPr lang="en-US" altLang="ja-JP">
                          <a:effectLst/>
                        </a:rPr>
                        <a:t>200</a:t>
                      </a:r>
                      <a:r>
                        <a:rPr lang="ja-JP" altLang="en-US">
                          <a:effectLst/>
                        </a:rPr>
                        <a:t> </a:t>
                      </a:r>
                      <a:r>
                        <a:rPr lang="en-US" altLang="ja-JP">
                          <a:effectLst/>
                        </a:rPr>
                        <a:t>– 599</a:t>
                      </a:r>
                      <a:r>
                        <a:rPr lang="ja-JP" altLang="en-US">
                          <a:effectLst/>
                        </a:rPr>
                        <a:t>万円</a:t>
                      </a:r>
                    </a:p>
                  </a:txBody>
                  <a:tcPr marL="0" marR="0" marT="12700" marB="12700" anchor="b"/>
                </a:tc>
                <a:tc>
                  <a:txBody>
                    <a:bodyPr/>
                    <a:lstStyle/>
                    <a:p>
                      <a:pPr algn="r" fontAlgn="ctr">
                        <a:buNone/>
                      </a:pP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225</a:t>
                      </a:r>
                    </a:p>
                  </a:txBody>
                  <a:tcPr marL="6350" marR="6350" marT="6350" marB="0" anchor="ctr"/>
                </a:tc>
                <a:extLst>
                  <a:ext uri="{0D108BD9-81ED-4DB2-BD59-A6C34878D82A}">
                    <a16:rowId xmlns:a16="http://schemas.microsoft.com/office/drawing/2014/main" val="1714659086"/>
                  </a:ext>
                </a:extLst>
              </a:tr>
              <a:tr h="370840">
                <a:tc>
                  <a:txBody>
                    <a:bodyPr/>
                    <a:lstStyle/>
                    <a:p>
                      <a:pPr algn="ctr" fontAlgn="ctr">
                        <a:buNone/>
                      </a:pP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3</a:t>
                      </a:r>
                    </a:p>
                  </a:txBody>
                  <a:tcPr marL="6350" marR="6350" marT="6350" marB="0" anchor="ctr"/>
                </a:tc>
                <a:tc>
                  <a:txBody>
                    <a:bodyPr/>
                    <a:lstStyle/>
                    <a:p>
                      <a:pPr rtl="0" fontAlgn="b">
                        <a:buNone/>
                      </a:pPr>
                      <a:r>
                        <a:rPr lang="en-US" altLang="ja-JP">
                          <a:effectLst/>
                        </a:rPr>
                        <a:t>600-999</a:t>
                      </a:r>
                      <a:r>
                        <a:rPr lang="ja-JP" altLang="en-US">
                          <a:effectLst/>
                        </a:rPr>
                        <a:t>万円</a:t>
                      </a:r>
                    </a:p>
                  </a:txBody>
                  <a:tcPr marL="0" marR="0" marT="12700" marB="12700" anchor="b"/>
                </a:tc>
                <a:tc>
                  <a:txBody>
                    <a:bodyPr/>
                    <a:lstStyle/>
                    <a:p>
                      <a:pPr algn="r" fontAlgn="ctr">
                        <a:buNone/>
                      </a:pP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260</a:t>
                      </a:r>
                    </a:p>
                  </a:txBody>
                  <a:tcPr marL="6350" marR="6350" marT="6350" marB="0" anchor="ctr"/>
                </a:tc>
                <a:extLst>
                  <a:ext uri="{0D108BD9-81ED-4DB2-BD59-A6C34878D82A}">
                    <a16:rowId xmlns:a16="http://schemas.microsoft.com/office/drawing/2014/main" val="182736316"/>
                  </a:ext>
                </a:extLst>
              </a:tr>
              <a:tr h="370840">
                <a:tc>
                  <a:txBody>
                    <a:bodyPr/>
                    <a:lstStyle/>
                    <a:p>
                      <a:pPr algn="ctr" fontAlgn="ctr">
                        <a:buNone/>
                      </a:pP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4</a:t>
                      </a:r>
                    </a:p>
                  </a:txBody>
                  <a:tcPr marL="6350" marR="6350" marT="6350" marB="0" anchor="ctr"/>
                </a:tc>
                <a:tc>
                  <a:txBody>
                    <a:bodyPr/>
                    <a:lstStyle/>
                    <a:p>
                      <a:pPr rtl="0" fontAlgn="b">
                        <a:buNone/>
                      </a:pPr>
                      <a:r>
                        <a:rPr lang="en-US" altLang="ja-JP">
                          <a:effectLst/>
                        </a:rPr>
                        <a:t>1000-1499</a:t>
                      </a:r>
                      <a:r>
                        <a:rPr lang="ja-JP" altLang="en-US">
                          <a:effectLst/>
                        </a:rPr>
                        <a:t>万円</a:t>
                      </a:r>
                    </a:p>
                  </a:txBody>
                  <a:tcPr marL="0" marR="0" marT="12700" marB="12700" anchor="b"/>
                </a:tc>
                <a:tc>
                  <a:txBody>
                    <a:bodyPr/>
                    <a:lstStyle/>
                    <a:p>
                      <a:pPr algn="r" fontAlgn="ctr">
                        <a:buNone/>
                      </a:pP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255</a:t>
                      </a:r>
                    </a:p>
                  </a:txBody>
                  <a:tcPr marL="6350" marR="6350" marT="6350" marB="0" anchor="ctr"/>
                </a:tc>
                <a:extLst>
                  <a:ext uri="{0D108BD9-81ED-4DB2-BD59-A6C34878D82A}">
                    <a16:rowId xmlns:a16="http://schemas.microsoft.com/office/drawing/2014/main" val="1332620192"/>
                  </a:ext>
                </a:extLst>
              </a:tr>
              <a:tr h="370840">
                <a:tc>
                  <a:txBody>
                    <a:bodyPr/>
                    <a:lstStyle/>
                    <a:p>
                      <a:pPr algn="ctr" fontAlgn="ctr">
                        <a:buNone/>
                      </a:pP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5</a:t>
                      </a:r>
                    </a:p>
                  </a:txBody>
                  <a:tcPr marL="6350" marR="6350" marT="6350" marB="0" anchor="ctr"/>
                </a:tc>
                <a:tc>
                  <a:txBody>
                    <a:bodyPr/>
                    <a:lstStyle/>
                    <a:p>
                      <a:pPr rtl="0" fontAlgn="b">
                        <a:buNone/>
                      </a:pPr>
                      <a:r>
                        <a:rPr lang="en-US" altLang="ja-JP">
                          <a:effectLst/>
                        </a:rPr>
                        <a:t>1500</a:t>
                      </a:r>
                      <a:r>
                        <a:rPr lang="ja-JP" altLang="en-US">
                          <a:effectLst/>
                        </a:rPr>
                        <a:t>万円以上</a:t>
                      </a:r>
                    </a:p>
                  </a:txBody>
                  <a:tcPr marL="0" marR="0" marT="12700" marB="12700" anchor="b"/>
                </a:tc>
                <a:tc>
                  <a:txBody>
                    <a:bodyPr/>
                    <a:lstStyle/>
                    <a:p>
                      <a:pPr algn="r" fontAlgn="ctr">
                        <a:buNone/>
                      </a:pPr>
                      <a:r>
                        <a:rPr lang="en-US" altLang="ja-JP" sz="1400" b="0" i="0" u="none" strike="noStrike">
                          <a:solidFill>
                            <a:srgbClr val="000000"/>
                          </a:solidFill>
                          <a:effectLst/>
                          <a:latin typeface="メイリオ" panose="020B0604030504040204" pitchFamily="50" charset="-128"/>
                          <a:ea typeface="メイリオ" panose="020B0604030504040204" pitchFamily="50" charset="-128"/>
                        </a:rPr>
                        <a:t>108</a:t>
                      </a:r>
                    </a:p>
                  </a:txBody>
                  <a:tcPr marL="6350" marR="6350" marT="6350" marB="0" anchor="ctr"/>
                </a:tc>
                <a:extLst>
                  <a:ext uri="{0D108BD9-81ED-4DB2-BD59-A6C34878D82A}">
                    <a16:rowId xmlns:a16="http://schemas.microsoft.com/office/drawing/2014/main" val="3964989699"/>
                  </a:ext>
                </a:extLst>
              </a:tr>
            </a:tbl>
          </a:graphicData>
        </a:graphic>
      </p:graphicFrame>
      <p:sp>
        <p:nvSpPr>
          <p:cNvPr id="3" name="スライド番号プレースホルダー 2">
            <a:extLst>
              <a:ext uri="{FF2B5EF4-FFF2-40B4-BE49-F238E27FC236}">
                <a16:creationId xmlns:a16="http://schemas.microsoft.com/office/drawing/2014/main" id="{0D108AFF-FB3D-90B4-4AE3-384F85F0C3F6}"/>
              </a:ext>
            </a:extLst>
          </p:cNvPr>
          <p:cNvSpPr>
            <a:spLocks noGrp="1"/>
          </p:cNvSpPr>
          <p:nvPr>
            <p:ph type="sldNum" sz="quarter" idx="12"/>
          </p:nvPr>
        </p:nvSpPr>
        <p:spPr/>
        <p:txBody>
          <a:bodyPr/>
          <a:lstStyle/>
          <a:p>
            <a:fld id="{2E579A5C-05D8-48F0-A5C1-8CBB8C12EF46}" type="slidenum">
              <a:rPr kumimoji="1" lang="ja-JP" altLang="en-US" smtClean="0"/>
              <a:pPr/>
              <a:t>34</a:t>
            </a:fld>
            <a:endParaRPr kumimoji="1" lang="ja-JP" altLang="en-US"/>
          </a:p>
        </p:txBody>
      </p:sp>
      <p:sp>
        <p:nvSpPr>
          <p:cNvPr id="4" name="タイトル 3">
            <a:extLst>
              <a:ext uri="{FF2B5EF4-FFF2-40B4-BE49-F238E27FC236}">
                <a16:creationId xmlns:a16="http://schemas.microsoft.com/office/drawing/2014/main" id="{5DF98A2C-CA28-067B-55A3-2042CD992CA1}"/>
              </a:ext>
            </a:extLst>
          </p:cNvPr>
          <p:cNvSpPr>
            <a:spLocks noGrp="1"/>
          </p:cNvSpPr>
          <p:nvPr>
            <p:ph type="title"/>
          </p:nvPr>
        </p:nvSpPr>
        <p:spPr/>
        <p:txBody>
          <a:bodyPr/>
          <a:lstStyle/>
          <a:p>
            <a:r>
              <a:rPr lang="ja-JP" altLang="en-US"/>
              <a:t>収入コード</a:t>
            </a:r>
            <a:endParaRPr kumimoji="1" lang="ja-JP" altLang="en-US"/>
          </a:p>
        </p:txBody>
      </p:sp>
    </p:spTree>
    <p:extLst>
      <p:ext uri="{BB962C8B-B14F-4D97-AF65-F5344CB8AC3E}">
        <p14:creationId xmlns:p14="http://schemas.microsoft.com/office/powerpoint/2010/main" val="455686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E07A66D-DEF1-D9A6-1178-F201087EFCD1}"/>
              </a:ext>
            </a:extLst>
          </p:cNvPr>
          <p:cNvSpPr>
            <a:spLocks noGrp="1"/>
          </p:cNvSpPr>
          <p:nvPr>
            <p:ph sz="quarter" idx="13"/>
          </p:nvPr>
        </p:nvSpPr>
        <p:spPr/>
        <p:txBody>
          <a:bodyPr/>
          <a:lstStyle/>
          <a:p>
            <a:r>
              <a:rPr kumimoji="1" lang="ja-JP" altLang="en-US"/>
              <a:t>最寄り駅からの距離</a:t>
            </a:r>
            <a:r>
              <a:rPr kumimoji="1" lang="en-US" altLang="ja-JP"/>
              <a:t>-</a:t>
            </a:r>
            <a:r>
              <a:rPr kumimoji="1" lang="ja-JP" altLang="en-US"/>
              <a:t>散布図</a:t>
            </a:r>
          </a:p>
        </p:txBody>
      </p:sp>
      <p:sp>
        <p:nvSpPr>
          <p:cNvPr id="3" name="スライド番号プレースホルダー 2">
            <a:extLst>
              <a:ext uri="{FF2B5EF4-FFF2-40B4-BE49-F238E27FC236}">
                <a16:creationId xmlns:a16="http://schemas.microsoft.com/office/drawing/2014/main" id="{16DDBAD8-3F32-7E6B-7D08-61E38773C082}"/>
              </a:ext>
            </a:extLst>
          </p:cNvPr>
          <p:cNvSpPr>
            <a:spLocks noGrp="1"/>
          </p:cNvSpPr>
          <p:nvPr>
            <p:ph type="sldNum" sz="quarter" idx="12"/>
          </p:nvPr>
        </p:nvSpPr>
        <p:spPr/>
        <p:txBody>
          <a:bodyPr/>
          <a:lstStyle/>
          <a:p>
            <a:fld id="{2E579A5C-05D8-48F0-A5C1-8CBB8C12EF46}" type="slidenum">
              <a:rPr kumimoji="1" lang="ja-JP" altLang="en-US" smtClean="0"/>
              <a:pPr/>
              <a:t>35</a:t>
            </a:fld>
            <a:endParaRPr kumimoji="1" lang="ja-JP" altLang="en-US"/>
          </a:p>
        </p:txBody>
      </p:sp>
      <p:sp>
        <p:nvSpPr>
          <p:cNvPr id="4" name="タイトル 3">
            <a:extLst>
              <a:ext uri="{FF2B5EF4-FFF2-40B4-BE49-F238E27FC236}">
                <a16:creationId xmlns:a16="http://schemas.microsoft.com/office/drawing/2014/main" id="{4DF1946B-FE65-0C57-696F-31A937835297}"/>
              </a:ext>
            </a:extLst>
          </p:cNvPr>
          <p:cNvSpPr>
            <a:spLocks noGrp="1"/>
          </p:cNvSpPr>
          <p:nvPr>
            <p:ph type="title"/>
          </p:nvPr>
        </p:nvSpPr>
        <p:spPr/>
        <p:txBody>
          <a:bodyPr/>
          <a:lstStyle/>
          <a:p>
            <a:r>
              <a:rPr kumimoji="1" lang="ja-JP" altLang="en-US"/>
              <a:t>アクセス</a:t>
            </a:r>
            <a:r>
              <a:rPr kumimoji="1" lang="en-US" altLang="ja-JP"/>
              <a:t>×</a:t>
            </a:r>
            <a:r>
              <a:rPr kumimoji="1" lang="ja-JP" altLang="en-US"/>
              <a:t>収入</a:t>
            </a:r>
          </a:p>
        </p:txBody>
      </p:sp>
      <p:pic>
        <p:nvPicPr>
          <p:cNvPr id="6" name="図 5" descr="グラフ, 散布図&#10;&#10;AI 生成コンテンツは誤りを含む可能性があります。">
            <a:extLst>
              <a:ext uri="{FF2B5EF4-FFF2-40B4-BE49-F238E27FC236}">
                <a16:creationId xmlns:a16="http://schemas.microsoft.com/office/drawing/2014/main" id="{2A537AE0-6DBB-43B4-09F3-3AEAF59BF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756" y="2133600"/>
            <a:ext cx="7772400" cy="2590800"/>
          </a:xfrm>
          <a:prstGeom prst="rect">
            <a:avLst/>
          </a:prstGeom>
        </p:spPr>
      </p:pic>
    </p:spTree>
    <p:extLst>
      <p:ext uri="{BB962C8B-B14F-4D97-AF65-F5344CB8AC3E}">
        <p14:creationId xmlns:p14="http://schemas.microsoft.com/office/powerpoint/2010/main" val="1121734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279ABFE-42C0-A353-08BF-7E1930D27C78}"/>
              </a:ext>
            </a:extLst>
          </p:cNvPr>
          <p:cNvSpPr>
            <a:spLocks noGrp="1"/>
          </p:cNvSpPr>
          <p:nvPr>
            <p:ph sz="quarter" idx="13"/>
          </p:nvPr>
        </p:nvSpPr>
        <p:spPr/>
        <p:txBody>
          <a:bodyPr/>
          <a:lstStyle/>
          <a:p>
            <a:r>
              <a:rPr lang="ja-JP" altLang="en-US"/>
              <a:t>最寄り駅からの距離</a:t>
            </a:r>
            <a:r>
              <a:rPr lang="en-US" altLang="ja-JP"/>
              <a:t>-</a:t>
            </a:r>
            <a:r>
              <a:rPr lang="ja-JP" altLang="en-US"/>
              <a:t>バイオリン図</a:t>
            </a:r>
          </a:p>
          <a:p>
            <a:endParaRPr kumimoji="1" lang="ja-JP" altLang="en-US"/>
          </a:p>
        </p:txBody>
      </p:sp>
      <p:sp>
        <p:nvSpPr>
          <p:cNvPr id="3" name="スライド番号プレースホルダー 2">
            <a:extLst>
              <a:ext uri="{FF2B5EF4-FFF2-40B4-BE49-F238E27FC236}">
                <a16:creationId xmlns:a16="http://schemas.microsoft.com/office/drawing/2014/main" id="{99D6108D-29B8-FCFB-22F5-F991227FF1C6}"/>
              </a:ext>
            </a:extLst>
          </p:cNvPr>
          <p:cNvSpPr>
            <a:spLocks noGrp="1"/>
          </p:cNvSpPr>
          <p:nvPr>
            <p:ph type="sldNum" sz="quarter" idx="12"/>
          </p:nvPr>
        </p:nvSpPr>
        <p:spPr/>
        <p:txBody>
          <a:bodyPr/>
          <a:lstStyle/>
          <a:p>
            <a:fld id="{2E579A5C-05D8-48F0-A5C1-8CBB8C12EF46}" type="slidenum">
              <a:rPr kumimoji="1" lang="ja-JP" altLang="en-US" smtClean="0"/>
              <a:pPr/>
              <a:t>36</a:t>
            </a:fld>
            <a:endParaRPr kumimoji="1" lang="ja-JP" altLang="en-US"/>
          </a:p>
        </p:txBody>
      </p:sp>
      <p:sp>
        <p:nvSpPr>
          <p:cNvPr id="4" name="タイトル 3">
            <a:extLst>
              <a:ext uri="{FF2B5EF4-FFF2-40B4-BE49-F238E27FC236}">
                <a16:creationId xmlns:a16="http://schemas.microsoft.com/office/drawing/2014/main" id="{84FA82B1-75C2-9EB4-58A4-53E11F364D0E}"/>
              </a:ext>
            </a:extLst>
          </p:cNvPr>
          <p:cNvSpPr>
            <a:spLocks noGrp="1"/>
          </p:cNvSpPr>
          <p:nvPr>
            <p:ph type="title"/>
          </p:nvPr>
        </p:nvSpPr>
        <p:spPr/>
        <p:txBody>
          <a:bodyPr/>
          <a:lstStyle/>
          <a:p>
            <a:r>
              <a:rPr lang="ja-JP" altLang="en-US"/>
              <a:t>アクセス</a:t>
            </a:r>
            <a:r>
              <a:rPr lang="en-US" altLang="ja-JP"/>
              <a:t>×</a:t>
            </a:r>
            <a:r>
              <a:rPr lang="ja-JP" altLang="en-US"/>
              <a:t>収入</a:t>
            </a:r>
            <a:endParaRPr kumimoji="1" lang="ja-JP" altLang="en-US"/>
          </a:p>
        </p:txBody>
      </p:sp>
      <p:pic>
        <p:nvPicPr>
          <p:cNvPr id="6" name="図 5" descr="グラフ, 散布図&#10;&#10;AI 生成コンテンツは誤りを含む可能性があります。">
            <a:extLst>
              <a:ext uri="{FF2B5EF4-FFF2-40B4-BE49-F238E27FC236}">
                <a16:creationId xmlns:a16="http://schemas.microsoft.com/office/drawing/2014/main" id="{1C414C5C-C5BD-2B6E-D986-E1EB3ADD7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117" y="1904692"/>
            <a:ext cx="7772400" cy="3886200"/>
          </a:xfrm>
          <a:prstGeom prst="rect">
            <a:avLst/>
          </a:prstGeom>
        </p:spPr>
      </p:pic>
    </p:spTree>
    <p:extLst>
      <p:ext uri="{BB962C8B-B14F-4D97-AF65-F5344CB8AC3E}">
        <p14:creationId xmlns:p14="http://schemas.microsoft.com/office/powerpoint/2010/main" val="1371465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F4B80E8-D19F-B3BD-A74E-3E0329CB7460}"/>
              </a:ext>
            </a:extLst>
          </p:cNvPr>
          <p:cNvSpPr>
            <a:spLocks noGrp="1"/>
          </p:cNvSpPr>
          <p:nvPr>
            <p:ph type="sldNum" sz="quarter" idx="12"/>
          </p:nvPr>
        </p:nvSpPr>
        <p:spPr/>
        <p:txBody>
          <a:bodyPr/>
          <a:lstStyle/>
          <a:p>
            <a:fld id="{2E579A5C-05D8-48F0-A5C1-8CBB8C12EF46}" type="slidenum">
              <a:rPr kumimoji="1" lang="ja-JP" altLang="en-US" smtClean="0"/>
              <a:pPr/>
              <a:t>37</a:t>
            </a:fld>
            <a:endParaRPr kumimoji="1" lang="ja-JP" altLang="en-US"/>
          </a:p>
        </p:txBody>
      </p:sp>
      <p:sp>
        <p:nvSpPr>
          <p:cNvPr id="4" name="タイトル 3">
            <a:extLst>
              <a:ext uri="{FF2B5EF4-FFF2-40B4-BE49-F238E27FC236}">
                <a16:creationId xmlns:a16="http://schemas.microsoft.com/office/drawing/2014/main" id="{AE103FEC-9C5B-DEC3-2FD0-6A115CCF53C8}"/>
              </a:ext>
            </a:extLst>
          </p:cNvPr>
          <p:cNvSpPr>
            <a:spLocks noGrp="1"/>
          </p:cNvSpPr>
          <p:nvPr>
            <p:ph type="title"/>
          </p:nvPr>
        </p:nvSpPr>
        <p:spPr/>
        <p:txBody>
          <a:bodyPr/>
          <a:lstStyle/>
          <a:p>
            <a:r>
              <a:rPr kumimoji="1" lang="ja-JP" altLang="en-US"/>
              <a:t>アクセス</a:t>
            </a:r>
            <a:r>
              <a:rPr kumimoji="1" lang="en-US" altLang="ja-JP"/>
              <a:t>×</a:t>
            </a:r>
            <a:r>
              <a:rPr kumimoji="1" lang="ja-JP" altLang="en-US"/>
              <a:t>性別</a:t>
            </a:r>
          </a:p>
        </p:txBody>
      </p:sp>
      <p:sp>
        <p:nvSpPr>
          <p:cNvPr id="8" name="コンテンツ プレースホルダー 7">
            <a:extLst>
              <a:ext uri="{FF2B5EF4-FFF2-40B4-BE49-F238E27FC236}">
                <a16:creationId xmlns:a16="http://schemas.microsoft.com/office/drawing/2014/main" id="{7A9BD9B8-2EAF-19F6-7DAC-4FE87774C431}"/>
              </a:ext>
            </a:extLst>
          </p:cNvPr>
          <p:cNvSpPr>
            <a:spLocks noGrp="1"/>
          </p:cNvSpPr>
          <p:nvPr>
            <p:ph sz="quarter" idx="13"/>
          </p:nvPr>
        </p:nvSpPr>
        <p:spPr/>
        <p:txBody>
          <a:bodyPr/>
          <a:lstStyle/>
          <a:p>
            <a:pPr lvl="1"/>
            <a:r>
              <a:rPr lang="ja-JP" altLang="en-US"/>
              <a:t>平均</a:t>
            </a:r>
            <a:endParaRPr lang="en-US" altLang="ja-JP"/>
          </a:p>
          <a:p>
            <a:pPr lvl="2"/>
            <a:r>
              <a:rPr lang="en-US" altLang="ja-JP"/>
              <a:t>1(</a:t>
            </a:r>
            <a:r>
              <a:rPr lang="ja-JP" altLang="en-US"/>
              <a:t>男性</a:t>
            </a:r>
            <a:r>
              <a:rPr lang="en-US" altLang="ja-JP"/>
              <a:t>): 2522.7 </a:t>
            </a:r>
          </a:p>
          <a:p>
            <a:pPr lvl="2"/>
            <a:r>
              <a:rPr lang="en-US" altLang="ja-JP"/>
              <a:t>2(</a:t>
            </a:r>
            <a:r>
              <a:rPr lang="ja-JP" altLang="en-US"/>
              <a:t>女性</a:t>
            </a:r>
            <a:r>
              <a:rPr lang="en-US" altLang="ja-JP"/>
              <a:t>) 1326.8</a:t>
            </a:r>
            <a:endParaRPr lang="ja-JP" altLang="en-US"/>
          </a:p>
        </p:txBody>
      </p:sp>
      <p:pic>
        <p:nvPicPr>
          <p:cNvPr id="9" name="コンテンツ プレースホルダー 5" descr="グラフ, 散布図&#10;&#10;AI 生成コンテンツは誤りを含む可能性があります。">
            <a:extLst>
              <a:ext uri="{FF2B5EF4-FFF2-40B4-BE49-F238E27FC236}">
                <a16:creationId xmlns:a16="http://schemas.microsoft.com/office/drawing/2014/main" id="{2A561DC2-D4E9-E000-2333-871989C02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44" y="2973888"/>
            <a:ext cx="10972800" cy="3657600"/>
          </a:xfrm>
          <a:prstGeom prst="rect">
            <a:avLst/>
          </a:prstGeom>
        </p:spPr>
      </p:pic>
      <p:graphicFrame>
        <p:nvGraphicFramePr>
          <p:cNvPr id="2" name="表 1">
            <a:extLst>
              <a:ext uri="{FF2B5EF4-FFF2-40B4-BE49-F238E27FC236}">
                <a16:creationId xmlns:a16="http://schemas.microsoft.com/office/drawing/2014/main" id="{586BFD04-A208-CD2F-7C84-6E5ED6F425D0}"/>
              </a:ext>
            </a:extLst>
          </p:cNvPr>
          <p:cNvGraphicFramePr>
            <a:graphicFrameLocks noGrp="1"/>
          </p:cNvGraphicFramePr>
          <p:nvPr>
            <p:extLst>
              <p:ext uri="{D42A27DB-BD31-4B8C-83A1-F6EECF244321}">
                <p14:modId xmlns:p14="http://schemas.microsoft.com/office/powerpoint/2010/main" val="1765197544"/>
              </p:ext>
            </p:extLst>
          </p:nvPr>
        </p:nvGraphicFramePr>
        <p:xfrm>
          <a:off x="4879703" y="1064097"/>
          <a:ext cx="4572000" cy="111252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1900216675"/>
                    </a:ext>
                  </a:extLst>
                </a:gridCol>
                <a:gridCol w="1524000">
                  <a:extLst>
                    <a:ext uri="{9D8B030D-6E8A-4147-A177-3AD203B41FA5}">
                      <a16:colId xmlns:a16="http://schemas.microsoft.com/office/drawing/2014/main" val="106845360"/>
                    </a:ext>
                  </a:extLst>
                </a:gridCol>
                <a:gridCol w="1524000">
                  <a:extLst>
                    <a:ext uri="{9D8B030D-6E8A-4147-A177-3AD203B41FA5}">
                      <a16:colId xmlns:a16="http://schemas.microsoft.com/office/drawing/2014/main" val="53958179"/>
                    </a:ext>
                  </a:extLst>
                </a:gridCol>
              </a:tblGrid>
              <a:tr h="370840">
                <a:tc>
                  <a:txBody>
                    <a:bodyPr/>
                    <a:lstStyle/>
                    <a:p>
                      <a:pPr algn="ctr" fontAlgn="ctr">
                        <a:buNone/>
                      </a:pP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性別データ</a:t>
                      </a:r>
                    </a:p>
                  </a:txBody>
                  <a:tcPr marL="6350" marR="6350" marT="6350" marB="0" anchor="ctr"/>
                </a:tc>
                <a:tc>
                  <a:txBody>
                    <a:bodyPr/>
                    <a:lstStyle/>
                    <a:p>
                      <a:pPr algn="ctr" fontAlgn="ctr">
                        <a:buNone/>
                      </a:pP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性別</a:t>
                      </a:r>
                    </a:p>
                  </a:txBody>
                  <a:tcPr marL="6350" marR="6350" marT="6350" marB="0" anchor="ctr"/>
                </a:tc>
                <a:tc>
                  <a:txBody>
                    <a:bodyPr/>
                    <a:lstStyle/>
                    <a:p>
                      <a:pPr algn="ctr" fontAlgn="ctr">
                        <a:buNone/>
                      </a:pP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データ数</a:t>
                      </a:r>
                    </a:p>
                  </a:txBody>
                  <a:tcPr marL="6350" marR="6350" marT="6350" marB="0" anchor="ctr"/>
                </a:tc>
                <a:extLst>
                  <a:ext uri="{0D108BD9-81ED-4DB2-BD59-A6C34878D82A}">
                    <a16:rowId xmlns:a16="http://schemas.microsoft.com/office/drawing/2014/main" val="2722694569"/>
                  </a:ext>
                </a:extLst>
              </a:tr>
              <a:tr h="370840">
                <a:tc>
                  <a:txBody>
                    <a:bodyPr/>
                    <a:lstStyle/>
                    <a:p>
                      <a:pPr algn="ct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1</a:t>
                      </a:r>
                    </a:p>
                  </a:txBody>
                  <a:tcPr marL="6350" marR="6350" marT="6350" marB="0" anchor="ctr"/>
                </a:tc>
                <a:tc>
                  <a:txBody>
                    <a:bodyPr/>
                    <a:lstStyle/>
                    <a:p>
                      <a:pPr algn="ctr" fontAlgn="ctr">
                        <a:buNone/>
                      </a:pP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男性</a:t>
                      </a:r>
                    </a:p>
                  </a:txBody>
                  <a:tcPr marL="6350" marR="6350" marT="6350" marB="0" anchor="ctr"/>
                </a:tc>
                <a:tc>
                  <a:txBody>
                    <a:bodyPr/>
                    <a:lstStyle/>
                    <a:p>
                      <a:pPr algn="ct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524</a:t>
                      </a:r>
                    </a:p>
                  </a:txBody>
                  <a:tcPr marL="6350" marR="6350" marT="6350" marB="0" anchor="ctr"/>
                </a:tc>
                <a:extLst>
                  <a:ext uri="{0D108BD9-81ED-4DB2-BD59-A6C34878D82A}">
                    <a16:rowId xmlns:a16="http://schemas.microsoft.com/office/drawing/2014/main" val="2909051003"/>
                  </a:ext>
                </a:extLst>
              </a:tr>
              <a:tr h="370840">
                <a:tc>
                  <a:txBody>
                    <a:bodyPr/>
                    <a:lstStyle/>
                    <a:p>
                      <a:pPr algn="ct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2</a:t>
                      </a:r>
                    </a:p>
                  </a:txBody>
                  <a:tcPr marL="6350" marR="6350" marT="6350" marB="0" anchor="ctr"/>
                </a:tc>
                <a:tc>
                  <a:txBody>
                    <a:bodyPr/>
                    <a:lstStyle/>
                    <a:p>
                      <a:pPr algn="ctr" fontAlgn="ctr">
                        <a:buNone/>
                      </a:pP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女性</a:t>
                      </a:r>
                    </a:p>
                  </a:txBody>
                  <a:tcPr marL="6350" marR="6350" marT="6350" marB="0" anchor="ctr"/>
                </a:tc>
                <a:tc>
                  <a:txBody>
                    <a:bodyPr/>
                    <a:lstStyle/>
                    <a:p>
                      <a:pPr algn="ct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343</a:t>
                      </a:r>
                    </a:p>
                  </a:txBody>
                  <a:tcPr marL="6350" marR="6350" marT="6350" marB="0" anchor="ctr"/>
                </a:tc>
                <a:extLst>
                  <a:ext uri="{0D108BD9-81ED-4DB2-BD59-A6C34878D82A}">
                    <a16:rowId xmlns:a16="http://schemas.microsoft.com/office/drawing/2014/main" val="1697605953"/>
                  </a:ext>
                </a:extLst>
              </a:tr>
            </a:tbl>
          </a:graphicData>
        </a:graphic>
      </p:graphicFrame>
    </p:spTree>
    <p:extLst>
      <p:ext uri="{BB962C8B-B14F-4D97-AF65-F5344CB8AC3E}">
        <p14:creationId xmlns:p14="http://schemas.microsoft.com/office/powerpoint/2010/main" val="4030140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A63AFD0-C898-72AF-97A9-7AC596C0C9A9}"/>
              </a:ext>
            </a:extLst>
          </p:cNvPr>
          <p:cNvSpPr>
            <a:spLocks noGrp="1"/>
          </p:cNvSpPr>
          <p:nvPr>
            <p:ph type="sldNum" sz="quarter" idx="12"/>
          </p:nvPr>
        </p:nvSpPr>
        <p:spPr/>
        <p:txBody>
          <a:bodyPr/>
          <a:lstStyle/>
          <a:p>
            <a:fld id="{2E579A5C-05D8-48F0-A5C1-8CBB8C12EF46}" type="slidenum">
              <a:rPr kumimoji="1" lang="ja-JP" altLang="en-US" smtClean="0"/>
              <a:pPr/>
              <a:t>38</a:t>
            </a:fld>
            <a:endParaRPr kumimoji="1" lang="ja-JP" altLang="en-US"/>
          </a:p>
        </p:txBody>
      </p:sp>
      <p:sp>
        <p:nvSpPr>
          <p:cNvPr id="4" name="タイトル 3">
            <a:extLst>
              <a:ext uri="{FF2B5EF4-FFF2-40B4-BE49-F238E27FC236}">
                <a16:creationId xmlns:a16="http://schemas.microsoft.com/office/drawing/2014/main" id="{F7127CAD-0EC5-6483-BBA5-04B23C03EC23}"/>
              </a:ext>
            </a:extLst>
          </p:cNvPr>
          <p:cNvSpPr>
            <a:spLocks noGrp="1"/>
          </p:cNvSpPr>
          <p:nvPr>
            <p:ph type="title"/>
          </p:nvPr>
        </p:nvSpPr>
        <p:spPr/>
        <p:txBody>
          <a:bodyPr/>
          <a:lstStyle/>
          <a:p>
            <a:r>
              <a:rPr lang="ja-JP" altLang="en-US"/>
              <a:t>アクセス</a:t>
            </a:r>
            <a:r>
              <a:rPr lang="en-US" altLang="ja-JP"/>
              <a:t>×</a:t>
            </a:r>
            <a:r>
              <a:rPr lang="ja-JP" altLang="en-US"/>
              <a:t>性別</a:t>
            </a:r>
            <a:endParaRPr kumimoji="1" lang="ja-JP" altLang="en-US"/>
          </a:p>
        </p:txBody>
      </p:sp>
      <p:pic>
        <p:nvPicPr>
          <p:cNvPr id="10" name="コンテンツ プレースホルダー 9" descr="テキスト が含まれている画像&#10;&#10;AI 生成コンテンツは誤りを含む可能性があります。">
            <a:extLst>
              <a:ext uri="{FF2B5EF4-FFF2-40B4-BE49-F238E27FC236}">
                <a16:creationId xmlns:a16="http://schemas.microsoft.com/office/drawing/2014/main" id="{72485DED-AAFE-233E-F632-50EBFECC498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7062" y="2018506"/>
            <a:ext cx="10972800" cy="3657600"/>
          </a:xfrm>
        </p:spPr>
      </p:pic>
    </p:spTree>
    <p:extLst>
      <p:ext uri="{BB962C8B-B14F-4D97-AF65-F5344CB8AC3E}">
        <p14:creationId xmlns:p14="http://schemas.microsoft.com/office/powerpoint/2010/main" val="2059144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散布図&#10;&#10;AI 生成コンテンツは誤りを含む可能性があります。">
            <a:extLst>
              <a:ext uri="{FF2B5EF4-FFF2-40B4-BE49-F238E27FC236}">
                <a16:creationId xmlns:a16="http://schemas.microsoft.com/office/drawing/2014/main" id="{C5ADC564-0A68-4B3D-A38D-6F585C1F25E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7062" y="1104106"/>
            <a:ext cx="10972800" cy="5486400"/>
          </a:xfrm>
        </p:spPr>
      </p:pic>
      <p:sp>
        <p:nvSpPr>
          <p:cNvPr id="3" name="スライド番号プレースホルダー 2">
            <a:extLst>
              <a:ext uri="{FF2B5EF4-FFF2-40B4-BE49-F238E27FC236}">
                <a16:creationId xmlns:a16="http://schemas.microsoft.com/office/drawing/2014/main" id="{3FA20D90-A827-9935-38BC-7AF497A850C4}"/>
              </a:ext>
            </a:extLst>
          </p:cNvPr>
          <p:cNvSpPr>
            <a:spLocks noGrp="1"/>
          </p:cNvSpPr>
          <p:nvPr>
            <p:ph type="sldNum" sz="quarter" idx="12"/>
          </p:nvPr>
        </p:nvSpPr>
        <p:spPr/>
        <p:txBody>
          <a:bodyPr/>
          <a:lstStyle/>
          <a:p>
            <a:fld id="{2E579A5C-05D8-48F0-A5C1-8CBB8C12EF46}" type="slidenum">
              <a:rPr kumimoji="1" lang="ja-JP" altLang="en-US" smtClean="0"/>
              <a:pPr/>
              <a:t>39</a:t>
            </a:fld>
            <a:endParaRPr kumimoji="1" lang="ja-JP" altLang="en-US"/>
          </a:p>
        </p:txBody>
      </p:sp>
      <p:sp>
        <p:nvSpPr>
          <p:cNvPr id="4" name="タイトル 3">
            <a:extLst>
              <a:ext uri="{FF2B5EF4-FFF2-40B4-BE49-F238E27FC236}">
                <a16:creationId xmlns:a16="http://schemas.microsoft.com/office/drawing/2014/main" id="{6F866550-6C03-AC6B-9EEE-0DB204CB7DE7}"/>
              </a:ext>
            </a:extLst>
          </p:cNvPr>
          <p:cNvSpPr>
            <a:spLocks noGrp="1"/>
          </p:cNvSpPr>
          <p:nvPr>
            <p:ph type="title"/>
          </p:nvPr>
        </p:nvSpPr>
        <p:spPr/>
        <p:txBody>
          <a:bodyPr/>
          <a:lstStyle/>
          <a:p>
            <a:r>
              <a:rPr lang="ja-JP" altLang="en-US"/>
              <a:t>アクセス</a:t>
            </a:r>
            <a:r>
              <a:rPr lang="en-US" altLang="ja-JP"/>
              <a:t>×</a:t>
            </a:r>
            <a:r>
              <a:rPr lang="ja-JP" altLang="en-US"/>
              <a:t>性別</a:t>
            </a:r>
            <a:endParaRPr kumimoji="1" lang="ja-JP" altLang="en-US"/>
          </a:p>
        </p:txBody>
      </p:sp>
    </p:spTree>
    <p:extLst>
      <p:ext uri="{BB962C8B-B14F-4D97-AF65-F5344CB8AC3E}">
        <p14:creationId xmlns:p14="http://schemas.microsoft.com/office/powerpoint/2010/main" val="315233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7A838-1F1E-6898-3E3D-A5B5AE832F41}"/>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B3D31DD-96E5-CB3E-3202-EAACFC78C0EB}"/>
              </a:ext>
            </a:extLst>
          </p:cNvPr>
          <p:cNvSpPr>
            <a:spLocks noGrp="1"/>
          </p:cNvSpPr>
          <p:nvPr>
            <p:ph type="body" sz="quarter" idx="14"/>
          </p:nvPr>
        </p:nvSpPr>
        <p:spPr>
          <a:xfrm>
            <a:off x="380990" y="1258645"/>
            <a:ext cx="4739642" cy="5372843"/>
          </a:xfrm>
        </p:spPr>
        <p:txBody>
          <a:bodyPr>
            <a:normAutofit lnSpcReduction="10000"/>
          </a:bodyPr>
          <a:lstStyle/>
          <a:p>
            <a:r>
              <a:rPr lang="en-US" altLang="ja-JP" sz="2800" b="1"/>
              <a:t>Restaurant side</a:t>
            </a:r>
            <a:endParaRPr kumimoji="1" lang="en-US" altLang="ja-JP" sz="2800" b="1"/>
          </a:p>
          <a:p>
            <a:pPr lvl="1"/>
            <a:r>
              <a:rPr lang="ja-JP" altLang="en-US" sz="1600"/>
              <a:t>飲食店側</a:t>
            </a:r>
            <a:endParaRPr lang="en-US" altLang="ja-JP" sz="1600"/>
          </a:p>
          <a:p>
            <a:pPr>
              <a:buFont typeface="Arial" panose="020B0604020202020204" pitchFamily="34" charset="0"/>
              <a:buChar char="•"/>
            </a:pPr>
            <a:r>
              <a:rPr lang="en-US" altLang="ja-JP" sz="2800"/>
              <a:t>Genre</a:t>
            </a:r>
          </a:p>
          <a:p>
            <a:pPr lvl="1">
              <a:buFont typeface="Arial" panose="020B0604020202020204" pitchFamily="34" charset="0"/>
              <a:buChar char="•"/>
            </a:pPr>
            <a:r>
              <a:rPr lang="ja-JP" altLang="en-US" sz="1600"/>
              <a:t>ジャンル</a:t>
            </a:r>
            <a:endParaRPr lang="en" altLang="ja-JP" sz="2800"/>
          </a:p>
          <a:p>
            <a:pPr>
              <a:buFont typeface="Arial" panose="020B0604020202020204" pitchFamily="34" charset="0"/>
              <a:buChar char="•"/>
            </a:pPr>
            <a:r>
              <a:rPr lang="en" altLang="ja-JP" sz="2800"/>
              <a:t>Distance from the nearest station</a:t>
            </a:r>
            <a:endParaRPr lang="en-US" altLang="ja-JP" sz="2800"/>
          </a:p>
          <a:p>
            <a:pPr lvl="1">
              <a:buFont typeface="Arial" panose="020B0604020202020204" pitchFamily="34" charset="0"/>
              <a:buChar char="•"/>
            </a:pPr>
            <a:r>
              <a:rPr lang="ja-JP" altLang="en-US" sz="1600"/>
              <a:t>最寄り駅からのアクセス距離</a:t>
            </a:r>
            <a:endParaRPr lang="en-US" altLang="ja-JP" sz="1600"/>
          </a:p>
          <a:p>
            <a:pPr>
              <a:buFont typeface="Arial" panose="020B0604020202020204" pitchFamily="34" charset="0"/>
              <a:buChar char="•"/>
            </a:pPr>
            <a:r>
              <a:rPr lang="en-US" altLang="ja-JP" sz="2800"/>
              <a:t>Price range(lunch/dinner)</a:t>
            </a:r>
          </a:p>
          <a:p>
            <a:pPr lvl="1">
              <a:buFont typeface="Arial" panose="020B0604020202020204" pitchFamily="34" charset="0"/>
              <a:buChar char="•"/>
            </a:pPr>
            <a:r>
              <a:rPr lang="ja-JP" altLang="en-US" sz="1600"/>
              <a:t>価格帯</a:t>
            </a:r>
            <a:endParaRPr lang="en-US" altLang="ja-JP" sz="1600"/>
          </a:p>
          <a:p>
            <a:pPr>
              <a:buFont typeface="Arial" panose="020B0604020202020204" pitchFamily="34" charset="0"/>
              <a:buChar char="•"/>
            </a:pPr>
            <a:r>
              <a:rPr lang="en" altLang="ja-JP" sz="2800"/>
              <a:t>Review score</a:t>
            </a:r>
          </a:p>
          <a:p>
            <a:pPr lvl="1">
              <a:buFont typeface="Arial" panose="020B0604020202020204" pitchFamily="34" charset="0"/>
              <a:buChar char="•"/>
            </a:pPr>
            <a:r>
              <a:rPr lang="ja-JP" altLang="en-US" sz="1600"/>
              <a:t>口コミ点数</a:t>
            </a:r>
            <a:endParaRPr lang="en-US" altLang="ja-JP" sz="1600"/>
          </a:p>
          <a:p>
            <a:pPr>
              <a:buFont typeface="Arial" panose="020B0604020202020204" pitchFamily="34" charset="0"/>
              <a:buChar char="•"/>
            </a:pPr>
            <a:r>
              <a:rPr lang="en" altLang="ja-JP" sz="2800"/>
              <a:t>Review count</a:t>
            </a:r>
          </a:p>
          <a:p>
            <a:pPr lvl="1">
              <a:buFont typeface="Arial" panose="020B0604020202020204" pitchFamily="34" charset="0"/>
              <a:buChar char="•"/>
            </a:pPr>
            <a:r>
              <a:rPr lang="ja-JP" altLang="en-US" sz="1600"/>
              <a:t>口コミ件数</a:t>
            </a:r>
            <a:endParaRPr lang="en-US" altLang="ja-JP" sz="3000"/>
          </a:p>
          <a:p>
            <a:pPr>
              <a:buFont typeface="Arial" panose="020B0604020202020204" pitchFamily="34" charset="0"/>
              <a:buChar char="•"/>
            </a:pPr>
            <a:endParaRPr lang="en-US" altLang="ja-JP" sz="3000"/>
          </a:p>
          <a:p>
            <a:pPr lvl="1">
              <a:buFont typeface="Arial" panose="020B0604020202020204" pitchFamily="34" charset="0"/>
              <a:buChar char="•"/>
            </a:pPr>
            <a:endParaRPr lang="en-US" altLang="ja-JP" sz="1600"/>
          </a:p>
          <a:p>
            <a:pPr>
              <a:buFont typeface="Arial" panose="020B0604020202020204" pitchFamily="34" charset="0"/>
              <a:buChar char="•"/>
            </a:pPr>
            <a:endParaRPr lang="en-US" altLang="ja-JP" sz="2800"/>
          </a:p>
          <a:p>
            <a:pPr>
              <a:buFont typeface="Wingdings" pitchFamily="2" charset="2"/>
              <a:buChar char="l"/>
            </a:pPr>
            <a:endParaRPr kumimoji="1" lang="ja-JP" altLang="en-US" sz="2800"/>
          </a:p>
        </p:txBody>
      </p:sp>
      <p:sp>
        <p:nvSpPr>
          <p:cNvPr id="3" name="スライド番号プレースホルダー 2">
            <a:extLst>
              <a:ext uri="{FF2B5EF4-FFF2-40B4-BE49-F238E27FC236}">
                <a16:creationId xmlns:a16="http://schemas.microsoft.com/office/drawing/2014/main" id="{0CD7CAEC-90D6-CD25-139A-C8A784BBC473}"/>
              </a:ext>
            </a:extLst>
          </p:cNvPr>
          <p:cNvSpPr>
            <a:spLocks noGrp="1"/>
          </p:cNvSpPr>
          <p:nvPr>
            <p:ph type="sldNum" sz="quarter" idx="12"/>
          </p:nvPr>
        </p:nvSpPr>
        <p:spPr/>
        <p:txBody>
          <a:bodyPr/>
          <a:lstStyle/>
          <a:p>
            <a:fld id="{2E579A5C-05D8-48F0-A5C1-8CBB8C12EF46}" type="slidenum">
              <a:rPr kumimoji="1" lang="ja-JP" altLang="en-US" smtClean="0"/>
              <a:pPr/>
              <a:t>4</a:t>
            </a:fld>
            <a:endParaRPr kumimoji="1" lang="ja-JP" altLang="en-US"/>
          </a:p>
        </p:txBody>
      </p:sp>
      <p:sp>
        <p:nvSpPr>
          <p:cNvPr id="4" name="タイトル 3">
            <a:extLst>
              <a:ext uri="{FF2B5EF4-FFF2-40B4-BE49-F238E27FC236}">
                <a16:creationId xmlns:a16="http://schemas.microsoft.com/office/drawing/2014/main" id="{0DD541A2-C373-AC8A-BF3A-2391EA19CA8A}"/>
              </a:ext>
            </a:extLst>
          </p:cNvPr>
          <p:cNvSpPr>
            <a:spLocks noGrp="1"/>
          </p:cNvSpPr>
          <p:nvPr>
            <p:ph type="title"/>
          </p:nvPr>
        </p:nvSpPr>
        <p:spPr/>
        <p:txBody>
          <a:bodyPr>
            <a:noAutofit/>
          </a:bodyPr>
          <a:lstStyle/>
          <a:p>
            <a:r>
              <a:rPr lang="en-US" altLang="ja-JP" sz="2800">
                <a:solidFill>
                  <a:srgbClr val="0066FF"/>
                </a:solidFill>
              </a:rPr>
              <a:t>F</a:t>
            </a:r>
            <a:r>
              <a:rPr lang="en-US" altLang="ja-JP" sz="2800"/>
              <a:t>actors affecting restaurant selection </a:t>
            </a:r>
            <a:r>
              <a:rPr lang="ja-JP" altLang="en-US" sz="2800"/>
              <a:t>飲食店選択に関係する要因</a:t>
            </a:r>
            <a:endParaRPr kumimoji="1" lang="ja-JP" altLang="en-US" sz="2800"/>
          </a:p>
        </p:txBody>
      </p:sp>
      <p:cxnSp>
        <p:nvCxnSpPr>
          <p:cNvPr id="5" name="直線コネクタ 4">
            <a:extLst>
              <a:ext uri="{FF2B5EF4-FFF2-40B4-BE49-F238E27FC236}">
                <a16:creationId xmlns:a16="http://schemas.microsoft.com/office/drawing/2014/main" id="{AB9D995F-F91C-C02A-B4D3-9D2DF7D84488}"/>
              </a:ext>
            </a:extLst>
          </p:cNvPr>
          <p:cNvCxnSpPr/>
          <p:nvPr/>
        </p:nvCxnSpPr>
        <p:spPr>
          <a:xfrm>
            <a:off x="5604735" y="1258644"/>
            <a:ext cx="0" cy="5351328"/>
          </a:xfrm>
          <a:prstGeom prst="line">
            <a:avLst/>
          </a:prstGeom>
          <a:ln w="19050">
            <a:solidFill>
              <a:srgbClr val="0066FF"/>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プレースホルダー 1">
            <a:extLst>
              <a:ext uri="{FF2B5EF4-FFF2-40B4-BE49-F238E27FC236}">
                <a16:creationId xmlns:a16="http://schemas.microsoft.com/office/drawing/2014/main" id="{61C2F248-38D4-C76C-AE65-7364EFBEC006}"/>
              </a:ext>
            </a:extLst>
          </p:cNvPr>
          <p:cNvSpPr txBox="1">
            <a:spLocks/>
          </p:cNvSpPr>
          <p:nvPr/>
        </p:nvSpPr>
        <p:spPr>
          <a:xfrm>
            <a:off x="5781672" y="1237129"/>
            <a:ext cx="5400669" cy="5372843"/>
          </a:xfrm>
          <a:prstGeom prst="rect">
            <a:avLst/>
          </a:prstGeom>
        </p:spPr>
        <p:txBody>
          <a:bodyPr vert="horz" lIns="108000" tIns="0" rIns="0" bIns="0" rtlCol="0">
            <a:normAutofit fontScale="92500" lnSpcReduction="10000"/>
          </a:bodyPr>
          <a:lstStyle>
            <a:lvl1pPr marL="360363" indent="-360363" algn="l" defTabSz="914400" rtl="0" eaLnBrk="1" latinLnBrk="0" hangingPunct="1">
              <a:lnSpc>
                <a:spcPct val="100000"/>
              </a:lnSpc>
              <a:spcBef>
                <a:spcPts val="1200"/>
              </a:spcBef>
              <a:buClr>
                <a:srgbClr val="0066FF"/>
              </a:buClr>
              <a:buFont typeface="メイリオ" panose="020B0604030504040204" pitchFamily="50" charset="-128"/>
              <a:buChar char="|"/>
              <a:defRPr kumimoji="1" sz="3200" kern="1200">
                <a:solidFill>
                  <a:schemeClr val="tx1"/>
                </a:solidFill>
                <a:latin typeface="+mn-lt"/>
                <a:ea typeface="+mn-ea"/>
                <a:cs typeface="+mn-cs"/>
              </a:defRPr>
            </a:lvl1pPr>
            <a:lvl2pPr marL="457200" indent="-457200" algn="l" defTabSz="914400" rtl="0" eaLnBrk="1" latinLnBrk="0" hangingPunct="1">
              <a:lnSpc>
                <a:spcPct val="90000"/>
              </a:lnSpc>
              <a:spcBef>
                <a:spcPts val="500"/>
              </a:spcBef>
              <a:buClr>
                <a:schemeClr val="bg1"/>
              </a:buClr>
              <a:buFont typeface="メイリオ" panose="020B0604030504040204" pitchFamily="50" charset="-128"/>
              <a:buChar char="|"/>
              <a:defRPr kumimoji="1" sz="1800" kern="1200">
                <a:solidFill>
                  <a:srgbClr val="0066FF"/>
                </a:solidFill>
                <a:latin typeface="+mn-lt"/>
                <a:ea typeface="+mn-ea"/>
                <a:cs typeface="+mn-cs"/>
              </a:defRPr>
            </a:lvl2pPr>
            <a:lvl3pPr marL="623888" indent="-228600" algn="l" defTabSz="914400" rtl="0" eaLnBrk="1" latinLnBrk="0" hangingPunct="1">
              <a:lnSpc>
                <a:spcPct val="90000"/>
              </a:lnSpc>
              <a:spcBef>
                <a:spcPts val="500"/>
              </a:spcBef>
              <a:buFont typeface="Arial" panose="020B0604020202020204" pitchFamily="34" charset="0"/>
              <a:buChar char="•"/>
              <a:defRPr kumimoji="1" sz="2200" kern="1200">
                <a:solidFill>
                  <a:schemeClr val="tx1"/>
                </a:solidFill>
                <a:latin typeface="+mn-lt"/>
                <a:ea typeface="+mn-ea"/>
                <a:cs typeface="+mn-cs"/>
              </a:defRPr>
            </a:lvl3pPr>
            <a:lvl4pPr marL="623888" indent="-246063" algn="l" defTabSz="914400" rtl="0" eaLnBrk="1" latinLnBrk="0" hangingPunct="1">
              <a:lnSpc>
                <a:spcPct val="90000"/>
              </a:lnSpc>
              <a:spcBef>
                <a:spcPts val="500"/>
              </a:spcBef>
              <a:buClr>
                <a:schemeClr val="bg1"/>
              </a:buClr>
              <a:buFont typeface="Arial" panose="020B0604020202020204" pitchFamily="34" charset="0"/>
              <a:buChar char="•"/>
              <a:defRPr kumimoji="1" sz="1600" kern="1200">
                <a:solidFill>
                  <a:srgbClr val="0066FF"/>
                </a:solidFill>
                <a:latin typeface="+mn-lt"/>
                <a:ea typeface="+mn-ea"/>
                <a:cs typeface="+mn-cs"/>
              </a:defRPr>
            </a:lvl4pPr>
            <a:lvl5pPr marL="984250" indent="-317500" algn="l" defTabSz="914400" rtl="0" eaLnBrk="1" latinLnBrk="0" hangingPunct="1">
              <a:lnSpc>
                <a:spcPct val="90000"/>
              </a:lnSpc>
              <a:spcBef>
                <a:spcPts val="500"/>
              </a:spcBef>
              <a:buFont typeface="BatangChe" panose="02030609000101010101" pitchFamily="49" charset="-127"/>
              <a:buChar char="－"/>
              <a:defRPr kumimoji="1" sz="2000" kern="1200">
                <a:solidFill>
                  <a:schemeClr val="tx1"/>
                </a:solidFill>
                <a:latin typeface="+mn-lt"/>
                <a:ea typeface="+mn-ea"/>
                <a:cs typeface="+mn-cs"/>
              </a:defRPr>
            </a:lvl5pPr>
            <a:lvl6pPr marL="984250" indent="-342900" algn="l" defTabSz="914400" rtl="0" eaLnBrk="1" latinLnBrk="0" hangingPunct="1">
              <a:lnSpc>
                <a:spcPct val="90000"/>
              </a:lnSpc>
              <a:spcBef>
                <a:spcPts val="500"/>
              </a:spcBef>
              <a:buClr>
                <a:schemeClr val="bg1"/>
              </a:buClr>
              <a:buFont typeface="BatangChe" panose="02030609000101010101" pitchFamily="49" charset="-127"/>
              <a:buChar char="－"/>
              <a:tabLst>
                <a:tab pos="1073150" algn="l"/>
              </a:tabLst>
              <a:defRPr kumimoji="1" sz="1600" kern="1200">
                <a:solidFill>
                  <a:srgbClr val="0066FF"/>
                </a:solidFill>
                <a:latin typeface="+mn-lt"/>
                <a:ea typeface="+mn-ea"/>
                <a:cs typeface="+mn-cs"/>
              </a:defRPr>
            </a:lvl6pPr>
            <a:lvl7pPr marL="1344613"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1344613" indent="-271463" algn="l" defTabSz="914400" rtl="0" eaLnBrk="1" latinLnBrk="0" hangingPunct="1">
              <a:lnSpc>
                <a:spcPct val="90000"/>
              </a:lnSpc>
              <a:spcBef>
                <a:spcPts val="500"/>
              </a:spcBef>
              <a:buClr>
                <a:schemeClr val="bg1"/>
              </a:buClr>
              <a:buFont typeface="Arial" panose="020B0604020202020204" pitchFamily="34" charset="0"/>
              <a:buChar char="•"/>
              <a:defRPr kumimoji="1" sz="1600" kern="1200">
                <a:solidFill>
                  <a:srgbClr val="0066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800" b="1"/>
              <a:t>User side</a:t>
            </a:r>
          </a:p>
          <a:p>
            <a:pPr lvl="1"/>
            <a:r>
              <a:rPr lang="ja-JP" altLang="en-US" sz="1600"/>
              <a:t>利用者側</a:t>
            </a:r>
            <a:endParaRPr lang="en-US" altLang="ja-JP" sz="2800"/>
          </a:p>
          <a:p>
            <a:pPr>
              <a:buFont typeface="Arial" panose="020B0604020202020204" pitchFamily="34" charset="0"/>
              <a:buChar char="•"/>
            </a:pPr>
            <a:r>
              <a:rPr lang="en-US" altLang="ja-JP" sz="2800"/>
              <a:t>Sex</a:t>
            </a:r>
          </a:p>
          <a:p>
            <a:pPr lvl="1">
              <a:buFont typeface="Arial" panose="020B0604020202020204" pitchFamily="34" charset="0"/>
              <a:buChar char="•"/>
            </a:pPr>
            <a:r>
              <a:rPr lang="ja-JP" altLang="en-US" sz="1600"/>
              <a:t>性別</a:t>
            </a:r>
            <a:endParaRPr lang="en-US" altLang="ja-JP" sz="1600"/>
          </a:p>
          <a:p>
            <a:pPr>
              <a:buFont typeface="Arial" panose="020B0604020202020204" pitchFamily="34" charset="0"/>
              <a:buChar char="•"/>
            </a:pPr>
            <a:r>
              <a:rPr lang="en-US" altLang="ja-JP" sz="2800"/>
              <a:t>Age</a:t>
            </a:r>
          </a:p>
          <a:p>
            <a:pPr lvl="1">
              <a:buFont typeface="Arial" panose="020B0604020202020204" pitchFamily="34" charset="0"/>
              <a:buChar char="•"/>
            </a:pPr>
            <a:r>
              <a:rPr lang="ja-JP" altLang="en-US" sz="1600"/>
              <a:t>価格帯</a:t>
            </a:r>
            <a:endParaRPr lang="en-US" altLang="ja-JP" sz="1600"/>
          </a:p>
          <a:p>
            <a:pPr>
              <a:buFont typeface="Arial" panose="020B0604020202020204" pitchFamily="34" charset="0"/>
              <a:buChar char="•"/>
            </a:pPr>
            <a:r>
              <a:rPr lang="en" altLang="ja-JP" sz="2800"/>
              <a:t>Main transportation</a:t>
            </a:r>
          </a:p>
          <a:p>
            <a:pPr lvl="1">
              <a:buFont typeface="Arial" panose="020B0604020202020204" pitchFamily="34" charset="0"/>
              <a:buChar char="•"/>
            </a:pPr>
            <a:r>
              <a:rPr lang="ja-JP" altLang="en-US" sz="1600"/>
              <a:t>主要な交通手段</a:t>
            </a:r>
            <a:endParaRPr lang="en-US" altLang="ja-JP" sz="1600"/>
          </a:p>
          <a:p>
            <a:pPr>
              <a:buFont typeface="Arial" panose="020B0604020202020204" pitchFamily="34" charset="0"/>
              <a:buChar char="•"/>
            </a:pPr>
            <a:r>
              <a:rPr lang="en" altLang="ja-JP" sz="2800"/>
              <a:t>Occupation</a:t>
            </a:r>
          </a:p>
          <a:p>
            <a:pPr lvl="1">
              <a:buFont typeface="Arial" panose="020B0604020202020204" pitchFamily="34" charset="0"/>
              <a:buChar char="•"/>
            </a:pPr>
            <a:r>
              <a:rPr lang="ja-JP" altLang="en-US" sz="1600"/>
              <a:t>職業</a:t>
            </a:r>
            <a:endParaRPr lang="en-US" altLang="ja-JP" sz="1600"/>
          </a:p>
          <a:p>
            <a:pPr>
              <a:buFont typeface="Arial" panose="020B0604020202020204" pitchFamily="34" charset="0"/>
              <a:buChar char="•"/>
            </a:pPr>
            <a:r>
              <a:rPr lang="en-US" altLang="ja-JP" sz="3000"/>
              <a:t>Income</a:t>
            </a:r>
          </a:p>
          <a:p>
            <a:pPr lvl="1">
              <a:buFont typeface="Arial" panose="020B0604020202020204" pitchFamily="34" charset="0"/>
              <a:buChar char="•"/>
            </a:pPr>
            <a:r>
              <a:rPr lang="ja-JP" altLang="en-US" sz="1600"/>
              <a:t>収入</a:t>
            </a:r>
            <a:endParaRPr lang="en-US" altLang="ja-JP" sz="1600"/>
          </a:p>
          <a:p>
            <a:pPr>
              <a:buFont typeface="Arial" panose="020B0604020202020204" pitchFamily="34" charset="0"/>
              <a:buChar char="•"/>
            </a:pPr>
            <a:r>
              <a:rPr lang="en" altLang="ja-JP" sz="2800"/>
              <a:t>Family composition</a:t>
            </a:r>
          </a:p>
          <a:p>
            <a:pPr lvl="1">
              <a:buFont typeface="Arial" panose="020B0604020202020204" pitchFamily="34" charset="0"/>
              <a:buChar char="•"/>
            </a:pPr>
            <a:r>
              <a:rPr lang="ja-JP" altLang="en-US" sz="1600"/>
              <a:t>家族構成</a:t>
            </a:r>
            <a:endParaRPr lang="en-US" altLang="ja-JP" sz="1600"/>
          </a:p>
          <a:p>
            <a:pPr>
              <a:buFont typeface="Arial" panose="020B0604020202020204" pitchFamily="34" charset="0"/>
              <a:buChar char="•"/>
            </a:pPr>
            <a:endParaRPr lang="en-US" altLang="ja-JP" sz="3000"/>
          </a:p>
          <a:p>
            <a:pPr lvl="1">
              <a:buFont typeface="Arial" panose="020B0604020202020204" pitchFamily="34" charset="0"/>
              <a:buChar char="•"/>
            </a:pPr>
            <a:endParaRPr lang="en-US" altLang="ja-JP" sz="1600"/>
          </a:p>
          <a:p>
            <a:pPr>
              <a:buFont typeface="Arial" panose="020B0604020202020204" pitchFamily="34" charset="0"/>
              <a:buChar char="•"/>
            </a:pPr>
            <a:endParaRPr lang="en-US" altLang="ja-JP" sz="2800"/>
          </a:p>
          <a:p>
            <a:pPr>
              <a:buFont typeface="Wingdings" pitchFamily="2" charset="2"/>
              <a:buChar char="l"/>
            </a:pPr>
            <a:endParaRPr lang="ja-JP" altLang="en-US" sz="2800"/>
          </a:p>
        </p:txBody>
      </p:sp>
    </p:spTree>
    <p:extLst>
      <p:ext uri="{BB962C8B-B14F-4D97-AF65-F5344CB8AC3E}">
        <p14:creationId xmlns:p14="http://schemas.microsoft.com/office/powerpoint/2010/main" val="2076962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BE3606F-83C9-5876-2BC1-69EF340C4D75}"/>
              </a:ext>
            </a:extLst>
          </p:cNvPr>
          <p:cNvSpPr>
            <a:spLocks noGrp="1"/>
          </p:cNvSpPr>
          <p:nvPr>
            <p:ph sz="quarter" idx="13"/>
          </p:nvPr>
        </p:nvSpPr>
        <p:spPr/>
        <p:txBody>
          <a:bodyPr/>
          <a:lstStyle/>
          <a:p>
            <a:r>
              <a:rPr kumimoji="1" lang="ja-JP" altLang="en-US"/>
              <a:t>学生さんはスイーツが好き</a:t>
            </a:r>
            <a:r>
              <a:rPr kumimoji="1" lang="en-US" altLang="ja-JP"/>
              <a:t>(</a:t>
            </a:r>
            <a:r>
              <a:rPr lang="en-US" altLang="ja-JP"/>
              <a:t>1</a:t>
            </a:r>
            <a:r>
              <a:rPr lang="ja-JP" altLang="en-US"/>
              <a:t>人だけど</a:t>
            </a:r>
            <a:r>
              <a:rPr lang="en-US" altLang="ja-JP"/>
              <a:t>…</a:t>
            </a:r>
            <a:r>
              <a:rPr kumimoji="1" lang="en-US" altLang="ja-JP"/>
              <a:t>)</a:t>
            </a:r>
          </a:p>
          <a:p>
            <a:r>
              <a:rPr kumimoji="1" lang="ja-JP" altLang="en-US"/>
              <a:t>経営者さんは海鮮が好き</a:t>
            </a:r>
          </a:p>
        </p:txBody>
      </p:sp>
      <p:sp>
        <p:nvSpPr>
          <p:cNvPr id="3" name="スライド番号プレースホルダー 2">
            <a:extLst>
              <a:ext uri="{FF2B5EF4-FFF2-40B4-BE49-F238E27FC236}">
                <a16:creationId xmlns:a16="http://schemas.microsoft.com/office/drawing/2014/main" id="{E9907A91-398F-67FA-70DA-7A7E0E71703B}"/>
              </a:ext>
            </a:extLst>
          </p:cNvPr>
          <p:cNvSpPr>
            <a:spLocks noGrp="1"/>
          </p:cNvSpPr>
          <p:nvPr>
            <p:ph type="sldNum" sz="quarter" idx="12"/>
          </p:nvPr>
        </p:nvSpPr>
        <p:spPr/>
        <p:txBody>
          <a:bodyPr/>
          <a:lstStyle/>
          <a:p>
            <a:fld id="{2E579A5C-05D8-48F0-A5C1-8CBB8C12EF46}" type="slidenum">
              <a:rPr kumimoji="1" lang="ja-JP" altLang="en-US" smtClean="0"/>
              <a:pPr/>
              <a:t>40</a:t>
            </a:fld>
            <a:endParaRPr kumimoji="1" lang="ja-JP" altLang="en-US"/>
          </a:p>
        </p:txBody>
      </p:sp>
      <p:sp>
        <p:nvSpPr>
          <p:cNvPr id="4" name="タイトル 3">
            <a:extLst>
              <a:ext uri="{FF2B5EF4-FFF2-40B4-BE49-F238E27FC236}">
                <a16:creationId xmlns:a16="http://schemas.microsoft.com/office/drawing/2014/main" id="{B972591C-D815-EBB0-286C-4E8146305817}"/>
              </a:ext>
            </a:extLst>
          </p:cNvPr>
          <p:cNvSpPr>
            <a:spLocks noGrp="1"/>
          </p:cNvSpPr>
          <p:nvPr>
            <p:ph type="title"/>
          </p:nvPr>
        </p:nvSpPr>
        <p:spPr/>
        <p:txBody>
          <a:bodyPr/>
          <a:lstStyle/>
          <a:p>
            <a:r>
              <a:rPr kumimoji="1" lang="ja-JP" altLang="en-US"/>
              <a:t>職業</a:t>
            </a:r>
            <a:r>
              <a:rPr kumimoji="1" lang="en-US" altLang="ja-JP"/>
              <a:t>×</a:t>
            </a:r>
            <a:r>
              <a:rPr kumimoji="1" lang="ja-JP" altLang="en-US"/>
              <a:t>ジャンル</a:t>
            </a:r>
          </a:p>
        </p:txBody>
      </p:sp>
      <p:pic>
        <p:nvPicPr>
          <p:cNvPr id="6" name="図 5" descr="背景パターン&#10;&#10;AI 生成コンテンツは誤りを含む可能性があります。">
            <a:extLst>
              <a:ext uri="{FF2B5EF4-FFF2-40B4-BE49-F238E27FC236}">
                <a16:creationId xmlns:a16="http://schemas.microsoft.com/office/drawing/2014/main" id="{D3D72AAC-8BDA-D85D-AD2D-46E5ADAB4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2345238"/>
            <a:ext cx="8572500" cy="4286250"/>
          </a:xfrm>
          <a:prstGeom prst="rect">
            <a:avLst/>
          </a:prstGeom>
        </p:spPr>
      </p:pic>
    </p:spTree>
    <p:extLst>
      <p:ext uri="{BB962C8B-B14F-4D97-AF65-F5344CB8AC3E}">
        <p14:creationId xmlns:p14="http://schemas.microsoft.com/office/powerpoint/2010/main" val="4247723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5A55FB4-604C-7665-E260-6489965B7CDE}"/>
              </a:ext>
            </a:extLst>
          </p:cNvPr>
          <p:cNvSpPr>
            <a:spLocks noGrp="1"/>
          </p:cNvSpPr>
          <p:nvPr>
            <p:ph type="sldNum" sz="quarter" idx="4294967295"/>
          </p:nvPr>
        </p:nvSpPr>
        <p:spPr>
          <a:xfrm>
            <a:off x="11528425" y="147638"/>
            <a:ext cx="663575" cy="917575"/>
          </a:xfrm>
        </p:spPr>
        <p:txBody>
          <a:bodyPr/>
          <a:lstStyle/>
          <a:p>
            <a:fld id="{2E579A5C-05D8-48F0-A5C1-8CBB8C12EF46}" type="slidenum">
              <a:rPr kumimoji="1" lang="ja-JP" altLang="en-US" smtClean="0"/>
              <a:pPr/>
              <a:t>41</a:t>
            </a:fld>
            <a:endParaRPr kumimoji="1" lang="ja-JP" altLang="en-US"/>
          </a:p>
        </p:txBody>
      </p:sp>
      <p:sp>
        <p:nvSpPr>
          <p:cNvPr id="5" name="テキスト ボックス 4">
            <a:extLst>
              <a:ext uri="{FF2B5EF4-FFF2-40B4-BE49-F238E27FC236}">
                <a16:creationId xmlns:a16="http://schemas.microsoft.com/office/drawing/2014/main" id="{2E482D78-E67E-D3CF-C1BF-9E8BDA186609}"/>
              </a:ext>
            </a:extLst>
          </p:cNvPr>
          <p:cNvSpPr txBox="1"/>
          <p:nvPr/>
        </p:nvSpPr>
        <p:spPr>
          <a:xfrm>
            <a:off x="3406802" y="3244334"/>
            <a:ext cx="5378395" cy="369332"/>
          </a:xfrm>
          <a:prstGeom prst="rect">
            <a:avLst/>
          </a:prstGeom>
          <a:noFill/>
        </p:spPr>
        <p:txBody>
          <a:bodyPr wrap="none" rtlCol="0">
            <a:spAutoFit/>
          </a:bodyPr>
          <a:lstStyle/>
          <a:p>
            <a:r>
              <a:rPr kumimoji="1" lang="ja-JP" altLang="en-US"/>
              <a:t>ここからは，</a:t>
            </a:r>
            <a:r>
              <a:rPr kumimoji="1" lang="en-US" altLang="ja-JP"/>
              <a:t>2021</a:t>
            </a:r>
            <a:r>
              <a:rPr kumimoji="1" lang="ja-JP" altLang="en-US"/>
              <a:t>年の</a:t>
            </a:r>
            <a:r>
              <a:rPr kumimoji="1" lang="en-US" altLang="ja-JP"/>
              <a:t>401</a:t>
            </a:r>
            <a:r>
              <a:rPr kumimoji="1" lang="ja-JP" altLang="en-US"/>
              <a:t>→</a:t>
            </a:r>
            <a:r>
              <a:rPr kumimoji="1" lang="en-US" altLang="ja-JP"/>
              <a:t>300</a:t>
            </a:r>
            <a:r>
              <a:rPr kumimoji="1" lang="ja-JP" altLang="en-US"/>
              <a:t>の食事</a:t>
            </a:r>
            <a:r>
              <a:rPr kumimoji="1" lang="en-US" altLang="ja-JP"/>
              <a:t>(165</a:t>
            </a:r>
            <a:r>
              <a:rPr kumimoji="1" lang="ja-JP" altLang="en-US"/>
              <a:t>件</a:t>
            </a:r>
            <a:r>
              <a:rPr kumimoji="1" lang="en-US" altLang="ja-JP"/>
              <a:t>)</a:t>
            </a:r>
            <a:r>
              <a:rPr kumimoji="1" lang="ja-JP" altLang="en-US"/>
              <a:t>だけ</a:t>
            </a:r>
          </a:p>
        </p:txBody>
      </p:sp>
    </p:spTree>
    <p:extLst>
      <p:ext uri="{BB962C8B-B14F-4D97-AF65-F5344CB8AC3E}">
        <p14:creationId xmlns:p14="http://schemas.microsoft.com/office/powerpoint/2010/main" val="2357904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散布図&#10;&#10;AI 生成コンテンツは誤りを含む可能性があります。">
            <a:extLst>
              <a:ext uri="{FF2B5EF4-FFF2-40B4-BE49-F238E27FC236}">
                <a16:creationId xmlns:a16="http://schemas.microsoft.com/office/drawing/2014/main" id="{105BC774-038D-14A7-2A50-9A3A213E5A8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7062" y="2018506"/>
            <a:ext cx="10972800" cy="3657600"/>
          </a:xfrm>
        </p:spPr>
      </p:pic>
      <p:sp>
        <p:nvSpPr>
          <p:cNvPr id="3" name="スライド番号プレースホルダー 2">
            <a:extLst>
              <a:ext uri="{FF2B5EF4-FFF2-40B4-BE49-F238E27FC236}">
                <a16:creationId xmlns:a16="http://schemas.microsoft.com/office/drawing/2014/main" id="{1DDFF92E-7DDC-9837-F13A-119D0729E1B3}"/>
              </a:ext>
            </a:extLst>
          </p:cNvPr>
          <p:cNvSpPr>
            <a:spLocks noGrp="1"/>
          </p:cNvSpPr>
          <p:nvPr>
            <p:ph type="sldNum" sz="quarter" idx="12"/>
          </p:nvPr>
        </p:nvSpPr>
        <p:spPr/>
        <p:txBody>
          <a:bodyPr/>
          <a:lstStyle/>
          <a:p>
            <a:fld id="{2E579A5C-05D8-48F0-A5C1-8CBB8C12EF46}" type="slidenum">
              <a:rPr kumimoji="1" lang="ja-JP" altLang="en-US" smtClean="0"/>
              <a:pPr/>
              <a:t>42</a:t>
            </a:fld>
            <a:endParaRPr kumimoji="1" lang="ja-JP" altLang="en-US"/>
          </a:p>
        </p:txBody>
      </p:sp>
      <p:sp>
        <p:nvSpPr>
          <p:cNvPr id="4" name="タイトル 3">
            <a:extLst>
              <a:ext uri="{FF2B5EF4-FFF2-40B4-BE49-F238E27FC236}">
                <a16:creationId xmlns:a16="http://schemas.microsoft.com/office/drawing/2014/main" id="{9E5BF158-644F-C7DE-0139-8B6D470AEAA9}"/>
              </a:ext>
            </a:extLst>
          </p:cNvPr>
          <p:cNvSpPr>
            <a:spLocks noGrp="1"/>
          </p:cNvSpPr>
          <p:nvPr>
            <p:ph type="title"/>
          </p:nvPr>
        </p:nvSpPr>
        <p:spPr/>
        <p:txBody>
          <a:bodyPr/>
          <a:lstStyle/>
          <a:p>
            <a:r>
              <a:rPr kumimoji="1" lang="ja-JP" altLang="en-US"/>
              <a:t>収入</a:t>
            </a:r>
            <a:r>
              <a:rPr kumimoji="1" lang="en-US" altLang="ja-JP"/>
              <a:t>-</a:t>
            </a:r>
            <a:r>
              <a:rPr kumimoji="1" lang="ja-JP" altLang="en-US"/>
              <a:t>最寄り駅距離</a:t>
            </a:r>
          </a:p>
        </p:txBody>
      </p:sp>
    </p:spTree>
    <p:extLst>
      <p:ext uri="{BB962C8B-B14F-4D97-AF65-F5344CB8AC3E}">
        <p14:creationId xmlns:p14="http://schemas.microsoft.com/office/powerpoint/2010/main" val="1456349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散布図&#10;&#10;AI 生成コンテンツは誤りを含む可能性があります。">
            <a:extLst>
              <a:ext uri="{FF2B5EF4-FFF2-40B4-BE49-F238E27FC236}">
                <a16:creationId xmlns:a16="http://schemas.microsoft.com/office/drawing/2014/main" id="{3DBDC574-F3C3-BB58-069E-B0D456C25B4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7062" y="1104106"/>
            <a:ext cx="10972800" cy="5486400"/>
          </a:xfrm>
        </p:spPr>
      </p:pic>
      <p:sp>
        <p:nvSpPr>
          <p:cNvPr id="3" name="スライド番号プレースホルダー 2">
            <a:extLst>
              <a:ext uri="{FF2B5EF4-FFF2-40B4-BE49-F238E27FC236}">
                <a16:creationId xmlns:a16="http://schemas.microsoft.com/office/drawing/2014/main" id="{ED65F5F4-CFB5-9B83-DAB3-86FBE3D53A91}"/>
              </a:ext>
            </a:extLst>
          </p:cNvPr>
          <p:cNvSpPr>
            <a:spLocks noGrp="1"/>
          </p:cNvSpPr>
          <p:nvPr>
            <p:ph type="sldNum" sz="quarter" idx="12"/>
          </p:nvPr>
        </p:nvSpPr>
        <p:spPr/>
        <p:txBody>
          <a:bodyPr/>
          <a:lstStyle/>
          <a:p>
            <a:fld id="{2E579A5C-05D8-48F0-A5C1-8CBB8C12EF46}" type="slidenum">
              <a:rPr kumimoji="1" lang="ja-JP" altLang="en-US" smtClean="0"/>
              <a:pPr/>
              <a:t>43</a:t>
            </a:fld>
            <a:endParaRPr kumimoji="1" lang="ja-JP" altLang="en-US"/>
          </a:p>
        </p:txBody>
      </p:sp>
      <p:sp>
        <p:nvSpPr>
          <p:cNvPr id="4" name="タイトル 3">
            <a:extLst>
              <a:ext uri="{FF2B5EF4-FFF2-40B4-BE49-F238E27FC236}">
                <a16:creationId xmlns:a16="http://schemas.microsoft.com/office/drawing/2014/main" id="{1D235AC9-3CFB-1BC1-311E-4CEDDBCC31C1}"/>
              </a:ext>
            </a:extLst>
          </p:cNvPr>
          <p:cNvSpPr>
            <a:spLocks noGrp="1"/>
          </p:cNvSpPr>
          <p:nvPr>
            <p:ph type="title"/>
          </p:nvPr>
        </p:nvSpPr>
        <p:spPr/>
        <p:txBody>
          <a:bodyPr/>
          <a:lstStyle/>
          <a:p>
            <a:r>
              <a:rPr lang="ja-JP" altLang="en-US"/>
              <a:t>収入</a:t>
            </a:r>
            <a:r>
              <a:rPr lang="en-US" altLang="ja-JP"/>
              <a:t>-</a:t>
            </a:r>
            <a:r>
              <a:rPr lang="ja-JP" altLang="en-US"/>
              <a:t>最寄り駅距離</a:t>
            </a:r>
            <a:endParaRPr kumimoji="1" lang="ja-JP" altLang="en-US"/>
          </a:p>
        </p:txBody>
      </p:sp>
    </p:spTree>
    <p:extLst>
      <p:ext uri="{BB962C8B-B14F-4D97-AF65-F5344CB8AC3E}">
        <p14:creationId xmlns:p14="http://schemas.microsoft.com/office/powerpoint/2010/main" val="462967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棒グラフ&#10;&#10;AI 生成コンテンツは誤りを含む可能性があります。">
            <a:extLst>
              <a:ext uri="{FF2B5EF4-FFF2-40B4-BE49-F238E27FC236}">
                <a16:creationId xmlns:a16="http://schemas.microsoft.com/office/drawing/2014/main" id="{9DE3C362-6582-0A91-68DC-912A36242B52}"/>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200854" y="1413064"/>
            <a:ext cx="3472224" cy="2217743"/>
          </a:xfrm>
        </p:spPr>
      </p:pic>
      <p:sp>
        <p:nvSpPr>
          <p:cNvPr id="3" name="スライド番号プレースホルダー 2">
            <a:extLst>
              <a:ext uri="{FF2B5EF4-FFF2-40B4-BE49-F238E27FC236}">
                <a16:creationId xmlns:a16="http://schemas.microsoft.com/office/drawing/2014/main" id="{2D81A99D-7EFC-353B-4BEB-EDF91DF23422}"/>
              </a:ext>
            </a:extLst>
          </p:cNvPr>
          <p:cNvSpPr>
            <a:spLocks noGrp="1"/>
          </p:cNvSpPr>
          <p:nvPr>
            <p:ph type="sldNum" sz="quarter" idx="12"/>
          </p:nvPr>
        </p:nvSpPr>
        <p:spPr/>
        <p:txBody>
          <a:bodyPr/>
          <a:lstStyle/>
          <a:p>
            <a:fld id="{2E579A5C-05D8-48F0-A5C1-8CBB8C12EF46}" type="slidenum">
              <a:rPr kumimoji="1" lang="ja-JP" altLang="en-US" smtClean="0"/>
              <a:pPr/>
              <a:t>44</a:t>
            </a:fld>
            <a:endParaRPr kumimoji="1" lang="ja-JP" altLang="en-US"/>
          </a:p>
        </p:txBody>
      </p:sp>
      <p:sp>
        <p:nvSpPr>
          <p:cNvPr id="4" name="タイトル 3">
            <a:extLst>
              <a:ext uri="{FF2B5EF4-FFF2-40B4-BE49-F238E27FC236}">
                <a16:creationId xmlns:a16="http://schemas.microsoft.com/office/drawing/2014/main" id="{48D20932-9BCC-C8C9-FA59-A9E4B7EBB55E}"/>
              </a:ext>
            </a:extLst>
          </p:cNvPr>
          <p:cNvSpPr>
            <a:spLocks noGrp="1"/>
          </p:cNvSpPr>
          <p:nvPr>
            <p:ph type="title"/>
          </p:nvPr>
        </p:nvSpPr>
        <p:spPr/>
        <p:txBody>
          <a:bodyPr/>
          <a:lstStyle/>
          <a:p>
            <a:r>
              <a:rPr kumimoji="1" lang="ja-JP" altLang="en-US"/>
              <a:t>収入</a:t>
            </a:r>
            <a:r>
              <a:rPr kumimoji="1" lang="en-US" altLang="ja-JP"/>
              <a:t>-</a:t>
            </a:r>
            <a:r>
              <a:rPr kumimoji="1" lang="ja-JP" altLang="en-US"/>
              <a:t>予算</a:t>
            </a:r>
            <a:r>
              <a:rPr kumimoji="1" lang="en-US" altLang="ja-JP"/>
              <a:t>(upper/lower/median)</a:t>
            </a:r>
            <a:endParaRPr kumimoji="1" lang="ja-JP" altLang="en-US"/>
          </a:p>
        </p:txBody>
      </p:sp>
      <p:pic>
        <p:nvPicPr>
          <p:cNvPr id="8" name="図 7" descr="グラフ, 棒グラフ&#10;&#10;AI 生成コンテンツは誤りを含む可能性があります。">
            <a:extLst>
              <a:ext uri="{FF2B5EF4-FFF2-40B4-BE49-F238E27FC236}">
                <a16:creationId xmlns:a16="http://schemas.microsoft.com/office/drawing/2014/main" id="{8BD11BE3-DDDD-00E8-EFD7-E97B421B5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2888" y="1406581"/>
            <a:ext cx="3492523" cy="2230708"/>
          </a:xfrm>
          <a:prstGeom prst="rect">
            <a:avLst/>
          </a:prstGeom>
        </p:spPr>
      </p:pic>
      <p:pic>
        <p:nvPicPr>
          <p:cNvPr id="10" name="図 9" descr="グラフ, 棒グラフ&#10;&#10;AI 生成コンテンツは誤りを含む可能性があります。">
            <a:extLst>
              <a:ext uri="{FF2B5EF4-FFF2-40B4-BE49-F238E27FC236}">
                <a16:creationId xmlns:a16="http://schemas.microsoft.com/office/drawing/2014/main" id="{318E37B8-6982-26FF-6E2D-412CF7E690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909" y="1536966"/>
            <a:ext cx="3298536" cy="2106807"/>
          </a:xfrm>
          <a:prstGeom prst="rect">
            <a:avLst/>
          </a:prstGeom>
        </p:spPr>
      </p:pic>
      <p:graphicFrame>
        <p:nvGraphicFramePr>
          <p:cNvPr id="5" name="表 4">
            <a:extLst>
              <a:ext uri="{FF2B5EF4-FFF2-40B4-BE49-F238E27FC236}">
                <a16:creationId xmlns:a16="http://schemas.microsoft.com/office/drawing/2014/main" id="{A95363EF-544B-E578-A65D-67494ABED660}"/>
              </a:ext>
            </a:extLst>
          </p:cNvPr>
          <p:cNvGraphicFramePr>
            <a:graphicFrameLocks noGrp="1"/>
          </p:cNvGraphicFramePr>
          <p:nvPr>
            <p:extLst>
              <p:ext uri="{D42A27DB-BD31-4B8C-83A1-F6EECF244321}">
                <p14:modId xmlns:p14="http://schemas.microsoft.com/office/powerpoint/2010/main" val="3568134843"/>
              </p:ext>
            </p:extLst>
          </p:nvPr>
        </p:nvGraphicFramePr>
        <p:xfrm>
          <a:off x="2513349" y="4008281"/>
          <a:ext cx="7165302" cy="2106810"/>
        </p:xfrm>
        <a:graphic>
          <a:graphicData uri="http://schemas.openxmlformats.org/drawingml/2006/table">
            <a:tbl>
              <a:tblPr firstRow="1" bandRow="1">
                <a:tableStyleId>{5940675A-B579-460E-94D1-54222C63F5DA}</a:tableStyleId>
              </a:tblPr>
              <a:tblGrid>
                <a:gridCol w="2388434">
                  <a:extLst>
                    <a:ext uri="{9D8B030D-6E8A-4147-A177-3AD203B41FA5}">
                      <a16:colId xmlns:a16="http://schemas.microsoft.com/office/drawing/2014/main" val="3451493979"/>
                    </a:ext>
                  </a:extLst>
                </a:gridCol>
                <a:gridCol w="2388434">
                  <a:extLst>
                    <a:ext uri="{9D8B030D-6E8A-4147-A177-3AD203B41FA5}">
                      <a16:colId xmlns:a16="http://schemas.microsoft.com/office/drawing/2014/main" val="719499482"/>
                    </a:ext>
                  </a:extLst>
                </a:gridCol>
                <a:gridCol w="2388434">
                  <a:extLst>
                    <a:ext uri="{9D8B030D-6E8A-4147-A177-3AD203B41FA5}">
                      <a16:colId xmlns:a16="http://schemas.microsoft.com/office/drawing/2014/main" val="3814979903"/>
                    </a:ext>
                  </a:extLst>
                </a:gridCol>
              </a:tblGrid>
              <a:tr h="351135">
                <a:tc>
                  <a:txBody>
                    <a:bodyPr/>
                    <a:lstStyle/>
                    <a:p>
                      <a:pPr algn="ctr" fontAlgn="ctr">
                        <a:buNone/>
                      </a:pPr>
                      <a:r>
                        <a:rPr lang="ja-JP" altLang="en-US" sz="2000" b="1" u="none" strike="noStrike">
                          <a:solidFill>
                            <a:srgbClr val="000000"/>
                          </a:solidFill>
                          <a:effectLst/>
                          <a:latin typeface="+mn-ea"/>
                          <a:ea typeface="+mn-ea"/>
                        </a:rPr>
                        <a:t>収入レベル</a:t>
                      </a:r>
                      <a:endParaRPr lang="ja-JP" altLang="en-US" sz="2000" b="1" i="0" u="none" strike="noStrike">
                        <a:solidFill>
                          <a:srgbClr val="000000"/>
                        </a:solidFill>
                        <a:effectLst/>
                        <a:latin typeface="+mn-ea"/>
                        <a:ea typeface="+mn-ea"/>
                      </a:endParaRPr>
                    </a:p>
                  </a:txBody>
                  <a:tcPr marL="6350" marR="6350" marT="6350" marB="0" anchor="ctr"/>
                </a:tc>
                <a:tc>
                  <a:txBody>
                    <a:bodyPr/>
                    <a:lstStyle/>
                    <a:p>
                      <a:pPr algn="ctr" fontAlgn="ctr">
                        <a:buNone/>
                      </a:pPr>
                      <a:r>
                        <a:rPr lang="ja-JP" altLang="en-US" sz="2000" b="1" u="none" strike="noStrike">
                          <a:solidFill>
                            <a:srgbClr val="000000"/>
                          </a:solidFill>
                          <a:effectLst/>
                          <a:latin typeface="+mn-ea"/>
                          <a:ea typeface="+mn-ea"/>
                        </a:rPr>
                        <a:t>収入</a:t>
                      </a:r>
                      <a:endParaRPr lang="ja-JP" altLang="en-US" sz="2000" b="1" i="0" u="none" strike="noStrike">
                        <a:solidFill>
                          <a:srgbClr val="000000"/>
                        </a:solidFill>
                        <a:effectLst/>
                        <a:latin typeface="+mn-ea"/>
                        <a:ea typeface="+mn-ea"/>
                      </a:endParaRPr>
                    </a:p>
                  </a:txBody>
                  <a:tcPr marL="6350" marR="6350" marT="6350" marB="0" anchor="ctr"/>
                </a:tc>
                <a:tc>
                  <a:txBody>
                    <a:bodyPr/>
                    <a:lstStyle/>
                    <a:p>
                      <a:pPr algn="ctr" fontAlgn="ctr">
                        <a:buNone/>
                      </a:pPr>
                      <a:r>
                        <a:rPr lang="ja-JP" altLang="en-US" sz="2000" b="1" u="none" strike="noStrike">
                          <a:solidFill>
                            <a:srgbClr val="000000"/>
                          </a:solidFill>
                          <a:effectLst/>
                          <a:latin typeface="+mn-ea"/>
                          <a:ea typeface="+mn-ea"/>
                        </a:rPr>
                        <a:t>データ数</a:t>
                      </a:r>
                      <a:endParaRPr lang="ja-JP" altLang="en-US" sz="2000" b="1"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val="3175799092"/>
                  </a:ext>
                </a:extLst>
              </a:tr>
              <a:tr h="351135">
                <a:tc>
                  <a:txBody>
                    <a:bodyPr/>
                    <a:lstStyle/>
                    <a:p>
                      <a:pPr algn="ctr" fontAlgn="ctr">
                        <a:buNone/>
                      </a:pPr>
                      <a:r>
                        <a:rPr lang="en-US" altLang="ja-JP" sz="2000" b="0" u="none" strike="noStrike">
                          <a:solidFill>
                            <a:srgbClr val="000000"/>
                          </a:solidFill>
                          <a:effectLst/>
                          <a:latin typeface="+mn-ea"/>
                          <a:ea typeface="+mn-ea"/>
                        </a:rPr>
                        <a:t>1</a:t>
                      </a:r>
                      <a:endParaRPr lang="en-US" altLang="ja-JP" sz="2000" b="0" i="0" u="none" strike="noStrike">
                        <a:solidFill>
                          <a:srgbClr val="000000"/>
                        </a:solidFill>
                        <a:effectLst/>
                        <a:latin typeface="+mn-ea"/>
                        <a:ea typeface="+mn-ea"/>
                      </a:endParaRPr>
                    </a:p>
                  </a:txBody>
                  <a:tcPr marL="6350" marR="6350" marT="6350" marB="0" anchor="ctr"/>
                </a:tc>
                <a:tc>
                  <a:txBody>
                    <a:bodyPr/>
                    <a:lstStyle/>
                    <a:p>
                      <a:pPr algn="ctr" fontAlgn="ctr">
                        <a:buNone/>
                      </a:pPr>
                      <a:r>
                        <a:rPr lang="en-US" altLang="ja-JP" sz="2000" b="0" u="none" strike="noStrike">
                          <a:solidFill>
                            <a:srgbClr val="000000"/>
                          </a:solidFill>
                          <a:effectLst/>
                          <a:latin typeface="+mn-ea"/>
                          <a:ea typeface="+mn-ea"/>
                        </a:rPr>
                        <a:t>200</a:t>
                      </a:r>
                      <a:r>
                        <a:rPr lang="ja-JP" altLang="en-US" sz="2000" b="0" u="none" strike="noStrike">
                          <a:solidFill>
                            <a:srgbClr val="000000"/>
                          </a:solidFill>
                          <a:effectLst/>
                          <a:latin typeface="+mn-ea"/>
                          <a:ea typeface="+mn-ea"/>
                        </a:rPr>
                        <a:t>万円</a:t>
                      </a:r>
                      <a:endParaRPr lang="ja-JP" altLang="en-US" sz="2000" b="0" i="0" u="none" strike="noStrike">
                        <a:solidFill>
                          <a:srgbClr val="000000"/>
                        </a:solidFill>
                        <a:effectLst/>
                        <a:latin typeface="+mn-ea"/>
                        <a:ea typeface="+mn-ea"/>
                      </a:endParaRPr>
                    </a:p>
                  </a:txBody>
                  <a:tcPr marL="6350" marR="6350" marT="6350" marB="0" anchor="ctr"/>
                </a:tc>
                <a:tc>
                  <a:txBody>
                    <a:bodyPr/>
                    <a:lstStyle/>
                    <a:p>
                      <a:pPr algn="ctr" fontAlgn="ctr">
                        <a:buNone/>
                      </a:pPr>
                      <a:r>
                        <a:rPr lang="en-US" altLang="ja-JP" sz="2000" b="0" u="none" strike="noStrike">
                          <a:solidFill>
                            <a:srgbClr val="000000"/>
                          </a:solidFill>
                          <a:effectLst/>
                          <a:latin typeface="+mn-ea"/>
                          <a:ea typeface="+mn-ea"/>
                        </a:rPr>
                        <a:t>11</a:t>
                      </a:r>
                      <a:endParaRPr lang="en-US" altLang="ja-JP" sz="2000" b="0"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val="2901895818"/>
                  </a:ext>
                </a:extLst>
              </a:tr>
              <a:tr h="351135">
                <a:tc>
                  <a:txBody>
                    <a:bodyPr/>
                    <a:lstStyle/>
                    <a:p>
                      <a:pPr algn="ctr" fontAlgn="ctr">
                        <a:buNone/>
                      </a:pPr>
                      <a:r>
                        <a:rPr lang="en-US" altLang="ja-JP" sz="2000" b="0" u="none" strike="noStrike">
                          <a:solidFill>
                            <a:srgbClr val="000000"/>
                          </a:solidFill>
                          <a:effectLst/>
                          <a:latin typeface="+mn-ea"/>
                          <a:ea typeface="+mn-ea"/>
                        </a:rPr>
                        <a:t>2</a:t>
                      </a:r>
                      <a:endParaRPr lang="en-US" altLang="ja-JP" sz="2000" b="0" i="0" u="none" strike="noStrike">
                        <a:solidFill>
                          <a:srgbClr val="000000"/>
                        </a:solidFill>
                        <a:effectLst/>
                        <a:latin typeface="+mn-ea"/>
                        <a:ea typeface="+mn-ea"/>
                      </a:endParaRPr>
                    </a:p>
                  </a:txBody>
                  <a:tcPr marL="6350" marR="6350" marT="6350" marB="0" anchor="ctr"/>
                </a:tc>
                <a:tc>
                  <a:txBody>
                    <a:bodyPr/>
                    <a:lstStyle/>
                    <a:p>
                      <a:pPr algn="ctr" fontAlgn="ctr">
                        <a:buNone/>
                      </a:pPr>
                      <a:r>
                        <a:rPr lang="en-US" altLang="ja-JP" sz="2000" b="0" u="none" strike="noStrike">
                          <a:solidFill>
                            <a:srgbClr val="000000"/>
                          </a:solidFill>
                          <a:effectLst/>
                          <a:latin typeface="+mn-ea"/>
                          <a:ea typeface="+mn-ea"/>
                        </a:rPr>
                        <a:t>200 - 599</a:t>
                      </a:r>
                      <a:r>
                        <a:rPr lang="ja-JP" altLang="en-US" sz="2000" b="0" u="none" strike="noStrike">
                          <a:solidFill>
                            <a:srgbClr val="000000"/>
                          </a:solidFill>
                          <a:effectLst/>
                          <a:latin typeface="+mn-ea"/>
                          <a:ea typeface="+mn-ea"/>
                        </a:rPr>
                        <a:t>万円</a:t>
                      </a:r>
                      <a:endParaRPr lang="ja-JP" altLang="en-US" sz="2000" b="0" i="0" u="none" strike="noStrike">
                        <a:solidFill>
                          <a:srgbClr val="000000"/>
                        </a:solidFill>
                        <a:effectLst/>
                        <a:latin typeface="+mn-ea"/>
                        <a:ea typeface="+mn-ea"/>
                      </a:endParaRPr>
                    </a:p>
                  </a:txBody>
                  <a:tcPr marL="6350" marR="6350" marT="6350" marB="0" anchor="ctr"/>
                </a:tc>
                <a:tc>
                  <a:txBody>
                    <a:bodyPr/>
                    <a:lstStyle/>
                    <a:p>
                      <a:pPr algn="ctr" fontAlgn="ctr">
                        <a:buNone/>
                      </a:pPr>
                      <a:r>
                        <a:rPr lang="en-US" altLang="ja-JP" sz="2000" b="0" u="none" strike="noStrike">
                          <a:solidFill>
                            <a:srgbClr val="000000"/>
                          </a:solidFill>
                          <a:effectLst/>
                          <a:latin typeface="+mn-ea"/>
                          <a:ea typeface="+mn-ea"/>
                        </a:rPr>
                        <a:t>39</a:t>
                      </a:r>
                      <a:endParaRPr lang="en-US" altLang="ja-JP" sz="2000" b="0"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val="519106434"/>
                  </a:ext>
                </a:extLst>
              </a:tr>
              <a:tr h="351135">
                <a:tc>
                  <a:txBody>
                    <a:bodyPr/>
                    <a:lstStyle/>
                    <a:p>
                      <a:pPr algn="ctr" fontAlgn="ctr">
                        <a:buNone/>
                      </a:pPr>
                      <a:r>
                        <a:rPr lang="en-US" altLang="ja-JP" sz="2000" b="0" u="none" strike="noStrike">
                          <a:solidFill>
                            <a:srgbClr val="000000"/>
                          </a:solidFill>
                          <a:effectLst/>
                          <a:latin typeface="+mn-ea"/>
                          <a:ea typeface="+mn-ea"/>
                        </a:rPr>
                        <a:t>3</a:t>
                      </a:r>
                      <a:endParaRPr lang="en-US" altLang="ja-JP" sz="2000" b="0" i="0" u="none" strike="noStrike">
                        <a:solidFill>
                          <a:srgbClr val="000000"/>
                        </a:solidFill>
                        <a:effectLst/>
                        <a:latin typeface="+mn-ea"/>
                        <a:ea typeface="+mn-ea"/>
                      </a:endParaRPr>
                    </a:p>
                  </a:txBody>
                  <a:tcPr marL="6350" marR="6350" marT="6350" marB="0" anchor="ctr"/>
                </a:tc>
                <a:tc>
                  <a:txBody>
                    <a:bodyPr/>
                    <a:lstStyle/>
                    <a:p>
                      <a:pPr algn="ctr" fontAlgn="ctr">
                        <a:buNone/>
                      </a:pPr>
                      <a:r>
                        <a:rPr lang="en-US" altLang="ja-JP" sz="2000" b="0" u="none" strike="noStrike">
                          <a:solidFill>
                            <a:srgbClr val="000000"/>
                          </a:solidFill>
                          <a:effectLst/>
                          <a:latin typeface="+mn-ea"/>
                          <a:ea typeface="+mn-ea"/>
                        </a:rPr>
                        <a:t>600 - 999</a:t>
                      </a:r>
                      <a:r>
                        <a:rPr lang="ja-JP" altLang="en-US" sz="2000" b="0" u="none" strike="noStrike">
                          <a:solidFill>
                            <a:srgbClr val="000000"/>
                          </a:solidFill>
                          <a:effectLst/>
                          <a:latin typeface="+mn-ea"/>
                          <a:ea typeface="+mn-ea"/>
                        </a:rPr>
                        <a:t>万円</a:t>
                      </a:r>
                      <a:endParaRPr lang="ja-JP" altLang="en-US" sz="2000" b="0" i="0" u="none" strike="noStrike">
                        <a:solidFill>
                          <a:srgbClr val="000000"/>
                        </a:solidFill>
                        <a:effectLst/>
                        <a:latin typeface="+mn-ea"/>
                        <a:ea typeface="+mn-ea"/>
                      </a:endParaRPr>
                    </a:p>
                  </a:txBody>
                  <a:tcPr marL="6350" marR="6350" marT="6350" marB="0" anchor="ctr"/>
                </a:tc>
                <a:tc>
                  <a:txBody>
                    <a:bodyPr/>
                    <a:lstStyle/>
                    <a:p>
                      <a:pPr algn="ctr" fontAlgn="ctr">
                        <a:buNone/>
                      </a:pPr>
                      <a:r>
                        <a:rPr lang="en-US" altLang="ja-JP" sz="2000" b="0" u="none" strike="noStrike">
                          <a:solidFill>
                            <a:srgbClr val="000000"/>
                          </a:solidFill>
                          <a:effectLst/>
                          <a:latin typeface="+mn-ea"/>
                          <a:ea typeface="+mn-ea"/>
                        </a:rPr>
                        <a:t>26</a:t>
                      </a:r>
                      <a:endParaRPr lang="en-US" altLang="ja-JP" sz="2000" b="0"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val="1249450838"/>
                  </a:ext>
                </a:extLst>
              </a:tr>
              <a:tr h="351135">
                <a:tc>
                  <a:txBody>
                    <a:bodyPr/>
                    <a:lstStyle/>
                    <a:p>
                      <a:pPr algn="ctr" fontAlgn="ctr">
                        <a:buNone/>
                      </a:pPr>
                      <a:r>
                        <a:rPr lang="en-US" altLang="ja-JP" sz="2000" b="0" u="none" strike="noStrike">
                          <a:solidFill>
                            <a:srgbClr val="000000"/>
                          </a:solidFill>
                          <a:effectLst/>
                          <a:latin typeface="+mn-ea"/>
                          <a:ea typeface="+mn-ea"/>
                        </a:rPr>
                        <a:t>4</a:t>
                      </a:r>
                      <a:endParaRPr lang="en-US" altLang="ja-JP" sz="2000" b="0" i="0" u="none" strike="noStrike">
                        <a:solidFill>
                          <a:srgbClr val="000000"/>
                        </a:solidFill>
                        <a:effectLst/>
                        <a:latin typeface="+mn-ea"/>
                        <a:ea typeface="+mn-ea"/>
                      </a:endParaRPr>
                    </a:p>
                  </a:txBody>
                  <a:tcPr marL="6350" marR="6350" marT="6350" marB="0" anchor="ctr"/>
                </a:tc>
                <a:tc>
                  <a:txBody>
                    <a:bodyPr/>
                    <a:lstStyle/>
                    <a:p>
                      <a:pPr algn="ctr" fontAlgn="ctr">
                        <a:buNone/>
                      </a:pPr>
                      <a:r>
                        <a:rPr lang="en-US" altLang="ja-JP" sz="2000" b="0" u="none" strike="noStrike">
                          <a:solidFill>
                            <a:srgbClr val="000000"/>
                          </a:solidFill>
                          <a:effectLst/>
                          <a:latin typeface="+mn-ea"/>
                          <a:ea typeface="+mn-ea"/>
                        </a:rPr>
                        <a:t>1000 - 1499</a:t>
                      </a:r>
                      <a:r>
                        <a:rPr lang="ja-JP" altLang="en-US" sz="2000" b="0" u="none" strike="noStrike">
                          <a:solidFill>
                            <a:srgbClr val="000000"/>
                          </a:solidFill>
                          <a:effectLst/>
                          <a:latin typeface="+mn-ea"/>
                          <a:ea typeface="+mn-ea"/>
                        </a:rPr>
                        <a:t>万円</a:t>
                      </a:r>
                      <a:endParaRPr lang="ja-JP" altLang="en-US" sz="2000" b="0" i="0" u="none" strike="noStrike">
                        <a:solidFill>
                          <a:srgbClr val="000000"/>
                        </a:solidFill>
                        <a:effectLst/>
                        <a:latin typeface="+mn-ea"/>
                        <a:ea typeface="+mn-ea"/>
                      </a:endParaRPr>
                    </a:p>
                  </a:txBody>
                  <a:tcPr marL="6350" marR="6350" marT="6350" marB="0" anchor="ctr"/>
                </a:tc>
                <a:tc>
                  <a:txBody>
                    <a:bodyPr/>
                    <a:lstStyle/>
                    <a:p>
                      <a:pPr algn="ctr" fontAlgn="ctr">
                        <a:buNone/>
                      </a:pPr>
                      <a:r>
                        <a:rPr lang="en-US" altLang="ja-JP" sz="2000" b="0" u="none" strike="noStrike">
                          <a:solidFill>
                            <a:srgbClr val="000000"/>
                          </a:solidFill>
                          <a:effectLst/>
                          <a:latin typeface="+mn-ea"/>
                          <a:ea typeface="+mn-ea"/>
                        </a:rPr>
                        <a:t>66</a:t>
                      </a:r>
                      <a:endParaRPr lang="en-US" altLang="ja-JP" sz="2000" b="0"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val="3330261802"/>
                  </a:ext>
                </a:extLst>
              </a:tr>
              <a:tr h="351135">
                <a:tc>
                  <a:txBody>
                    <a:bodyPr/>
                    <a:lstStyle/>
                    <a:p>
                      <a:pPr algn="ctr" fontAlgn="ctr">
                        <a:buNone/>
                      </a:pPr>
                      <a:r>
                        <a:rPr lang="en-US" altLang="ja-JP" sz="2000" b="0" u="none" strike="noStrike">
                          <a:solidFill>
                            <a:srgbClr val="000000"/>
                          </a:solidFill>
                          <a:effectLst/>
                          <a:latin typeface="+mn-ea"/>
                          <a:ea typeface="+mn-ea"/>
                        </a:rPr>
                        <a:t>5</a:t>
                      </a:r>
                      <a:endParaRPr lang="en-US" altLang="ja-JP" sz="2000" b="0" i="0" u="none" strike="noStrike">
                        <a:solidFill>
                          <a:srgbClr val="000000"/>
                        </a:solidFill>
                        <a:effectLst/>
                        <a:latin typeface="+mn-ea"/>
                        <a:ea typeface="+mn-ea"/>
                      </a:endParaRPr>
                    </a:p>
                  </a:txBody>
                  <a:tcPr marL="6350" marR="6350" marT="6350" marB="0" anchor="ctr"/>
                </a:tc>
                <a:tc>
                  <a:txBody>
                    <a:bodyPr/>
                    <a:lstStyle/>
                    <a:p>
                      <a:pPr algn="ctr" fontAlgn="ctr">
                        <a:buNone/>
                      </a:pPr>
                      <a:r>
                        <a:rPr lang="en-US" altLang="ja-JP" sz="2000" b="0" u="none" strike="noStrike">
                          <a:solidFill>
                            <a:srgbClr val="000000"/>
                          </a:solidFill>
                          <a:effectLst/>
                          <a:latin typeface="+mn-ea"/>
                          <a:ea typeface="+mn-ea"/>
                        </a:rPr>
                        <a:t>1500</a:t>
                      </a:r>
                      <a:r>
                        <a:rPr lang="ja-JP" altLang="en-US" sz="2000" b="0" u="none" strike="noStrike">
                          <a:solidFill>
                            <a:srgbClr val="000000"/>
                          </a:solidFill>
                          <a:effectLst/>
                          <a:latin typeface="+mn-ea"/>
                          <a:ea typeface="+mn-ea"/>
                        </a:rPr>
                        <a:t>万円</a:t>
                      </a:r>
                      <a:endParaRPr lang="ja-JP" altLang="en-US" sz="2000" b="0" i="0" u="none" strike="noStrike">
                        <a:solidFill>
                          <a:srgbClr val="000000"/>
                        </a:solidFill>
                        <a:effectLst/>
                        <a:latin typeface="+mn-ea"/>
                        <a:ea typeface="+mn-ea"/>
                      </a:endParaRPr>
                    </a:p>
                  </a:txBody>
                  <a:tcPr marL="6350" marR="6350" marT="6350" marB="0" anchor="ctr"/>
                </a:tc>
                <a:tc>
                  <a:txBody>
                    <a:bodyPr/>
                    <a:lstStyle/>
                    <a:p>
                      <a:pPr algn="ctr" fontAlgn="ctr">
                        <a:buNone/>
                      </a:pPr>
                      <a:r>
                        <a:rPr lang="en-US" altLang="ja-JP" sz="2000" b="0" u="none" strike="noStrike">
                          <a:solidFill>
                            <a:srgbClr val="000000"/>
                          </a:solidFill>
                          <a:effectLst/>
                          <a:latin typeface="+mn-ea"/>
                          <a:ea typeface="+mn-ea"/>
                        </a:rPr>
                        <a:t>21</a:t>
                      </a:r>
                      <a:endParaRPr lang="en-US" altLang="ja-JP" sz="2000" b="0" i="0" u="none" strike="noStrike">
                        <a:solidFill>
                          <a:srgbClr val="000000"/>
                        </a:solidFill>
                        <a:effectLst/>
                        <a:latin typeface="+mn-ea"/>
                        <a:ea typeface="+mn-ea"/>
                      </a:endParaRPr>
                    </a:p>
                  </a:txBody>
                  <a:tcPr marL="6350" marR="6350" marT="6350" marB="0" anchor="ctr"/>
                </a:tc>
                <a:extLst>
                  <a:ext uri="{0D108BD9-81ED-4DB2-BD59-A6C34878D82A}">
                    <a16:rowId xmlns:a16="http://schemas.microsoft.com/office/drawing/2014/main" val="1769386416"/>
                  </a:ext>
                </a:extLst>
              </a:tr>
            </a:tbl>
          </a:graphicData>
        </a:graphic>
      </p:graphicFrame>
    </p:spTree>
    <p:extLst>
      <p:ext uri="{BB962C8B-B14F-4D97-AF65-F5344CB8AC3E}">
        <p14:creationId xmlns:p14="http://schemas.microsoft.com/office/powerpoint/2010/main" val="595466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D65D89B-520D-55FF-8215-DF6B69A576B8}"/>
              </a:ext>
            </a:extLst>
          </p:cNvPr>
          <p:cNvSpPr>
            <a:spLocks noGrp="1"/>
          </p:cNvSpPr>
          <p:nvPr>
            <p:ph sz="quarter" idx="13"/>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E516CED2-6D38-6A68-4F67-24CD82078C8C}"/>
              </a:ext>
            </a:extLst>
          </p:cNvPr>
          <p:cNvSpPr>
            <a:spLocks noGrp="1"/>
          </p:cNvSpPr>
          <p:nvPr>
            <p:ph type="sldNum" sz="quarter" idx="12"/>
          </p:nvPr>
        </p:nvSpPr>
        <p:spPr/>
        <p:txBody>
          <a:bodyPr/>
          <a:lstStyle/>
          <a:p>
            <a:fld id="{2E579A5C-05D8-48F0-A5C1-8CBB8C12EF46}" type="slidenum">
              <a:rPr kumimoji="1" lang="ja-JP" altLang="en-US" smtClean="0"/>
              <a:pPr/>
              <a:t>45</a:t>
            </a:fld>
            <a:endParaRPr kumimoji="1" lang="ja-JP" altLang="en-US"/>
          </a:p>
        </p:txBody>
      </p:sp>
      <p:sp>
        <p:nvSpPr>
          <p:cNvPr id="4" name="タイトル 3">
            <a:extLst>
              <a:ext uri="{FF2B5EF4-FFF2-40B4-BE49-F238E27FC236}">
                <a16:creationId xmlns:a16="http://schemas.microsoft.com/office/drawing/2014/main" id="{351E1DEF-E14B-AE1C-8ED7-FE9E18BEBE9E}"/>
              </a:ext>
            </a:extLst>
          </p:cNvPr>
          <p:cNvSpPr>
            <a:spLocks noGrp="1"/>
          </p:cNvSpPr>
          <p:nvPr>
            <p:ph type="title"/>
          </p:nvPr>
        </p:nvSpPr>
        <p:spPr/>
        <p:txBody>
          <a:bodyPr/>
          <a:lstStyle/>
          <a:p>
            <a:r>
              <a:rPr kumimoji="1" lang="ja-JP" altLang="en-US"/>
              <a:t>収入</a:t>
            </a:r>
            <a:r>
              <a:rPr kumimoji="1" lang="en-US" altLang="ja-JP"/>
              <a:t>-</a:t>
            </a:r>
            <a:r>
              <a:rPr kumimoji="1" lang="ja-JP" altLang="en-US"/>
              <a:t>ジャンル</a:t>
            </a:r>
          </a:p>
        </p:txBody>
      </p:sp>
      <p:pic>
        <p:nvPicPr>
          <p:cNvPr id="5" name="図 4">
            <a:extLst>
              <a:ext uri="{FF2B5EF4-FFF2-40B4-BE49-F238E27FC236}">
                <a16:creationId xmlns:a16="http://schemas.microsoft.com/office/drawing/2014/main" id="{31EBD525-3A3A-086D-DF24-881C06D5E9E2}"/>
              </a:ext>
            </a:extLst>
          </p:cNvPr>
          <p:cNvPicPr>
            <a:picLocks noChangeAspect="1"/>
          </p:cNvPicPr>
          <p:nvPr/>
        </p:nvPicPr>
        <p:blipFill>
          <a:blip r:embed="rId3"/>
          <a:stretch>
            <a:fillRect/>
          </a:stretch>
        </p:blipFill>
        <p:spPr>
          <a:xfrm>
            <a:off x="2060801" y="1674992"/>
            <a:ext cx="8070398" cy="4345599"/>
          </a:xfrm>
          <a:prstGeom prst="rect">
            <a:avLst/>
          </a:prstGeom>
        </p:spPr>
      </p:pic>
    </p:spTree>
    <p:extLst>
      <p:ext uri="{BB962C8B-B14F-4D97-AF65-F5344CB8AC3E}">
        <p14:creationId xmlns:p14="http://schemas.microsoft.com/office/powerpoint/2010/main" val="2394278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コンテンツ プレースホルダー 6" descr="グラフ, 散布図&#10;&#10;AI 生成コンテンツは誤りを含む可能性があります。">
            <a:extLst>
              <a:ext uri="{FF2B5EF4-FFF2-40B4-BE49-F238E27FC236}">
                <a16:creationId xmlns:a16="http://schemas.microsoft.com/office/drawing/2014/main" id="{93A5DB33-915E-6AFC-7166-962BF8BFEFA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7062" y="2018506"/>
            <a:ext cx="10972800" cy="3657600"/>
          </a:xfrm>
        </p:spPr>
      </p:pic>
      <p:sp>
        <p:nvSpPr>
          <p:cNvPr id="3" name="スライド番号プレースホルダー 2">
            <a:extLst>
              <a:ext uri="{FF2B5EF4-FFF2-40B4-BE49-F238E27FC236}">
                <a16:creationId xmlns:a16="http://schemas.microsoft.com/office/drawing/2014/main" id="{ADCB8E0F-E645-6D93-AD89-09B2FF8A99BB}"/>
              </a:ext>
            </a:extLst>
          </p:cNvPr>
          <p:cNvSpPr>
            <a:spLocks noGrp="1"/>
          </p:cNvSpPr>
          <p:nvPr>
            <p:ph type="sldNum" sz="quarter" idx="12"/>
          </p:nvPr>
        </p:nvSpPr>
        <p:spPr/>
        <p:txBody>
          <a:bodyPr/>
          <a:lstStyle/>
          <a:p>
            <a:fld id="{2E579A5C-05D8-48F0-A5C1-8CBB8C12EF46}" type="slidenum">
              <a:rPr kumimoji="1" lang="ja-JP" altLang="en-US" smtClean="0"/>
              <a:pPr/>
              <a:t>46</a:t>
            </a:fld>
            <a:endParaRPr kumimoji="1" lang="ja-JP" altLang="en-US"/>
          </a:p>
        </p:txBody>
      </p:sp>
      <p:sp>
        <p:nvSpPr>
          <p:cNvPr id="4" name="タイトル 3">
            <a:extLst>
              <a:ext uri="{FF2B5EF4-FFF2-40B4-BE49-F238E27FC236}">
                <a16:creationId xmlns:a16="http://schemas.microsoft.com/office/drawing/2014/main" id="{25FB6773-3CF3-DB0F-7F96-584EB0ADD16F}"/>
              </a:ext>
            </a:extLst>
          </p:cNvPr>
          <p:cNvSpPr>
            <a:spLocks noGrp="1"/>
          </p:cNvSpPr>
          <p:nvPr>
            <p:ph type="title"/>
          </p:nvPr>
        </p:nvSpPr>
        <p:spPr/>
        <p:txBody>
          <a:bodyPr/>
          <a:lstStyle/>
          <a:p>
            <a:r>
              <a:rPr kumimoji="1" lang="ja-JP" altLang="en-US"/>
              <a:t>収入</a:t>
            </a:r>
            <a:r>
              <a:rPr kumimoji="1" lang="en-US" altLang="ja-JP"/>
              <a:t>-</a:t>
            </a:r>
            <a:r>
              <a:rPr kumimoji="1" lang="ja-JP" altLang="en-US"/>
              <a:t>点数</a:t>
            </a:r>
          </a:p>
        </p:txBody>
      </p:sp>
    </p:spTree>
    <p:extLst>
      <p:ext uri="{BB962C8B-B14F-4D97-AF65-F5344CB8AC3E}">
        <p14:creationId xmlns:p14="http://schemas.microsoft.com/office/powerpoint/2010/main" val="2811323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E97A320-E107-5FF4-9956-F900DF40BF2A}"/>
              </a:ext>
            </a:extLst>
          </p:cNvPr>
          <p:cNvSpPr>
            <a:spLocks noGrp="1"/>
          </p:cNvSpPr>
          <p:nvPr>
            <p:ph sz="quarter" idx="13"/>
          </p:nvPr>
        </p:nvSpPr>
        <p:spPr/>
        <p:txBody>
          <a:bodyPr/>
          <a:lstStyle/>
          <a:p>
            <a:r>
              <a:rPr kumimoji="1" lang="ja-JP" altLang="en-US"/>
              <a:t>バイオリン図</a:t>
            </a:r>
          </a:p>
        </p:txBody>
      </p:sp>
      <p:sp>
        <p:nvSpPr>
          <p:cNvPr id="3" name="スライド番号プレースホルダー 2">
            <a:extLst>
              <a:ext uri="{FF2B5EF4-FFF2-40B4-BE49-F238E27FC236}">
                <a16:creationId xmlns:a16="http://schemas.microsoft.com/office/drawing/2014/main" id="{7E5BCC93-9B98-1954-CCE5-4EF994E0960B}"/>
              </a:ext>
            </a:extLst>
          </p:cNvPr>
          <p:cNvSpPr>
            <a:spLocks noGrp="1"/>
          </p:cNvSpPr>
          <p:nvPr>
            <p:ph type="sldNum" sz="quarter" idx="12"/>
          </p:nvPr>
        </p:nvSpPr>
        <p:spPr/>
        <p:txBody>
          <a:bodyPr/>
          <a:lstStyle/>
          <a:p>
            <a:fld id="{2E579A5C-05D8-48F0-A5C1-8CBB8C12EF46}" type="slidenum">
              <a:rPr kumimoji="1" lang="ja-JP" altLang="en-US" smtClean="0"/>
              <a:pPr/>
              <a:t>47</a:t>
            </a:fld>
            <a:endParaRPr kumimoji="1" lang="ja-JP" altLang="en-US"/>
          </a:p>
        </p:txBody>
      </p:sp>
      <p:sp>
        <p:nvSpPr>
          <p:cNvPr id="4" name="タイトル 3">
            <a:extLst>
              <a:ext uri="{FF2B5EF4-FFF2-40B4-BE49-F238E27FC236}">
                <a16:creationId xmlns:a16="http://schemas.microsoft.com/office/drawing/2014/main" id="{77C32B21-064F-D271-8A3F-EA6469EEB07A}"/>
              </a:ext>
            </a:extLst>
          </p:cNvPr>
          <p:cNvSpPr>
            <a:spLocks noGrp="1"/>
          </p:cNvSpPr>
          <p:nvPr>
            <p:ph type="title"/>
          </p:nvPr>
        </p:nvSpPr>
        <p:spPr/>
        <p:txBody>
          <a:bodyPr/>
          <a:lstStyle/>
          <a:p>
            <a:r>
              <a:rPr lang="ja-JP" altLang="en-US"/>
              <a:t>収入</a:t>
            </a:r>
            <a:r>
              <a:rPr lang="en-US" altLang="ja-JP"/>
              <a:t>-</a:t>
            </a:r>
            <a:r>
              <a:rPr lang="ja-JP" altLang="en-US"/>
              <a:t>点数</a:t>
            </a:r>
            <a:endParaRPr kumimoji="1" lang="ja-JP" altLang="en-US"/>
          </a:p>
        </p:txBody>
      </p:sp>
      <p:pic>
        <p:nvPicPr>
          <p:cNvPr id="6" name="図 5" descr="グラフ, 棒グラフ&#10;&#10;AI 生成コンテンツは誤りを含む可能性があります。">
            <a:extLst>
              <a:ext uri="{FF2B5EF4-FFF2-40B4-BE49-F238E27FC236}">
                <a16:creationId xmlns:a16="http://schemas.microsoft.com/office/drawing/2014/main" id="{384CA233-8E6D-D100-45E8-B8709A2A0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520" y="2333913"/>
            <a:ext cx="9084960" cy="3028320"/>
          </a:xfrm>
          <a:prstGeom prst="rect">
            <a:avLst/>
          </a:prstGeom>
        </p:spPr>
      </p:pic>
    </p:spTree>
    <p:extLst>
      <p:ext uri="{BB962C8B-B14F-4D97-AF65-F5344CB8AC3E}">
        <p14:creationId xmlns:p14="http://schemas.microsoft.com/office/powerpoint/2010/main" val="137965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散布図&#10;&#10;AI 生成コンテンツは誤りを含む可能性があります。">
            <a:extLst>
              <a:ext uri="{FF2B5EF4-FFF2-40B4-BE49-F238E27FC236}">
                <a16:creationId xmlns:a16="http://schemas.microsoft.com/office/drawing/2014/main" id="{877453C7-A2D5-8419-A926-A3254A0AE0C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7062" y="2018506"/>
            <a:ext cx="10972800" cy="3657600"/>
          </a:xfrm>
        </p:spPr>
      </p:pic>
      <p:sp>
        <p:nvSpPr>
          <p:cNvPr id="3" name="スライド番号プレースホルダー 2">
            <a:extLst>
              <a:ext uri="{FF2B5EF4-FFF2-40B4-BE49-F238E27FC236}">
                <a16:creationId xmlns:a16="http://schemas.microsoft.com/office/drawing/2014/main" id="{D08422BF-BE53-BC66-A70C-F9F96BCFC5CC}"/>
              </a:ext>
            </a:extLst>
          </p:cNvPr>
          <p:cNvSpPr>
            <a:spLocks noGrp="1"/>
          </p:cNvSpPr>
          <p:nvPr>
            <p:ph type="sldNum" sz="quarter" idx="12"/>
          </p:nvPr>
        </p:nvSpPr>
        <p:spPr/>
        <p:txBody>
          <a:bodyPr/>
          <a:lstStyle/>
          <a:p>
            <a:fld id="{2E579A5C-05D8-48F0-A5C1-8CBB8C12EF46}" type="slidenum">
              <a:rPr kumimoji="1" lang="ja-JP" altLang="en-US" smtClean="0"/>
              <a:pPr/>
              <a:t>48</a:t>
            </a:fld>
            <a:endParaRPr kumimoji="1" lang="ja-JP" altLang="en-US"/>
          </a:p>
        </p:txBody>
      </p:sp>
      <p:sp>
        <p:nvSpPr>
          <p:cNvPr id="4" name="タイトル 3">
            <a:extLst>
              <a:ext uri="{FF2B5EF4-FFF2-40B4-BE49-F238E27FC236}">
                <a16:creationId xmlns:a16="http://schemas.microsoft.com/office/drawing/2014/main" id="{8ABA4424-CC92-4926-BB15-CC447820B198}"/>
              </a:ext>
            </a:extLst>
          </p:cNvPr>
          <p:cNvSpPr>
            <a:spLocks noGrp="1"/>
          </p:cNvSpPr>
          <p:nvPr>
            <p:ph type="title"/>
          </p:nvPr>
        </p:nvSpPr>
        <p:spPr/>
        <p:txBody>
          <a:bodyPr/>
          <a:lstStyle/>
          <a:p>
            <a:r>
              <a:rPr kumimoji="1" lang="ja-JP" altLang="en-US"/>
              <a:t>収入</a:t>
            </a:r>
            <a:r>
              <a:rPr kumimoji="1" lang="en-US" altLang="ja-JP"/>
              <a:t>-</a:t>
            </a:r>
            <a:r>
              <a:rPr kumimoji="1" lang="ja-JP" altLang="en-US"/>
              <a:t>件数</a:t>
            </a:r>
          </a:p>
        </p:txBody>
      </p:sp>
    </p:spTree>
    <p:extLst>
      <p:ext uri="{BB962C8B-B14F-4D97-AF65-F5344CB8AC3E}">
        <p14:creationId xmlns:p14="http://schemas.microsoft.com/office/powerpoint/2010/main" val="168010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散布図&#10;&#10;AI 生成コンテンツは誤りを含む可能性があります。">
            <a:extLst>
              <a:ext uri="{FF2B5EF4-FFF2-40B4-BE49-F238E27FC236}">
                <a16:creationId xmlns:a16="http://schemas.microsoft.com/office/drawing/2014/main" id="{1727FBB5-2F4C-DB5C-528D-399D63E0E1F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1600200"/>
            <a:ext cx="10972800" cy="3657600"/>
          </a:xfrm>
        </p:spPr>
      </p:pic>
      <p:sp>
        <p:nvSpPr>
          <p:cNvPr id="3" name="スライド番号プレースホルダー 2">
            <a:extLst>
              <a:ext uri="{FF2B5EF4-FFF2-40B4-BE49-F238E27FC236}">
                <a16:creationId xmlns:a16="http://schemas.microsoft.com/office/drawing/2014/main" id="{979EEDBC-6C06-2A3C-AA94-D3EE478675AC}"/>
              </a:ext>
            </a:extLst>
          </p:cNvPr>
          <p:cNvSpPr>
            <a:spLocks noGrp="1"/>
          </p:cNvSpPr>
          <p:nvPr>
            <p:ph type="sldNum" sz="quarter" idx="12"/>
          </p:nvPr>
        </p:nvSpPr>
        <p:spPr/>
        <p:txBody>
          <a:bodyPr/>
          <a:lstStyle/>
          <a:p>
            <a:fld id="{2E579A5C-05D8-48F0-A5C1-8CBB8C12EF46}" type="slidenum">
              <a:rPr kumimoji="1" lang="ja-JP" altLang="en-US" smtClean="0"/>
              <a:pPr/>
              <a:t>49</a:t>
            </a:fld>
            <a:endParaRPr kumimoji="1" lang="ja-JP" altLang="en-US"/>
          </a:p>
        </p:txBody>
      </p:sp>
      <p:sp>
        <p:nvSpPr>
          <p:cNvPr id="4" name="タイトル 3">
            <a:extLst>
              <a:ext uri="{FF2B5EF4-FFF2-40B4-BE49-F238E27FC236}">
                <a16:creationId xmlns:a16="http://schemas.microsoft.com/office/drawing/2014/main" id="{A941E789-785E-0A17-1E64-CDF5FE75591D}"/>
              </a:ext>
            </a:extLst>
          </p:cNvPr>
          <p:cNvSpPr>
            <a:spLocks noGrp="1"/>
          </p:cNvSpPr>
          <p:nvPr>
            <p:ph type="title"/>
          </p:nvPr>
        </p:nvSpPr>
        <p:spPr/>
        <p:txBody>
          <a:bodyPr/>
          <a:lstStyle/>
          <a:p>
            <a:r>
              <a:rPr kumimoji="1" lang="ja-JP" altLang="en-US"/>
              <a:t>性別</a:t>
            </a:r>
            <a:r>
              <a:rPr kumimoji="1" lang="en-US" altLang="ja-JP"/>
              <a:t>-</a:t>
            </a:r>
            <a:r>
              <a:rPr kumimoji="1" lang="ja-JP" altLang="en-US"/>
              <a:t>最寄り駅距離</a:t>
            </a:r>
          </a:p>
        </p:txBody>
      </p:sp>
    </p:spTree>
    <p:extLst>
      <p:ext uri="{BB962C8B-B14F-4D97-AF65-F5344CB8AC3E}">
        <p14:creationId xmlns:p14="http://schemas.microsoft.com/office/powerpoint/2010/main" val="198568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9A93891-D227-B5A2-3CF1-0DB77C2361F3}"/>
              </a:ext>
            </a:extLst>
          </p:cNvPr>
          <p:cNvSpPr>
            <a:spLocks noGrp="1"/>
          </p:cNvSpPr>
          <p:nvPr>
            <p:ph type="body" sz="quarter" idx="14"/>
          </p:nvPr>
        </p:nvSpPr>
        <p:spPr/>
        <p:txBody>
          <a:bodyPr>
            <a:normAutofit/>
          </a:bodyPr>
          <a:lstStyle/>
          <a:p>
            <a:r>
              <a:rPr lang="en-US" altLang="ja-JP" sz="2800" b="1"/>
              <a:t>Restaurant side × User side</a:t>
            </a:r>
          </a:p>
          <a:p>
            <a:pPr lvl="1"/>
            <a:r>
              <a:rPr lang="ja-JP" altLang="en-US" sz="2200"/>
              <a:t>飲食店側</a:t>
            </a:r>
            <a:r>
              <a:rPr lang="en-US" altLang="ja-JP" sz="2200"/>
              <a:t>×</a:t>
            </a:r>
            <a:r>
              <a:rPr lang="ja-JP" altLang="en-US" sz="2200"/>
              <a:t>利用者側</a:t>
            </a:r>
            <a:endParaRPr lang="en-US" altLang="ja-JP" sz="2200"/>
          </a:p>
        </p:txBody>
      </p:sp>
      <p:sp>
        <p:nvSpPr>
          <p:cNvPr id="3" name="スライド番号プレースホルダー 2">
            <a:extLst>
              <a:ext uri="{FF2B5EF4-FFF2-40B4-BE49-F238E27FC236}">
                <a16:creationId xmlns:a16="http://schemas.microsoft.com/office/drawing/2014/main" id="{A6356439-3414-D146-7EB2-193D399E3849}"/>
              </a:ext>
            </a:extLst>
          </p:cNvPr>
          <p:cNvSpPr>
            <a:spLocks noGrp="1"/>
          </p:cNvSpPr>
          <p:nvPr>
            <p:ph type="sldNum" sz="quarter" idx="12"/>
          </p:nvPr>
        </p:nvSpPr>
        <p:spPr/>
        <p:txBody>
          <a:bodyPr/>
          <a:lstStyle/>
          <a:p>
            <a:fld id="{2E579A5C-05D8-48F0-A5C1-8CBB8C12EF46}" type="slidenum">
              <a:rPr kumimoji="1" lang="ja-JP" altLang="en-US" smtClean="0"/>
              <a:pPr/>
              <a:t>5</a:t>
            </a:fld>
            <a:endParaRPr kumimoji="1" lang="ja-JP" altLang="en-US"/>
          </a:p>
        </p:txBody>
      </p:sp>
      <p:sp>
        <p:nvSpPr>
          <p:cNvPr id="4" name="タイトル 3">
            <a:extLst>
              <a:ext uri="{FF2B5EF4-FFF2-40B4-BE49-F238E27FC236}">
                <a16:creationId xmlns:a16="http://schemas.microsoft.com/office/drawing/2014/main" id="{17A1D72C-525D-AE38-6C84-25877AA7D055}"/>
              </a:ext>
            </a:extLst>
          </p:cNvPr>
          <p:cNvSpPr>
            <a:spLocks noGrp="1"/>
          </p:cNvSpPr>
          <p:nvPr>
            <p:ph type="title"/>
          </p:nvPr>
        </p:nvSpPr>
        <p:spPr>
          <a:xfrm>
            <a:off x="380995" y="226512"/>
            <a:ext cx="10801349" cy="916487"/>
          </a:xfrm>
        </p:spPr>
        <p:txBody>
          <a:bodyPr/>
          <a:lstStyle/>
          <a:p>
            <a:r>
              <a:rPr lang="en" altLang="ja-JP">
                <a:solidFill>
                  <a:srgbClr val="0066FF"/>
                </a:solidFill>
              </a:rPr>
              <a:t>C</a:t>
            </a:r>
            <a:r>
              <a:rPr lang="en" altLang="ja-JP"/>
              <a:t>ross Tabulation </a:t>
            </a:r>
            <a:r>
              <a:rPr lang="ja-JP" altLang="en-US"/>
              <a:t>クロス集計</a:t>
            </a:r>
            <a:endParaRPr kumimoji="1" lang="ja-JP" altLang="en-US"/>
          </a:p>
        </p:txBody>
      </p:sp>
      <p:graphicFrame>
        <p:nvGraphicFramePr>
          <p:cNvPr id="5" name="表 4">
            <a:extLst>
              <a:ext uri="{FF2B5EF4-FFF2-40B4-BE49-F238E27FC236}">
                <a16:creationId xmlns:a16="http://schemas.microsoft.com/office/drawing/2014/main" id="{B9C8583C-E196-B42F-A429-9170A2826BF9}"/>
              </a:ext>
            </a:extLst>
          </p:cNvPr>
          <p:cNvGraphicFramePr>
            <a:graphicFrameLocks noGrp="1"/>
          </p:cNvGraphicFramePr>
          <p:nvPr>
            <p:extLst>
              <p:ext uri="{D42A27DB-BD31-4B8C-83A1-F6EECF244321}">
                <p14:modId xmlns:p14="http://schemas.microsoft.com/office/powerpoint/2010/main" val="3589665211"/>
              </p:ext>
            </p:extLst>
          </p:nvPr>
        </p:nvGraphicFramePr>
        <p:xfrm>
          <a:off x="488555" y="1980584"/>
          <a:ext cx="7934682" cy="4650905"/>
        </p:xfrm>
        <a:graphic>
          <a:graphicData uri="http://schemas.openxmlformats.org/drawingml/2006/table">
            <a:tbl>
              <a:tblPr firstRow="1" bandRow="1">
                <a:noFill/>
                <a:tableStyleId>{5940675A-B579-460E-94D1-54222C63F5DA}</a:tableStyleId>
              </a:tblPr>
              <a:tblGrid>
                <a:gridCol w="1297214">
                  <a:extLst>
                    <a:ext uri="{9D8B030D-6E8A-4147-A177-3AD203B41FA5}">
                      <a16:colId xmlns:a16="http://schemas.microsoft.com/office/drawing/2014/main" val="255893797"/>
                    </a:ext>
                  </a:extLst>
                </a:gridCol>
                <a:gridCol w="978946">
                  <a:extLst>
                    <a:ext uri="{9D8B030D-6E8A-4147-A177-3AD203B41FA5}">
                      <a16:colId xmlns:a16="http://schemas.microsoft.com/office/drawing/2014/main" val="1542254606"/>
                    </a:ext>
                  </a:extLst>
                </a:gridCol>
                <a:gridCol w="968188">
                  <a:extLst>
                    <a:ext uri="{9D8B030D-6E8A-4147-A177-3AD203B41FA5}">
                      <a16:colId xmlns:a16="http://schemas.microsoft.com/office/drawing/2014/main" val="2295323871"/>
                    </a:ext>
                  </a:extLst>
                </a:gridCol>
                <a:gridCol w="1289756">
                  <a:extLst>
                    <a:ext uri="{9D8B030D-6E8A-4147-A177-3AD203B41FA5}">
                      <a16:colId xmlns:a16="http://schemas.microsoft.com/office/drawing/2014/main" val="3643203675"/>
                    </a:ext>
                  </a:extLst>
                </a:gridCol>
                <a:gridCol w="1133526">
                  <a:extLst>
                    <a:ext uri="{9D8B030D-6E8A-4147-A177-3AD203B41FA5}">
                      <a16:colId xmlns:a16="http://schemas.microsoft.com/office/drawing/2014/main" val="2255420202"/>
                    </a:ext>
                  </a:extLst>
                </a:gridCol>
                <a:gridCol w="933104">
                  <a:extLst>
                    <a:ext uri="{9D8B030D-6E8A-4147-A177-3AD203B41FA5}">
                      <a16:colId xmlns:a16="http://schemas.microsoft.com/office/drawing/2014/main" val="3146133155"/>
                    </a:ext>
                  </a:extLst>
                </a:gridCol>
                <a:gridCol w="1333948">
                  <a:extLst>
                    <a:ext uri="{9D8B030D-6E8A-4147-A177-3AD203B41FA5}">
                      <a16:colId xmlns:a16="http://schemas.microsoft.com/office/drawing/2014/main" val="335703867"/>
                    </a:ext>
                  </a:extLst>
                </a:gridCol>
              </a:tblGrid>
              <a:tr h="664415">
                <a:tc>
                  <a:txBody>
                    <a:bodyPr/>
                    <a:lstStyle/>
                    <a:p>
                      <a:pPr algn="ctr" rtl="0" fontAlgn="b">
                        <a:buNone/>
                      </a:pPr>
                      <a:endParaRPr lang="ja-JP" altLang="en-US" sz="1600" b="1">
                        <a:effectLst/>
                      </a:endParaRPr>
                    </a:p>
                  </a:txBody>
                  <a:tcPr marL="19050" marR="19050" marT="12700" marB="12700" anchor="b">
                    <a:lnTlToBr w="12700" cap="flat" cmpd="sng" algn="ctr">
                      <a:solidFill>
                        <a:schemeClr val="tx1"/>
                      </a:solidFill>
                      <a:prstDash val="solid"/>
                      <a:round/>
                      <a:headEnd type="none" w="med" len="med"/>
                      <a:tailEnd type="none" w="med" len="med"/>
                    </a:lnTlToB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ja-JP" sz="1600" b="1"/>
                        <a:t>Sex</a:t>
                      </a:r>
                    </a:p>
                  </a:txBody>
                  <a:tcPr marL="19050" marR="19050" marT="12700" marB="12700" anchor="c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ja-JP" sz="1600" b="1"/>
                        <a:t>Age</a:t>
                      </a:r>
                    </a:p>
                  </a:txBody>
                  <a:tcPr marL="19050" marR="19050" marT="12700" marB="12700" anchor="c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 altLang="ja-JP" sz="1400" b="1"/>
                        <a:t>Transportation</a:t>
                      </a:r>
                    </a:p>
                  </a:txBody>
                  <a:tcPr marL="19050" marR="19050" marT="12700" marB="12700" anchor="c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 altLang="ja-JP" sz="1600" b="1"/>
                        <a:t>Occupation</a:t>
                      </a:r>
                    </a:p>
                  </a:txBody>
                  <a:tcPr marL="19050" marR="19050" marT="12700" marB="12700" anchor="c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ja-JP" sz="1600" b="1"/>
                        <a:t>Income</a:t>
                      </a:r>
                    </a:p>
                  </a:txBody>
                  <a:tcPr marL="19050" marR="19050" marT="12700" marB="12700" anchor="c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 altLang="ja-JP" sz="1600" b="1"/>
                        <a:t>Family composition</a:t>
                      </a:r>
                    </a:p>
                  </a:txBody>
                  <a:tcPr marL="19050" marR="19050" marT="12700" marB="12700" anchor="ctr">
                    <a:solidFill>
                      <a:schemeClr val="bg1">
                        <a:lumMod val="85000"/>
                      </a:schemeClr>
                    </a:solidFill>
                  </a:tcPr>
                </a:tc>
                <a:extLst>
                  <a:ext uri="{0D108BD9-81ED-4DB2-BD59-A6C34878D82A}">
                    <a16:rowId xmlns:a16="http://schemas.microsoft.com/office/drawing/2014/main" val="3570197797"/>
                  </a:ext>
                </a:extLst>
              </a:tr>
              <a:tr h="664415">
                <a:tc>
                  <a:txBody>
                    <a:bodyPr/>
                    <a:lstStyle/>
                    <a:p>
                      <a:pPr algn="ctr">
                        <a:buFontTx/>
                        <a:buNone/>
                      </a:pPr>
                      <a:r>
                        <a:rPr lang="en-US" altLang="ja-JP" sz="1600" b="1"/>
                        <a:t>Genre</a:t>
                      </a:r>
                    </a:p>
                  </a:txBody>
                  <a:tcPr marL="19050" marR="19050" marT="12700" marB="12700" anchor="c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ja-JP" altLang="en-US" sz="1600" b="1">
                        <a:effectLst/>
                      </a:endParaRPr>
                    </a:p>
                  </a:txBody>
                  <a:tcPr marL="19050" marR="19050" marT="12700" marB="12700" anchor="ctr">
                    <a:solidFill>
                      <a:schemeClr val="bg1">
                        <a:lumMod val="50000"/>
                      </a:schemeClr>
                    </a:solidFill>
                  </a:tcPr>
                </a:tc>
                <a:tc>
                  <a:txBody>
                    <a:bodyPr/>
                    <a:lstStyle/>
                    <a:p>
                      <a:pPr algn="ctr" rtl="0" fontAlgn="b">
                        <a:buNone/>
                      </a:pPr>
                      <a:endParaRPr lang="ja-JP" altLang="en-US" sz="1600" b="1">
                        <a:effectLst/>
                      </a:endParaRPr>
                    </a:p>
                  </a:txBody>
                  <a:tcPr marL="19050" marR="19050" marT="12700" marB="12700" anchor="ctr">
                    <a:solidFill>
                      <a:schemeClr val="bg1">
                        <a:lumMod val="50000"/>
                      </a:schemeClr>
                    </a:solidFill>
                  </a:tcPr>
                </a:tc>
                <a:tc>
                  <a:txBody>
                    <a:bodyPr/>
                    <a:lstStyle/>
                    <a:p>
                      <a:pPr algn="ctr" rtl="0" fontAlgn="b">
                        <a:buNone/>
                      </a:pPr>
                      <a:endParaRPr lang="ja-JP" altLang="en-US" sz="1600" b="1">
                        <a:effectLst/>
                      </a:endParaRPr>
                    </a:p>
                  </a:txBody>
                  <a:tcPr marL="19050" marR="19050" marT="12700" marB="12700" anchor="ctr"/>
                </a:tc>
                <a:tc>
                  <a:txBody>
                    <a:bodyPr/>
                    <a:lstStyle/>
                    <a:p>
                      <a:pPr algn="ctr" rtl="0" fontAlgn="b">
                        <a:buNone/>
                      </a:pPr>
                      <a:endParaRPr lang="ja-JP" altLang="en-US" sz="1600" b="1">
                        <a:effectLst/>
                      </a:endParaRPr>
                    </a:p>
                  </a:txBody>
                  <a:tcPr marL="19050" marR="19050" marT="12700" marB="1270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ja-JP" altLang="en-US" sz="1600" b="1">
                        <a:effectLst/>
                      </a:endParaRPr>
                    </a:p>
                  </a:txBody>
                  <a:tcPr marL="19050" marR="19050" marT="12700" marB="12700" anchor="ctr">
                    <a:solidFill>
                      <a:schemeClr val="bg1">
                        <a:lumMod val="50000"/>
                      </a:schemeClr>
                    </a:solidFill>
                  </a:tcPr>
                </a:tc>
                <a:tc>
                  <a:txBody>
                    <a:bodyPr/>
                    <a:lstStyle/>
                    <a:p>
                      <a:pPr algn="ctr" rtl="0" fontAlgn="b">
                        <a:buNone/>
                      </a:pPr>
                      <a:endParaRPr lang="ja-JP" altLang="en-US" sz="1600" b="1">
                        <a:effectLst/>
                      </a:endParaRPr>
                    </a:p>
                  </a:txBody>
                  <a:tcPr marL="19050" marR="19050" marT="12700" marB="12700" anchor="ctr">
                    <a:lnB w="57150" cap="flat" cmpd="sng" algn="ctr">
                      <a:solidFill>
                        <a:srgbClr val="FF3300"/>
                      </a:solidFill>
                      <a:prstDash val="solid"/>
                      <a:round/>
                      <a:headEnd type="none" w="med" len="med"/>
                      <a:tailEnd type="none" w="med" len="med"/>
                    </a:lnB>
                  </a:tcPr>
                </a:tc>
                <a:extLst>
                  <a:ext uri="{0D108BD9-81ED-4DB2-BD59-A6C34878D82A}">
                    <a16:rowId xmlns:a16="http://schemas.microsoft.com/office/drawing/2014/main" val="900862739"/>
                  </a:ext>
                </a:extLst>
              </a:tr>
              <a:tr h="664415">
                <a:tc>
                  <a:txBody>
                    <a:bodyPr/>
                    <a:lstStyle/>
                    <a:p>
                      <a:pPr algn="ctr" rtl="0" fontAlgn="b">
                        <a:buNone/>
                      </a:pPr>
                      <a:r>
                        <a:rPr lang="en" altLang="ja-JP" sz="1100" b="1"/>
                        <a:t>Distance from the nearest station</a:t>
                      </a:r>
                      <a:endParaRPr lang="ja-JP" altLang="en-US" sz="1100" b="1">
                        <a:effectLst/>
                      </a:endParaRPr>
                    </a:p>
                  </a:txBody>
                  <a:tcPr marL="19050" marR="19050" marT="12700" marB="12700" anchor="ctr">
                    <a:solidFill>
                      <a:schemeClr val="bg1">
                        <a:lumMod val="85000"/>
                      </a:schemeClr>
                    </a:solidFill>
                  </a:tcPr>
                </a:tc>
                <a:tc>
                  <a:txBody>
                    <a:bodyPr/>
                    <a:lstStyle/>
                    <a:p>
                      <a:pPr algn="ctr" rtl="0" fontAlgn="b">
                        <a:buNone/>
                      </a:pPr>
                      <a:endParaRPr lang="ja-JP" altLang="en-US" sz="1600" b="1">
                        <a:effectLst/>
                      </a:endParaRPr>
                    </a:p>
                  </a:txBody>
                  <a:tcPr marL="19050" marR="19050" marT="12700" marB="12700" anchor="ctr">
                    <a:lnB w="57150" cap="flat" cmpd="sng" algn="ctr">
                      <a:solidFill>
                        <a:srgbClr val="FF3300"/>
                      </a:solidFill>
                      <a:prstDash val="solid"/>
                      <a:round/>
                      <a:headEnd type="none" w="med" len="med"/>
                      <a:tailEnd type="none" w="med" len="med"/>
                    </a:lnB>
                    <a:solidFill>
                      <a:schemeClr val="bg1">
                        <a:lumMod val="50000"/>
                      </a:schemeClr>
                    </a:solidFill>
                  </a:tcPr>
                </a:tc>
                <a:tc>
                  <a:txBody>
                    <a:bodyPr/>
                    <a:lstStyle/>
                    <a:p>
                      <a:pPr algn="ctr" rtl="0" fontAlgn="b">
                        <a:buNone/>
                      </a:pPr>
                      <a:endParaRPr lang="ja-JP" altLang="en-US" sz="1600" b="1">
                        <a:effectLst/>
                      </a:endParaRPr>
                    </a:p>
                  </a:txBody>
                  <a:tcPr marL="19050" marR="19050" marT="12700" marB="12700" anchor="ctr">
                    <a:solidFill>
                      <a:schemeClr val="bg1">
                        <a:lumMod val="5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ja-JP" altLang="en-US" sz="1600" b="1">
                        <a:effectLst/>
                      </a:endParaRPr>
                    </a:p>
                  </a:txBody>
                  <a:tcPr marL="19050" marR="19050" marT="12700" marB="12700" anchor="ctr">
                    <a:solidFill>
                      <a:schemeClr val="accent2">
                        <a:alpha val="30196"/>
                      </a:schemeClr>
                    </a:solidFill>
                  </a:tcPr>
                </a:tc>
                <a:tc>
                  <a:txBody>
                    <a:bodyPr/>
                    <a:lstStyle/>
                    <a:p>
                      <a:pPr algn="ctr" rtl="0" fontAlgn="b">
                        <a:buNone/>
                      </a:pPr>
                      <a:endParaRPr lang="ja-JP" altLang="en-US" sz="1600" b="1">
                        <a:effectLst/>
                      </a:endParaRPr>
                    </a:p>
                  </a:txBody>
                  <a:tcPr marL="19050" marR="19050" marT="12700" marB="12700" anchor="ctr">
                    <a:solidFill>
                      <a:schemeClr val="bg1">
                        <a:lumMod val="50000"/>
                      </a:schemeClr>
                    </a:solidFill>
                  </a:tcPr>
                </a:tc>
                <a:tc>
                  <a:txBody>
                    <a:bodyPr/>
                    <a:lstStyle/>
                    <a:p>
                      <a:pPr algn="ctr" rtl="0" fontAlgn="b">
                        <a:buNone/>
                      </a:pPr>
                      <a:endParaRPr lang="ja-JP" altLang="en-US" sz="1600" b="1">
                        <a:effectLst/>
                      </a:endParaRPr>
                    </a:p>
                  </a:txBody>
                  <a:tcPr marL="19050" marR="19050" marT="12700" marB="12700" anchor="ctr">
                    <a:lnR w="57150" cap="flat" cmpd="sng" algn="ctr">
                      <a:solidFill>
                        <a:srgbClr val="FF3300"/>
                      </a:solidFill>
                      <a:prstDash val="solid"/>
                      <a:round/>
                      <a:headEnd type="none" w="med" len="med"/>
                      <a:tailEnd type="none" w="med" len="med"/>
                    </a:lnR>
                    <a:solidFill>
                      <a:schemeClr val="bg1">
                        <a:lumMod val="50000"/>
                      </a:schemeClr>
                    </a:solidFill>
                  </a:tcPr>
                </a:tc>
                <a:tc>
                  <a:txBody>
                    <a:bodyPr/>
                    <a:lstStyle/>
                    <a:p>
                      <a:pPr algn="ctr" rtl="0" fontAlgn="b">
                        <a:buNone/>
                      </a:pPr>
                      <a:endParaRPr lang="ja-JP" altLang="en-US" sz="1600" b="1">
                        <a:effectLst/>
                      </a:endParaRPr>
                    </a:p>
                  </a:txBody>
                  <a:tcPr marL="19050" marR="19050" marT="12700" marB="12700" anchor="ctr">
                    <a:lnL w="57150" cap="flat" cmpd="sng" algn="ctr">
                      <a:solidFill>
                        <a:srgbClr val="FF3300"/>
                      </a:solidFill>
                      <a:prstDash val="solid"/>
                      <a:round/>
                      <a:headEnd type="none" w="med" len="med"/>
                      <a:tailEnd type="none" w="med" len="med"/>
                    </a:lnL>
                    <a:lnR w="57150" cap="flat" cmpd="sng" algn="ctr">
                      <a:solidFill>
                        <a:srgbClr val="FF3300"/>
                      </a:solidFill>
                      <a:prstDash val="solid"/>
                      <a:round/>
                      <a:headEnd type="none" w="med" len="med"/>
                      <a:tailEnd type="none" w="med" len="med"/>
                    </a:lnR>
                    <a:lnT w="57150" cap="flat" cmpd="sng" algn="ctr">
                      <a:solidFill>
                        <a:srgbClr val="FF3300"/>
                      </a:solidFill>
                      <a:prstDash val="solid"/>
                      <a:round/>
                      <a:headEnd type="none" w="med" len="med"/>
                      <a:tailEnd type="none" w="med" len="med"/>
                    </a:lnT>
                    <a:lnB w="57150" cap="flat" cmpd="sng" algn="ctr">
                      <a:solidFill>
                        <a:srgbClr val="FF3300"/>
                      </a:solidFill>
                      <a:prstDash val="solid"/>
                      <a:round/>
                      <a:headEnd type="none" w="med" len="med"/>
                      <a:tailEnd type="none" w="med" len="med"/>
                    </a:lnB>
                    <a:solidFill>
                      <a:schemeClr val="accent2">
                        <a:alpha val="30196"/>
                      </a:schemeClr>
                    </a:solidFill>
                  </a:tcPr>
                </a:tc>
                <a:extLst>
                  <a:ext uri="{0D108BD9-81ED-4DB2-BD59-A6C34878D82A}">
                    <a16:rowId xmlns:a16="http://schemas.microsoft.com/office/drawing/2014/main" val="71249986"/>
                  </a:ext>
                </a:extLst>
              </a:tr>
              <a:tr h="664415">
                <a:tc>
                  <a:txBody>
                    <a:bodyPr/>
                    <a:lstStyle/>
                    <a:p>
                      <a:pPr algn="ctr" rtl="0" fontAlgn="b">
                        <a:buNone/>
                      </a:pPr>
                      <a:r>
                        <a:rPr lang="en-US" altLang="ja-JP" sz="1400" b="1">
                          <a:effectLst/>
                        </a:rPr>
                        <a:t>Price range(lunch)</a:t>
                      </a:r>
                    </a:p>
                  </a:txBody>
                  <a:tcPr marL="19050" marR="19050" marT="12700" marB="12700" anchor="ctr">
                    <a:lnR w="57150" cap="flat" cmpd="sng" algn="ctr">
                      <a:solidFill>
                        <a:srgbClr val="FF3300"/>
                      </a:solidFill>
                      <a:prstDash val="solid"/>
                      <a:round/>
                      <a:headEnd type="none" w="med" len="med"/>
                      <a:tailEnd type="none" w="med" len="med"/>
                    </a:lnR>
                    <a:solidFill>
                      <a:schemeClr val="bg1">
                        <a:lumMod val="85000"/>
                      </a:schemeClr>
                    </a:solidFill>
                  </a:tcPr>
                </a:tc>
                <a:tc>
                  <a:txBody>
                    <a:bodyPr/>
                    <a:lstStyle/>
                    <a:p>
                      <a:pPr algn="ctr" rtl="0" fontAlgn="b">
                        <a:buNone/>
                      </a:pPr>
                      <a:endParaRPr lang="ja-JP" altLang="en-US" sz="1600" b="1">
                        <a:effectLst/>
                      </a:endParaRPr>
                    </a:p>
                  </a:txBody>
                  <a:tcPr marL="19050" marR="19050" marT="12700" marB="12700" anchor="ctr">
                    <a:lnL w="57150" cap="flat" cmpd="sng" algn="ctr">
                      <a:solidFill>
                        <a:srgbClr val="FF3300"/>
                      </a:solidFill>
                      <a:prstDash val="solid"/>
                      <a:round/>
                      <a:headEnd type="none" w="med" len="med"/>
                      <a:tailEnd type="none" w="med" len="med"/>
                    </a:lnL>
                    <a:lnR w="57150" cap="flat" cmpd="sng" algn="ctr">
                      <a:solidFill>
                        <a:srgbClr val="FF3300"/>
                      </a:solidFill>
                      <a:prstDash val="solid"/>
                      <a:round/>
                      <a:headEnd type="none" w="med" len="med"/>
                      <a:tailEnd type="none" w="med" len="med"/>
                    </a:lnR>
                    <a:lnT w="57150" cap="flat" cmpd="sng" algn="ctr">
                      <a:solidFill>
                        <a:srgbClr val="FF33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2">
                        <a:alpha val="30196"/>
                      </a:schemeClr>
                    </a:solidFill>
                  </a:tcPr>
                </a:tc>
                <a:tc>
                  <a:txBody>
                    <a:bodyPr/>
                    <a:lstStyle/>
                    <a:p>
                      <a:pPr algn="ctr" rtl="0" fontAlgn="b">
                        <a:buNone/>
                      </a:pPr>
                      <a:endParaRPr lang="ja-JP" altLang="en-US" sz="1600" b="1">
                        <a:effectLst/>
                      </a:endParaRPr>
                    </a:p>
                  </a:txBody>
                  <a:tcPr marL="19050" marR="19050" marT="12700" marB="12700" anchor="ctr">
                    <a:lnL w="57150" cap="flat" cmpd="sng" algn="ctr">
                      <a:solidFill>
                        <a:srgbClr val="FF3300"/>
                      </a:solidFill>
                      <a:prstDash val="solid"/>
                      <a:round/>
                      <a:headEnd type="none" w="med" len="med"/>
                      <a:tailEnd type="none" w="med" len="med"/>
                    </a:lnL>
                    <a:solidFill>
                      <a:schemeClr val="bg1">
                        <a:lumMod val="50000"/>
                      </a:schemeClr>
                    </a:solidFill>
                  </a:tcPr>
                </a:tc>
                <a:tc>
                  <a:txBody>
                    <a:bodyPr/>
                    <a:lstStyle/>
                    <a:p>
                      <a:pPr algn="ctr" rtl="0" fontAlgn="b">
                        <a:buNone/>
                      </a:pPr>
                      <a:endParaRPr lang="ja-JP" altLang="en-US" sz="1600" b="1">
                        <a:effectLst/>
                      </a:endParaRPr>
                    </a:p>
                  </a:txBody>
                  <a:tcPr marL="19050" marR="19050" marT="12700" marB="12700" anchor="ctr">
                    <a:solidFill>
                      <a:schemeClr val="bg1">
                        <a:lumMod val="50000"/>
                      </a:schemeClr>
                    </a:solidFill>
                  </a:tcPr>
                </a:tc>
                <a:tc>
                  <a:txBody>
                    <a:bodyPr/>
                    <a:lstStyle/>
                    <a:p>
                      <a:pPr algn="ctr" rtl="0" fontAlgn="b">
                        <a:buNone/>
                      </a:pPr>
                      <a:endParaRPr lang="ja-JP" altLang="en-US" sz="1600" b="1">
                        <a:effectLst/>
                      </a:endParaRPr>
                    </a:p>
                  </a:txBody>
                  <a:tcPr marL="19050" marR="19050" marT="12700" marB="12700" anchor="ctr">
                    <a:solidFill>
                      <a:schemeClr val="bg1">
                        <a:lumMod val="50000"/>
                      </a:schemeClr>
                    </a:solidFill>
                  </a:tcPr>
                </a:tc>
                <a:tc>
                  <a:txBody>
                    <a:bodyPr/>
                    <a:lstStyle/>
                    <a:p>
                      <a:pPr algn="ctr" rtl="0" fontAlgn="b">
                        <a:buNone/>
                      </a:pPr>
                      <a:endParaRPr lang="ja-JP" altLang="en-US" sz="1600" b="1">
                        <a:effectLst/>
                      </a:endParaRPr>
                    </a:p>
                  </a:txBody>
                  <a:tcPr marL="19050" marR="19050" marT="12700" marB="12700" anchor="ctr">
                    <a:solidFill>
                      <a:schemeClr val="bg1">
                        <a:lumMod val="50000"/>
                      </a:schemeClr>
                    </a:solidFill>
                  </a:tcPr>
                </a:tc>
                <a:tc>
                  <a:txBody>
                    <a:bodyPr/>
                    <a:lstStyle/>
                    <a:p>
                      <a:pPr algn="ctr" rtl="0" fontAlgn="b">
                        <a:buNone/>
                      </a:pPr>
                      <a:endParaRPr lang="ja-JP" altLang="en-US" sz="1600" b="1">
                        <a:effectLst/>
                      </a:endParaRPr>
                    </a:p>
                  </a:txBody>
                  <a:tcPr marL="19050" marR="19050" marT="12700" marB="12700" anchor="ctr">
                    <a:lnT w="57150" cap="flat" cmpd="sng" algn="ctr">
                      <a:solidFill>
                        <a:srgbClr val="FF3300"/>
                      </a:solidFill>
                      <a:prstDash val="solid"/>
                      <a:round/>
                      <a:headEnd type="none" w="med" len="med"/>
                      <a:tailEnd type="none" w="med" len="med"/>
                    </a:lnT>
                    <a:solidFill>
                      <a:schemeClr val="bg1">
                        <a:lumMod val="50000"/>
                      </a:schemeClr>
                    </a:solidFill>
                  </a:tcPr>
                </a:tc>
                <a:extLst>
                  <a:ext uri="{0D108BD9-81ED-4DB2-BD59-A6C34878D82A}">
                    <a16:rowId xmlns:a16="http://schemas.microsoft.com/office/drawing/2014/main" val="3279610367"/>
                  </a:ext>
                </a:extLst>
              </a:tr>
              <a:tr h="664415">
                <a:tc>
                  <a:txBody>
                    <a:bodyPr/>
                    <a:lstStyle/>
                    <a:p>
                      <a:pPr algn="ctr" rtl="0" fontAlgn="b">
                        <a:buNone/>
                      </a:pPr>
                      <a:r>
                        <a:rPr lang="en-US" altLang="ja-JP" sz="1400" b="1">
                          <a:effectLst/>
                        </a:rPr>
                        <a:t>Price range(dinner)</a:t>
                      </a:r>
                    </a:p>
                  </a:txBody>
                  <a:tcPr marL="19050" marR="19050" marT="12700" marB="12700" anchor="ctr">
                    <a:lnR w="12700" cap="flat" cmpd="sng" algn="ctr">
                      <a:solidFill>
                        <a:srgbClr val="FF0000"/>
                      </a:solidFill>
                      <a:prstDash val="solid"/>
                      <a:round/>
                      <a:headEnd type="none" w="med" len="med"/>
                      <a:tailEnd type="none" w="med" len="med"/>
                    </a:lnR>
                    <a:solidFill>
                      <a:schemeClr val="bg1">
                        <a:lumMod val="85000"/>
                      </a:schemeClr>
                    </a:solidFill>
                  </a:tcPr>
                </a:tc>
                <a:tc>
                  <a:txBody>
                    <a:bodyPr/>
                    <a:lstStyle/>
                    <a:p>
                      <a:pPr algn="ctr" rtl="0" fontAlgn="b">
                        <a:buNone/>
                      </a:pPr>
                      <a:endParaRPr lang="ja-JP" altLang="en-US" sz="1600" b="1">
                        <a:effectLst/>
                      </a:endParaRPr>
                    </a:p>
                  </a:txBody>
                  <a:tcPr marL="19050" marR="19050" marT="12700" marB="1270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CD9C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ja-JP" altLang="en-US" sz="1600" b="1">
                        <a:effectLst/>
                      </a:endParaRPr>
                    </a:p>
                  </a:txBody>
                  <a:tcPr marL="19050" marR="19050" marT="12700" marB="12700" anchor="ctr">
                    <a:lnL w="12700" cap="flat" cmpd="sng" algn="ctr">
                      <a:solidFill>
                        <a:srgbClr val="FF0000"/>
                      </a:solidFill>
                      <a:prstDash val="solid"/>
                      <a:round/>
                      <a:headEnd type="none" w="med" len="med"/>
                      <a:tailEnd type="none" w="med" len="med"/>
                    </a:lnL>
                    <a:solidFill>
                      <a:schemeClr val="accent2">
                        <a:alpha val="30196"/>
                      </a:schemeClr>
                    </a:solidFill>
                  </a:tcPr>
                </a:tc>
                <a:tc>
                  <a:txBody>
                    <a:bodyPr/>
                    <a:lstStyle/>
                    <a:p>
                      <a:pPr algn="ctr" rtl="0" fontAlgn="b">
                        <a:buNone/>
                      </a:pPr>
                      <a:endParaRPr lang="ja-JP" altLang="en-US" sz="1600" b="1">
                        <a:effectLst/>
                      </a:endParaRPr>
                    </a:p>
                  </a:txBody>
                  <a:tcPr marL="19050" marR="19050" marT="12700" marB="12700" anchor="ctr">
                    <a:solidFill>
                      <a:schemeClr val="bg1">
                        <a:lumMod val="50000"/>
                      </a:schemeClr>
                    </a:solidFill>
                  </a:tcPr>
                </a:tc>
                <a:tc>
                  <a:txBody>
                    <a:bodyPr/>
                    <a:lstStyle/>
                    <a:p>
                      <a:pPr algn="ctr" rtl="0" fontAlgn="b">
                        <a:buNone/>
                      </a:pPr>
                      <a:endParaRPr lang="ja-JP" altLang="en-US" sz="1600" b="1">
                        <a:effectLst/>
                      </a:endParaRPr>
                    </a:p>
                  </a:txBody>
                  <a:tcPr marL="19050" marR="19050" marT="12700" marB="12700" anchor="ctr">
                    <a:solidFill>
                      <a:schemeClr val="bg1">
                        <a:lumMod val="50000"/>
                      </a:schemeClr>
                    </a:solidFill>
                  </a:tcPr>
                </a:tc>
                <a:tc>
                  <a:txBody>
                    <a:bodyPr/>
                    <a:lstStyle/>
                    <a:p>
                      <a:pPr algn="ctr" rtl="0" fontAlgn="b">
                        <a:buNone/>
                      </a:pPr>
                      <a:endParaRPr lang="ja-JP" altLang="en-US" sz="1600" b="1">
                        <a:effectLst/>
                      </a:endParaRPr>
                    </a:p>
                  </a:txBody>
                  <a:tcPr marL="19050" marR="19050" marT="12700" marB="12700" anchor="ctr">
                    <a:solidFill>
                      <a:schemeClr val="bg1">
                        <a:lumMod val="50000"/>
                      </a:schemeClr>
                    </a:solidFill>
                  </a:tcPr>
                </a:tc>
                <a:tc>
                  <a:txBody>
                    <a:bodyPr/>
                    <a:lstStyle/>
                    <a:p>
                      <a:pPr algn="ctr" rtl="0" fontAlgn="b">
                        <a:buNone/>
                      </a:pPr>
                      <a:endParaRPr lang="ja-JP" altLang="en-US" sz="1600" b="1">
                        <a:effectLst/>
                      </a:endParaRPr>
                    </a:p>
                  </a:txBody>
                  <a:tcPr marL="19050" marR="19050" marT="12700" marB="12700" anchor="ctr">
                    <a:solidFill>
                      <a:schemeClr val="bg1">
                        <a:lumMod val="50000"/>
                      </a:schemeClr>
                    </a:solidFill>
                  </a:tcPr>
                </a:tc>
                <a:extLst>
                  <a:ext uri="{0D108BD9-81ED-4DB2-BD59-A6C34878D82A}">
                    <a16:rowId xmlns:a16="http://schemas.microsoft.com/office/drawing/2014/main" val="3710496285"/>
                  </a:ext>
                </a:extLst>
              </a:tr>
              <a:tr h="664415">
                <a:tc>
                  <a:txBody>
                    <a:bodyPr/>
                    <a:lstStyle/>
                    <a:p>
                      <a:pPr algn="ctr" rtl="0" fontAlgn="b">
                        <a:buNone/>
                      </a:pPr>
                      <a:r>
                        <a:rPr lang="en-US" altLang="ja-JP" sz="1400" b="1">
                          <a:effectLst/>
                        </a:rPr>
                        <a:t>Review score</a:t>
                      </a:r>
                      <a:endParaRPr lang="ja-JP" altLang="en-US" sz="1400" b="1">
                        <a:effectLst/>
                      </a:endParaRPr>
                    </a:p>
                  </a:txBody>
                  <a:tcPr marL="19050" marR="19050" marT="12700" marB="12700" anchor="ctr">
                    <a:lnR w="57150" cap="flat" cmpd="sng" algn="ctr">
                      <a:solidFill>
                        <a:srgbClr val="FF3300"/>
                      </a:solidFill>
                      <a:prstDash val="solid"/>
                      <a:round/>
                      <a:headEnd type="none" w="med" len="med"/>
                      <a:tailEnd type="none" w="med" len="med"/>
                    </a:ln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ja-JP" altLang="en-US" sz="1600" b="1">
                        <a:effectLst/>
                      </a:endParaRPr>
                    </a:p>
                  </a:txBody>
                  <a:tcPr marL="19050" marR="19050" marT="12700" marB="12700" anchor="ctr">
                    <a:lnL w="57150" cap="flat" cmpd="sng" algn="ctr">
                      <a:solidFill>
                        <a:srgbClr val="FF3300"/>
                      </a:solidFill>
                      <a:prstDash val="solid"/>
                      <a:round/>
                      <a:headEnd type="none" w="med" len="med"/>
                      <a:tailEnd type="none" w="med" len="med"/>
                    </a:lnL>
                    <a:lnR w="57150" cap="flat" cmpd="sng" algn="ctr">
                      <a:solidFill>
                        <a:srgbClr val="FF3300"/>
                      </a:solidFill>
                      <a:prstDash val="solid"/>
                      <a:round/>
                      <a:headEnd type="none" w="med" len="med"/>
                      <a:tailEnd type="none" w="med" len="med"/>
                    </a:lnR>
                    <a:lnT w="12700" cap="flat" cmpd="sng" algn="ctr">
                      <a:solidFill>
                        <a:srgbClr val="FF0000"/>
                      </a:solidFill>
                      <a:prstDash val="solid"/>
                      <a:round/>
                      <a:headEnd type="none" w="med" len="med"/>
                      <a:tailEnd type="none" w="med" len="med"/>
                    </a:lnT>
                    <a:lnB w="57150" cap="flat" cmpd="sng" algn="ctr">
                      <a:solidFill>
                        <a:srgbClr val="FF3300"/>
                      </a:solidFill>
                      <a:prstDash val="solid"/>
                      <a:round/>
                      <a:headEnd type="none" w="med" len="med"/>
                      <a:tailEnd type="none" w="med" len="med"/>
                    </a:lnB>
                    <a:solidFill>
                      <a:schemeClr val="accent2">
                        <a:alpha val="30196"/>
                      </a:schemeClr>
                    </a:solidFill>
                  </a:tcPr>
                </a:tc>
                <a:tc>
                  <a:txBody>
                    <a:bodyPr/>
                    <a:lstStyle/>
                    <a:p>
                      <a:pPr algn="ctr" rtl="0" fontAlgn="b">
                        <a:buNone/>
                      </a:pPr>
                      <a:endParaRPr lang="ja-JP" altLang="en-US" sz="1600" b="1">
                        <a:effectLst/>
                      </a:endParaRPr>
                    </a:p>
                  </a:txBody>
                  <a:tcPr marL="19050" marR="19050" marT="12700" marB="12700" anchor="ctr">
                    <a:lnL w="57150" cap="flat" cmpd="sng" algn="ctr">
                      <a:solidFill>
                        <a:srgbClr val="FF3300"/>
                      </a:solidFill>
                      <a:prstDash val="solid"/>
                      <a:round/>
                      <a:headEnd type="none" w="med" len="med"/>
                      <a:tailEnd type="none" w="med" len="med"/>
                    </a:lnL>
                    <a:solidFill>
                      <a:schemeClr val="bg1">
                        <a:lumMod val="50000"/>
                      </a:schemeClr>
                    </a:solidFill>
                  </a:tcPr>
                </a:tc>
                <a:tc>
                  <a:txBody>
                    <a:bodyPr/>
                    <a:lstStyle/>
                    <a:p>
                      <a:pPr algn="ctr" rtl="0" fontAlgn="b">
                        <a:buNone/>
                      </a:pPr>
                      <a:endParaRPr lang="ja-JP" altLang="en-US" sz="1600" b="1">
                        <a:effectLst/>
                      </a:endParaRPr>
                    </a:p>
                  </a:txBody>
                  <a:tcPr marL="19050" marR="19050" marT="12700" marB="12700" anchor="ctr">
                    <a:solidFill>
                      <a:schemeClr val="bg1">
                        <a:lumMod val="5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ja-JP" altLang="en-US" sz="1600" b="1">
                        <a:effectLst/>
                      </a:endParaRPr>
                    </a:p>
                  </a:txBody>
                  <a:tcPr marL="19050" marR="19050" marT="12700" marB="12700" anchor="ctr">
                    <a:solidFill>
                      <a:schemeClr val="bg1">
                        <a:lumMod val="5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ja-JP" altLang="en-US" sz="1600" b="1">
                        <a:effectLst/>
                      </a:endParaRPr>
                    </a:p>
                  </a:txBody>
                  <a:tcPr marL="19050" marR="19050" marT="12700" marB="12700" anchor="ctr">
                    <a:solidFill>
                      <a:schemeClr val="bg1">
                        <a:lumMod val="5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ja-JP" altLang="en-US" sz="1600" b="1">
                        <a:effectLst/>
                      </a:endParaRPr>
                    </a:p>
                  </a:txBody>
                  <a:tcPr marL="19050" marR="19050" marT="12700" marB="12700" anchor="ctr">
                    <a:solidFill>
                      <a:schemeClr val="bg1">
                        <a:lumMod val="50000"/>
                      </a:schemeClr>
                    </a:solidFill>
                  </a:tcPr>
                </a:tc>
                <a:extLst>
                  <a:ext uri="{0D108BD9-81ED-4DB2-BD59-A6C34878D82A}">
                    <a16:rowId xmlns:a16="http://schemas.microsoft.com/office/drawing/2014/main" val="2659828893"/>
                  </a:ext>
                </a:extLst>
              </a:tr>
              <a:tr h="664415">
                <a:tc>
                  <a:txBody>
                    <a:bodyPr/>
                    <a:lstStyle/>
                    <a:p>
                      <a:pPr algn="ctr" rtl="0" fontAlgn="b">
                        <a:buNone/>
                      </a:pPr>
                      <a:r>
                        <a:rPr lang="en-US" altLang="ja-JP" sz="1400" b="1">
                          <a:effectLst/>
                        </a:rPr>
                        <a:t>Review count</a:t>
                      </a:r>
                      <a:endParaRPr lang="ja-JP" altLang="en-US" sz="1400" b="1">
                        <a:effectLst/>
                      </a:endParaRPr>
                    </a:p>
                  </a:txBody>
                  <a:tcPr marL="19050" marR="19050" marT="12700" marB="12700" anchor="ctr">
                    <a:solidFill>
                      <a:schemeClr val="bg1">
                        <a:lumMod val="85000"/>
                      </a:schemeClr>
                    </a:solidFill>
                  </a:tcPr>
                </a:tc>
                <a:tc>
                  <a:txBody>
                    <a:bodyPr/>
                    <a:lstStyle/>
                    <a:p>
                      <a:pPr algn="ctr" rtl="0" fontAlgn="b">
                        <a:buNone/>
                      </a:pPr>
                      <a:endParaRPr lang="ja-JP" altLang="en-US" sz="1600" b="1">
                        <a:effectLst/>
                      </a:endParaRPr>
                    </a:p>
                  </a:txBody>
                  <a:tcPr marL="19050" marR="19050" marT="12700" marB="12700" anchor="ctr">
                    <a:lnT w="57150" cap="flat" cmpd="sng" algn="ctr">
                      <a:solidFill>
                        <a:srgbClr val="FF3300"/>
                      </a:solidFill>
                      <a:prstDash val="solid"/>
                      <a:round/>
                      <a:headEnd type="none" w="med" len="med"/>
                      <a:tailEnd type="none" w="med" len="med"/>
                    </a:lnT>
                    <a:solidFill>
                      <a:schemeClr val="bg1">
                        <a:lumMod val="50000"/>
                      </a:schemeClr>
                    </a:solidFill>
                  </a:tcPr>
                </a:tc>
                <a:tc>
                  <a:txBody>
                    <a:bodyPr/>
                    <a:lstStyle/>
                    <a:p>
                      <a:pPr algn="ctr" rtl="0" fontAlgn="b">
                        <a:buNone/>
                      </a:pPr>
                      <a:endParaRPr lang="ja-JP" altLang="en-US" sz="1600" b="1">
                        <a:effectLst/>
                      </a:endParaRPr>
                    </a:p>
                  </a:txBody>
                  <a:tcPr marL="19050" marR="19050" marT="12700" marB="12700" anchor="ctr"/>
                </a:tc>
                <a:tc>
                  <a:txBody>
                    <a:bodyPr/>
                    <a:lstStyle/>
                    <a:p>
                      <a:pPr algn="ctr" rtl="0" fontAlgn="b">
                        <a:buNone/>
                      </a:pPr>
                      <a:endParaRPr lang="ja-JP" altLang="en-US" sz="1600" b="1">
                        <a:effectLst/>
                      </a:endParaRPr>
                    </a:p>
                  </a:txBody>
                  <a:tcPr marL="19050" marR="19050" marT="12700" marB="12700" anchor="ctr"/>
                </a:tc>
                <a:tc>
                  <a:txBody>
                    <a:bodyPr/>
                    <a:lstStyle/>
                    <a:p>
                      <a:pPr algn="ctr" rtl="0" fontAlgn="b">
                        <a:buNone/>
                      </a:pPr>
                      <a:endParaRPr lang="ja-JP" altLang="en-US" sz="1600" b="1">
                        <a:effectLst/>
                      </a:endParaRPr>
                    </a:p>
                  </a:txBody>
                  <a:tcPr marL="19050" marR="19050" marT="12700" marB="12700" anchor="ctr"/>
                </a:tc>
                <a:tc>
                  <a:txBody>
                    <a:bodyPr/>
                    <a:lstStyle/>
                    <a:p>
                      <a:pPr algn="ctr" rtl="0" fontAlgn="b">
                        <a:buNone/>
                      </a:pPr>
                      <a:endParaRPr lang="ja-JP" altLang="en-US" sz="1600" b="1">
                        <a:effectLst/>
                      </a:endParaRPr>
                    </a:p>
                  </a:txBody>
                  <a:tcPr marL="19050" marR="19050" marT="12700" marB="12700" anchor="ctr"/>
                </a:tc>
                <a:tc>
                  <a:txBody>
                    <a:bodyPr/>
                    <a:lstStyle/>
                    <a:p>
                      <a:pPr algn="ctr" rtl="0" fontAlgn="b">
                        <a:buNone/>
                      </a:pPr>
                      <a:endParaRPr lang="ja-JP" altLang="en-US" sz="1600" b="1">
                        <a:effectLst/>
                      </a:endParaRPr>
                    </a:p>
                  </a:txBody>
                  <a:tcPr marL="19050" marR="19050" marT="12700" marB="12700" anchor="ctr"/>
                </a:tc>
                <a:extLst>
                  <a:ext uri="{0D108BD9-81ED-4DB2-BD59-A6C34878D82A}">
                    <a16:rowId xmlns:a16="http://schemas.microsoft.com/office/drawing/2014/main" val="822730556"/>
                  </a:ext>
                </a:extLst>
              </a:tr>
            </a:tbl>
          </a:graphicData>
        </a:graphic>
      </p:graphicFrame>
      <p:sp>
        <p:nvSpPr>
          <p:cNvPr id="6" name="テキスト ボックス 5">
            <a:extLst>
              <a:ext uri="{FF2B5EF4-FFF2-40B4-BE49-F238E27FC236}">
                <a16:creationId xmlns:a16="http://schemas.microsoft.com/office/drawing/2014/main" id="{47957D46-3D83-B07E-5BAA-3E267A528E7E}"/>
              </a:ext>
            </a:extLst>
          </p:cNvPr>
          <p:cNvSpPr txBox="1"/>
          <p:nvPr/>
        </p:nvSpPr>
        <p:spPr>
          <a:xfrm>
            <a:off x="463674" y="2321127"/>
            <a:ext cx="964688" cy="276999"/>
          </a:xfrm>
          <a:prstGeom prst="rect">
            <a:avLst/>
          </a:prstGeom>
          <a:noFill/>
        </p:spPr>
        <p:txBody>
          <a:bodyPr wrap="none" rtlCol="0">
            <a:spAutoFit/>
          </a:bodyPr>
          <a:lstStyle/>
          <a:p>
            <a:r>
              <a:rPr lang="en-US" altLang="ja-JP" sz="1200" b="1"/>
              <a:t>Restaurant</a:t>
            </a:r>
            <a:endParaRPr lang="ja-JP" altLang="en-US" sz="1200" b="1"/>
          </a:p>
        </p:txBody>
      </p:sp>
      <p:sp>
        <p:nvSpPr>
          <p:cNvPr id="7" name="テキスト ボックス 6">
            <a:extLst>
              <a:ext uri="{FF2B5EF4-FFF2-40B4-BE49-F238E27FC236}">
                <a16:creationId xmlns:a16="http://schemas.microsoft.com/office/drawing/2014/main" id="{81DF3338-5E54-F106-AE8A-19755C1BDC67}"/>
              </a:ext>
            </a:extLst>
          </p:cNvPr>
          <p:cNvSpPr txBox="1"/>
          <p:nvPr/>
        </p:nvSpPr>
        <p:spPr>
          <a:xfrm>
            <a:off x="1120431" y="2003275"/>
            <a:ext cx="615874" cy="338554"/>
          </a:xfrm>
          <a:prstGeom prst="rect">
            <a:avLst/>
          </a:prstGeom>
          <a:noFill/>
        </p:spPr>
        <p:txBody>
          <a:bodyPr wrap="none" rtlCol="0">
            <a:spAutoFit/>
          </a:bodyPr>
          <a:lstStyle/>
          <a:p>
            <a:r>
              <a:rPr lang="en-US" altLang="ja-JP" sz="1600" b="1"/>
              <a:t>User</a:t>
            </a:r>
            <a:endParaRPr lang="ja-JP" altLang="en-US" sz="1600" b="1"/>
          </a:p>
        </p:txBody>
      </p:sp>
      <p:grpSp>
        <p:nvGrpSpPr>
          <p:cNvPr id="17" name="グループ化 16">
            <a:extLst>
              <a:ext uri="{FF2B5EF4-FFF2-40B4-BE49-F238E27FC236}">
                <a16:creationId xmlns:a16="http://schemas.microsoft.com/office/drawing/2014/main" id="{4B255D7D-F6FC-C93E-0F8A-9363F1332538}"/>
              </a:ext>
            </a:extLst>
          </p:cNvPr>
          <p:cNvGrpSpPr/>
          <p:nvPr/>
        </p:nvGrpSpPr>
        <p:grpSpPr>
          <a:xfrm>
            <a:off x="9031276" y="3223827"/>
            <a:ext cx="2488397" cy="2252675"/>
            <a:chOff x="9085064" y="3025905"/>
            <a:chExt cx="2488397" cy="2252675"/>
          </a:xfrm>
        </p:grpSpPr>
        <p:sp>
          <p:nvSpPr>
            <p:cNvPr id="8" name="正方形/長方形 7">
              <a:extLst>
                <a:ext uri="{FF2B5EF4-FFF2-40B4-BE49-F238E27FC236}">
                  <a16:creationId xmlns:a16="http://schemas.microsoft.com/office/drawing/2014/main" id="{EEB9A484-EFFE-2357-A923-24EE50FE959F}"/>
                </a:ext>
              </a:extLst>
            </p:cNvPr>
            <p:cNvSpPr/>
            <p:nvPr/>
          </p:nvSpPr>
          <p:spPr>
            <a:xfrm>
              <a:off x="9085064" y="3025905"/>
              <a:ext cx="817580" cy="43364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5346F57-F36C-7FFB-111F-976236F01A80}"/>
                </a:ext>
              </a:extLst>
            </p:cNvPr>
            <p:cNvSpPr/>
            <p:nvPr/>
          </p:nvSpPr>
          <p:spPr>
            <a:xfrm>
              <a:off x="9111728" y="3936024"/>
              <a:ext cx="817580" cy="433644"/>
            </a:xfrm>
            <a:prstGeom prst="rect">
              <a:avLst/>
            </a:prstGeom>
            <a:solidFill>
              <a:schemeClr val="bg1">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271190E-B426-2209-447D-8D5E2425241A}"/>
                </a:ext>
              </a:extLst>
            </p:cNvPr>
            <p:cNvSpPr/>
            <p:nvPr/>
          </p:nvSpPr>
          <p:spPr>
            <a:xfrm>
              <a:off x="9111728" y="4844936"/>
              <a:ext cx="817580" cy="433644"/>
            </a:xfrm>
            <a:prstGeom prst="rect">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1A98110-9C6A-3719-9C34-238D79EFB7E6}"/>
                </a:ext>
              </a:extLst>
            </p:cNvPr>
            <p:cNvSpPr txBox="1"/>
            <p:nvPr/>
          </p:nvSpPr>
          <p:spPr>
            <a:xfrm>
              <a:off x="9943908" y="3052288"/>
              <a:ext cx="1624404" cy="369332"/>
            </a:xfrm>
            <a:prstGeom prst="rect">
              <a:avLst/>
            </a:prstGeom>
            <a:noFill/>
          </p:spPr>
          <p:txBody>
            <a:bodyPr wrap="square" rtlCol="0">
              <a:spAutoFit/>
            </a:bodyPr>
            <a:lstStyle/>
            <a:p>
              <a:r>
                <a:rPr kumimoji="1" lang="ja-JP" altLang="en-US"/>
                <a:t>：未確認</a:t>
              </a:r>
            </a:p>
          </p:txBody>
        </p:sp>
        <p:sp>
          <p:nvSpPr>
            <p:cNvPr id="14" name="テキスト ボックス 13">
              <a:extLst>
                <a:ext uri="{FF2B5EF4-FFF2-40B4-BE49-F238E27FC236}">
                  <a16:creationId xmlns:a16="http://schemas.microsoft.com/office/drawing/2014/main" id="{70125EC2-4A7E-CF36-AD09-C7BD6F85CF4E}"/>
                </a:ext>
              </a:extLst>
            </p:cNvPr>
            <p:cNvSpPr txBox="1"/>
            <p:nvPr/>
          </p:nvSpPr>
          <p:spPr>
            <a:xfrm>
              <a:off x="9949057" y="3993322"/>
              <a:ext cx="1624404" cy="369332"/>
            </a:xfrm>
            <a:prstGeom prst="rect">
              <a:avLst/>
            </a:prstGeom>
            <a:noFill/>
          </p:spPr>
          <p:txBody>
            <a:bodyPr wrap="square" rtlCol="0">
              <a:spAutoFit/>
            </a:bodyPr>
            <a:lstStyle/>
            <a:p>
              <a:r>
                <a:rPr kumimoji="1" lang="ja-JP" altLang="en-US"/>
                <a:t>：確認済み</a:t>
              </a:r>
            </a:p>
          </p:txBody>
        </p:sp>
        <p:sp>
          <p:nvSpPr>
            <p:cNvPr id="15" name="テキスト ボックス 14">
              <a:extLst>
                <a:ext uri="{FF2B5EF4-FFF2-40B4-BE49-F238E27FC236}">
                  <a16:creationId xmlns:a16="http://schemas.microsoft.com/office/drawing/2014/main" id="{4836FED4-33AE-EA5C-C93D-C73B8B6644A4}"/>
                </a:ext>
              </a:extLst>
            </p:cNvPr>
            <p:cNvSpPr txBox="1"/>
            <p:nvPr/>
          </p:nvSpPr>
          <p:spPr>
            <a:xfrm>
              <a:off x="9949057" y="4896427"/>
              <a:ext cx="1624404" cy="369332"/>
            </a:xfrm>
            <a:prstGeom prst="rect">
              <a:avLst/>
            </a:prstGeom>
            <a:noFill/>
          </p:spPr>
          <p:txBody>
            <a:bodyPr wrap="square" rtlCol="0">
              <a:spAutoFit/>
            </a:bodyPr>
            <a:lstStyle/>
            <a:p>
              <a:r>
                <a:rPr kumimoji="1" lang="ja-JP" altLang="en-US"/>
                <a:t>：特徴あり</a:t>
              </a:r>
            </a:p>
          </p:txBody>
        </p:sp>
      </p:grpSp>
    </p:spTree>
    <p:extLst>
      <p:ext uri="{BB962C8B-B14F-4D97-AF65-F5344CB8AC3E}">
        <p14:creationId xmlns:p14="http://schemas.microsoft.com/office/powerpoint/2010/main" val="1264137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10;&#10;AI 生成コンテンツは誤りを含む可能性があります。">
            <a:extLst>
              <a:ext uri="{FF2B5EF4-FFF2-40B4-BE49-F238E27FC236}">
                <a16:creationId xmlns:a16="http://schemas.microsoft.com/office/drawing/2014/main" id="{15A6B8F6-417E-7369-A44F-9BC3CB294B7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7062" y="2018506"/>
            <a:ext cx="10972800" cy="3657600"/>
          </a:xfrm>
        </p:spPr>
      </p:pic>
      <p:sp>
        <p:nvSpPr>
          <p:cNvPr id="3" name="スライド番号プレースホルダー 2">
            <a:extLst>
              <a:ext uri="{FF2B5EF4-FFF2-40B4-BE49-F238E27FC236}">
                <a16:creationId xmlns:a16="http://schemas.microsoft.com/office/drawing/2014/main" id="{84CE7C18-F515-E5D8-7020-D8E725360610}"/>
              </a:ext>
            </a:extLst>
          </p:cNvPr>
          <p:cNvSpPr>
            <a:spLocks noGrp="1"/>
          </p:cNvSpPr>
          <p:nvPr>
            <p:ph type="sldNum" sz="quarter" idx="12"/>
          </p:nvPr>
        </p:nvSpPr>
        <p:spPr/>
        <p:txBody>
          <a:bodyPr/>
          <a:lstStyle/>
          <a:p>
            <a:fld id="{2E579A5C-05D8-48F0-A5C1-8CBB8C12EF46}" type="slidenum">
              <a:rPr kumimoji="1" lang="ja-JP" altLang="en-US" smtClean="0"/>
              <a:pPr/>
              <a:t>50</a:t>
            </a:fld>
            <a:endParaRPr kumimoji="1" lang="ja-JP" altLang="en-US"/>
          </a:p>
        </p:txBody>
      </p:sp>
      <p:sp>
        <p:nvSpPr>
          <p:cNvPr id="4" name="タイトル 3">
            <a:extLst>
              <a:ext uri="{FF2B5EF4-FFF2-40B4-BE49-F238E27FC236}">
                <a16:creationId xmlns:a16="http://schemas.microsoft.com/office/drawing/2014/main" id="{32BAC5B3-2B76-FEC9-EE74-8D871B1D5401}"/>
              </a:ext>
            </a:extLst>
          </p:cNvPr>
          <p:cNvSpPr>
            <a:spLocks noGrp="1"/>
          </p:cNvSpPr>
          <p:nvPr>
            <p:ph type="title"/>
          </p:nvPr>
        </p:nvSpPr>
        <p:spPr/>
        <p:txBody>
          <a:bodyPr/>
          <a:lstStyle/>
          <a:p>
            <a:r>
              <a:rPr lang="ja-JP" altLang="en-US"/>
              <a:t>性別</a:t>
            </a:r>
            <a:r>
              <a:rPr lang="en-US" altLang="ja-JP"/>
              <a:t>-</a:t>
            </a:r>
            <a:r>
              <a:rPr lang="ja-JP" altLang="en-US"/>
              <a:t>最寄り駅距離</a:t>
            </a:r>
            <a:endParaRPr kumimoji="1" lang="ja-JP" altLang="en-US"/>
          </a:p>
        </p:txBody>
      </p:sp>
    </p:spTree>
    <p:extLst>
      <p:ext uri="{BB962C8B-B14F-4D97-AF65-F5344CB8AC3E}">
        <p14:creationId xmlns:p14="http://schemas.microsoft.com/office/powerpoint/2010/main" val="273275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4FC5BA1-E296-0A99-6F3A-E3AC32EF03C2}"/>
              </a:ext>
            </a:extLst>
          </p:cNvPr>
          <p:cNvSpPr>
            <a:spLocks noGrp="1"/>
          </p:cNvSpPr>
          <p:nvPr>
            <p:ph type="sldNum" sz="quarter" idx="12"/>
          </p:nvPr>
        </p:nvSpPr>
        <p:spPr/>
        <p:txBody>
          <a:bodyPr/>
          <a:lstStyle/>
          <a:p>
            <a:fld id="{2E579A5C-05D8-48F0-A5C1-8CBB8C12EF46}" type="slidenum">
              <a:rPr kumimoji="1" lang="ja-JP" altLang="en-US" smtClean="0"/>
              <a:pPr/>
              <a:t>51</a:t>
            </a:fld>
            <a:endParaRPr kumimoji="1" lang="ja-JP" altLang="en-US"/>
          </a:p>
        </p:txBody>
      </p:sp>
      <p:sp>
        <p:nvSpPr>
          <p:cNvPr id="4" name="タイトル 3">
            <a:extLst>
              <a:ext uri="{FF2B5EF4-FFF2-40B4-BE49-F238E27FC236}">
                <a16:creationId xmlns:a16="http://schemas.microsoft.com/office/drawing/2014/main" id="{78627A86-1DBE-35E8-3EFE-3F7250600E84}"/>
              </a:ext>
            </a:extLst>
          </p:cNvPr>
          <p:cNvSpPr>
            <a:spLocks noGrp="1"/>
          </p:cNvSpPr>
          <p:nvPr>
            <p:ph type="title"/>
          </p:nvPr>
        </p:nvSpPr>
        <p:spPr/>
        <p:txBody>
          <a:bodyPr/>
          <a:lstStyle/>
          <a:p>
            <a:r>
              <a:rPr kumimoji="1" lang="ja-JP" altLang="en-US"/>
              <a:t>性別</a:t>
            </a:r>
            <a:r>
              <a:rPr kumimoji="1" lang="en-US" altLang="ja-JP"/>
              <a:t>-</a:t>
            </a:r>
            <a:r>
              <a:rPr kumimoji="1" lang="ja-JP" altLang="en-US"/>
              <a:t>予算</a:t>
            </a:r>
          </a:p>
        </p:txBody>
      </p:sp>
      <p:pic>
        <p:nvPicPr>
          <p:cNvPr id="14" name="コンテンツ プレースホルダー 13" descr="グラフ, 棒グラフ&#10;&#10;AI 生成コンテンツは誤りを含む可能性があります。">
            <a:extLst>
              <a:ext uri="{FF2B5EF4-FFF2-40B4-BE49-F238E27FC236}">
                <a16:creationId xmlns:a16="http://schemas.microsoft.com/office/drawing/2014/main" id="{4BFBD0DD-054C-9E62-DB9E-E8CB3F7C4250}"/>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4927" y="1064658"/>
            <a:ext cx="3781462" cy="2415256"/>
          </a:xfrm>
        </p:spPr>
      </p:pic>
      <p:pic>
        <p:nvPicPr>
          <p:cNvPr id="18" name="図 17" descr="グラフ, 棒グラフ&#10;&#10;AI 生成コンテンツは誤りを含む可能性があります。">
            <a:extLst>
              <a:ext uri="{FF2B5EF4-FFF2-40B4-BE49-F238E27FC236}">
                <a16:creationId xmlns:a16="http://schemas.microsoft.com/office/drawing/2014/main" id="{C3DC0C73-91A4-94AA-82EA-F6922790F0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2150" y="982655"/>
            <a:ext cx="3909850" cy="2497259"/>
          </a:xfrm>
          <a:prstGeom prst="rect">
            <a:avLst/>
          </a:prstGeom>
        </p:spPr>
      </p:pic>
      <p:pic>
        <p:nvPicPr>
          <p:cNvPr id="16" name="図 15" descr="グラフ, 棒グラフ&#10;&#10;AI 生成コンテンツは誤りを含む可能性があります。">
            <a:extLst>
              <a:ext uri="{FF2B5EF4-FFF2-40B4-BE49-F238E27FC236}">
                <a16:creationId xmlns:a16="http://schemas.microsoft.com/office/drawing/2014/main" id="{7281AEEF-930B-FDB3-3627-13B869D28D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4824" y="1004910"/>
            <a:ext cx="3942352" cy="2518018"/>
          </a:xfrm>
          <a:prstGeom prst="rect">
            <a:avLst/>
          </a:prstGeom>
        </p:spPr>
      </p:pic>
      <p:graphicFrame>
        <p:nvGraphicFramePr>
          <p:cNvPr id="7" name="表 6">
            <a:extLst>
              <a:ext uri="{FF2B5EF4-FFF2-40B4-BE49-F238E27FC236}">
                <a16:creationId xmlns:a16="http://schemas.microsoft.com/office/drawing/2014/main" id="{FCA921DE-D117-C733-2AF2-680516A19945}"/>
              </a:ext>
            </a:extLst>
          </p:cNvPr>
          <p:cNvGraphicFramePr>
            <a:graphicFrameLocks noGrp="1"/>
          </p:cNvGraphicFramePr>
          <p:nvPr>
            <p:extLst>
              <p:ext uri="{D42A27DB-BD31-4B8C-83A1-F6EECF244321}">
                <p14:modId xmlns:p14="http://schemas.microsoft.com/office/powerpoint/2010/main" val="2778287179"/>
              </p:ext>
            </p:extLst>
          </p:nvPr>
        </p:nvGraphicFramePr>
        <p:xfrm>
          <a:off x="2032000" y="4329870"/>
          <a:ext cx="5400000" cy="1112520"/>
        </p:xfrm>
        <a:graphic>
          <a:graphicData uri="http://schemas.openxmlformats.org/drawingml/2006/table">
            <a:tbl>
              <a:tblPr firstRow="1" bandRow="1">
                <a:tableStyleId>{5940675A-B579-460E-94D1-54222C63F5DA}</a:tableStyleId>
              </a:tblPr>
              <a:tblGrid>
                <a:gridCol w="1800000">
                  <a:extLst>
                    <a:ext uri="{9D8B030D-6E8A-4147-A177-3AD203B41FA5}">
                      <a16:colId xmlns:a16="http://schemas.microsoft.com/office/drawing/2014/main" val="2401673484"/>
                    </a:ext>
                  </a:extLst>
                </a:gridCol>
                <a:gridCol w="1800000">
                  <a:extLst>
                    <a:ext uri="{9D8B030D-6E8A-4147-A177-3AD203B41FA5}">
                      <a16:colId xmlns:a16="http://schemas.microsoft.com/office/drawing/2014/main" val="1791893014"/>
                    </a:ext>
                  </a:extLst>
                </a:gridCol>
                <a:gridCol w="1800000">
                  <a:extLst>
                    <a:ext uri="{9D8B030D-6E8A-4147-A177-3AD203B41FA5}">
                      <a16:colId xmlns:a16="http://schemas.microsoft.com/office/drawing/2014/main" val="4115632260"/>
                    </a:ext>
                  </a:extLst>
                </a:gridCol>
              </a:tblGrid>
              <a:tr h="370840">
                <a:tc>
                  <a:txBody>
                    <a:bodyPr/>
                    <a:lstStyle/>
                    <a:p>
                      <a:pPr algn="ctr" fontAlgn="ctr">
                        <a:buNone/>
                      </a:pP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性別コード</a:t>
                      </a:r>
                    </a:p>
                  </a:txBody>
                  <a:tcPr marL="6350" marR="6350" marT="6350" marB="0" anchor="ctr"/>
                </a:tc>
                <a:tc>
                  <a:txBody>
                    <a:bodyPr/>
                    <a:lstStyle/>
                    <a:p>
                      <a:pPr algn="ctr" fontAlgn="ctr">
                        <a:buNone/>
                      </a:pP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性別</a:t>
                      </a:r>
                    </a:p>
                  </a:txBody>
                  <a:tcPr marL="6350" marR="6350" marT="6350" marB="0" anchor="ctr"/>
                </a:tc>
                <a:tc>
                  <a:txBody>
                    <a:bodyPr/>
                    <a:lstStyle/>
                    <a:p>
                      <a:pPr algn="ctr" fontAlgn="ctr">
                        <a:buNone/>
                      </a:pP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データ数</a:t>
                      </a:r>
                    </a:p>
                  </a:txBody>
                  <a:tcPr marL="6350" marR="6350" marT="6350" marB="0" anchor="ctr"/>
                </a:tc>
                <a:extLst>
                  <a:ext uri="{0D108BD9-81ED-4DB2-BD59-A6C34878D82A}">
                    <a16:rowId xmlns:a16="http://schemas.microsoft.com/office/drawing/2014/main" val="1430892351"/>
                  </a:ext>
                </a:extLst>
              </a:tr>
              <a:tr h="370840">
                <a:tc>
                  <a:txBody>
                    <a:bodyPr/>
                    <a:lstStyle/>
                    <a:p>
                      <a:pPr algn="ct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1</a:t>
                      </a:r>
                    </a:p>
                  </a:txBody>
                  <a:tcPr marL="6350" marR="6350" marT="6350" marB="0" anchor="ctr"/>
                </a:tc>
                <a:tc>
                  <a:txBody>
                    <a:bodyPr/>
                    <a:lstStyle/>
                    <a:p>
                      <a:pPr algn="ctr" fontAlgn="ctr">
                        <a:buNone/>
                      </a:pP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男性</a:t>
                      </a:r>
                    </a:p>
                  </a:txBody>
                  <a:tcPr marL="6350" marR="6350" marT="6350" marB="0" anchor="ctr"/>
                </a:tc>
                <a:tc>
                  <a:txBody>
                    <a:bodyPr/>
                    <a:lstStyle/>
                    <a:p>
                      <a:pPr algn="ct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87</a:t>
                      </a:r>
                    </a:p>
                  </a:txBody>
                  <a:tcPr marL="6350" marR="6350" marT="6350" marB="0" anchor="ctr"/>
                </a:tc>
                <a:extLst>
                  <a:ext uri="{0D108BD9-81ED-4DB2-BD59-A6C34878D82A}">
                    <a16:rowId xmlns:a16="http://schemas.microsoft.com/office/drawing/2014/main" val="2997830169"/>
                  </a:ext>
                </a:extLst>
              </a:tr>
              <a:tr h="370840">
                <a:tc>
                  <a:txBody>
                    <a:bodyPr/>
                    <a:lstStyle/>
                    <a:p>
                      <a:pPr algn="ct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2</a:t>
                      </a:r>
                    </a:p>
                  </a:txBody>
                  <a:tcPr marL="6350" marR="6350" marT="6350" marB="0" anchor="ctr"/>
                </a:tc>
                <a:tc>
                  <a:txBody>
                    <a:bodyPr/>
                    <a:lstStyle/>
                    <a:p>
                      <a:pPr algn="ctr" fontAlgn="ctr">
                        <a:buNone/>
                      </a:pP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女性</a:t>
                      </a:r>
                    </a:p>
                  </a:txBody>
                  <a:tcPr marL="6350" marR="6350" marT="6350" marB="0" anchor="ctr"/>
                </a:tc>
                <a:tc>
                  <a:txBody>
                    <a:bodyPr/>
                    <a:lstStyle/>
                    <a:p>
                      <a:pPr algn="ct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76</a:t>
                      </a:r>
                    </a:p>
                  </a:txBody>
                  <a:tcPr marL="6350" marR="6350" marT="6350" marB="0" anchor="ctr"/>
                </a:tc>
                <a:extLst>
                  <a:ext uri="{0D108BD9-81ED-4DB2-BD59-A6C34878D82A}">
                    <a16:rowId xmlns:a16="http://schemas.microsoft.com/office/drawing/2014/main" val="830428821"/>
                  </a:ext>
                </a:extLst>
              </a:tr>
            </a:tbl>
          </a:graphicData>
        </a:graphic>
      </p:graphicFrame>
    </p:spTree>
    <p:extLst>
      <p:ext uri="{BB962C8B-B14F-4D97-AF65-F5344CB8AC3E}">
        <p14:creationId xmlns:p14="http://schemas.microsoft.com/office/powerpoint/2010/main" val="11760491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545B38C-A614-F7F7-1F97-3786D9625988}"/>
              </a:ext>
            </a:extLst>
          </p:cNvPr>
          <p:cNvSpPr>
            <a:spLocks noGrp="1"/>
          </p:cNvSpPr>
          <p:nvPr>
            <p:ph sz="quarter" idx="13"/>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9EED0A6B-949F-25F0-6F22-0C48769F5133}"/>
              </a:ext>
            </a:extLst>
          </p:cNvPr>
          <p:cNvSpPr>
            <a:spLocks noGrp="1"/>
          </p:cNvSpPr>
          <p:nvPr>
            <p:ph type="sldNum" sz="quarter" idx="12"/>
          </p:nvPr>
        </p:nvSpPr>
        <p:spPr/>
        <p:txBody>
          <a:bodyPr/>
          <a:lstStyle/>
          <a:p>
            <a:fld id="{2E579A5C-05D8-48F0-A5C1-8CBB8C12EF46}" type="slidenum">
              <a:rPr kumimoji="1" lang="ja-JP" altLang="en-US" smtClean="0"/>
              <a:pPr/>
              <a:t>52</a:t>
            </a:fld>
            <a:endParaRPr kumimoji="1" lang="ja-JP" altLang="en-US"/>
          </a:p>
        </p:txBody>
      </p:sp>
      <p:sp>
        <p:nvSpPr>
          <p:cNvPr id="4" name="タイトル 3">
            <a:extLst>
              <a:ext uri="{FF2B5EF4-FFF2-40B4-BE49-F238E27FC236}">
                <a16:creationId xmlns:a16="http://schemas.microsoft.com/office/drawing/2014/main" id="{AE2A535A-1577-B324-D3EC-A84CAA3E6127}"/>
              </a:ext>
            </a:extLst>
          </p:cNvPr>
          <p:cNvSpPr>
            <a:spLocks noGrp="1"/>
          </p:cNvSpPr>
          <p:nvPr>
            <p:ph type="title"/>
          </p:nvPr>
        </p:nvSpPr>
        <p:spPr/>
        <p:txBody>
          <a:bodyPr/>
          <a:lstStyle/>
          <a:p>
            <a:r>
              <a:rPr kumimoji="1" lang="ja-JP" altLang="en-US"/>
              <a:t>性別</a:t>
            </a:r>
            <a:r>
              <a:rPr kumimoji="1" lang="en-US" altLang="ja-JP"/>
              <a:t>-</a:t>
            </a:r>
            <a:r>
              <a:rPr kumimoji="1" lang="ja-JP" altLang="en-US"/>
              <a:t>ジャンル</a:t>
            </a:r>
          </a:p>
        </p:txBody>
      </p:sp>
      <p:pic>
        <p:nvPicPr>
          <p:cNvPr id="6" name="図 5">
            <a:extLst>
              <a:ext uri="{FF2B5EF4-FFF2-40B4-BE49-F238E27FC236}">
                <a16:creationId xmlns:a16="http://schemas.microsoft.com/office/drawing/2014/main" id="{D702AAFE-6213-4D8A-DD9D-BAAA278B5A1A}"/>
              </a:ext>
            </a:extLst>
          </p:cNvPr>
          <p:cNvPicPr>
            <a:picLocks noChangeAspect="1"/>
          </p:cNvPicPr>
          <p:nvPr/>
        </p:nvPicPr>
        <p:blipFill>
          <a:blip r:embed="rId3"/>
          <a:stretch>
            <a:fillRect/>
          </a:stretch>
        </p:blipFill>
        <p:spPr>
          <a:xfrm>
            <a:off x="2026024" y="1434353"/>
            <a:ext cx="7485588" cy="4371429"/>
          </a:xfrm>
          <a:prstGeom prst="rect">
            <a:avLst/>
          </a:prstGeom>
        </p:spPr>
      </p:pic>
    </p:spTree>
    <p:extLst>
      <p:ext uri="{BB962C8B-B14F-4D97-AF65-F5344CB8AC3E}">
        <p14:creationId xmlns:p14="http://schemas.microsoft.com/office/powerpoint/2010/main" val="2898774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散布図&#10;&#10;AI 生成コンテンツは誤りを含む可能性があります。">
            <a:extLst>
              <a:ext uri="{FF2B5EF4-FFF2-40B4-BE49-F238E27FC236}">
                <a16:creationId xmlns:a16="http://schemas.microsoft.com/office/drawing/2014/main" id="{5E7354E6-3335-D042-1C4F-666EDC31829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7062" y="2018506"/>
            <a:ext cx="10972800" cy="3657600"/>
          </a:xfrm>
        </p:spPr>
      </p:pic>
      <p:sp>
        <p:nvSpPr>
          <p:cNvPr id="3" name="スライド番号プレースホルダー 2">
            <a:extLst>
              <a:ext uri="{FF2B5EF4-FFF2-40B4-BE49-F238E27FC236}">
                <a16:creationId xmlns:a16="http://schemas.microsoft.com/office/drawing/2014/main" id="{304E2212-A382-E701-8AF0-6DE6D06B41C1}"/>
              </a:ext>
            </a:extLst>
          </p:cNvPr>
          <p:cNvSpPr>
            <a:spLocks noGrp="1"/>
          </p:cNvSpPr>
          <p:nvPr>
            <p:ph type="sldNum" sz="quarter" idx="12"/>
          </p:nvPr>
        </p:nvSpPr>
        <p:spPr/>
        <p:txBody>
          <a:bodyPr/>
          <a:lstStyle/>
          <a:p>
            <a:fld id="{2E579A5C-05D8-48F0-A5C1-8CBB8C12EF46}" type="slidenum">
              <a:rPr kumimoji="1" lang="ja-JP" altLang="en-US" smtClean="0"/>
              <a:pPr/>
              <a:t>53</a:t>
            </a:fld>
            <a:endParaRPr kumimoji="1" lang="ja-JP" altLang="en-US"/>
          </a:p>
        </p:txBody>
      </p:sp>
      <p:sp>
        <p:nvSpPr>
          <p:cNvPr id="4" name="タイトル 3">
            <a:extLst>
              <a:ext uri="{FF2B5EF4-FFF2-40B4-BE49-F238E27FC236}">
                <a16:creationId xmlns:a16="http://schemas.microsoft.com/office/drawing/2014/main" id="{824CD491-B705-89F3-EEFF-EA6A52D598BF}"/>
              </a:ext>
            </a:extLst>
          </p:cNvPr>
          <p:cNvSpPr>
            <a:spLocks noGrp="1"/>
          </p:cNvSpPr>
          <p:nvPr>
            <p:ph type="title"/>
          </p:nvPr>
        </p:nvSpPr>
        <p:spPr/>
        <p:txBody>
          <a:bodyPr/>
          <a:lstStyle/>
          <a:p>
            <a:r>
              <a:rPr kumimoji="1" lang="ja-JP" altLang="en-US"/>
              <a:t>性別</a:t>
            </a:r>
            <a:r>
              <a:rPr kumimoji="1" lang="en-US" altLang="ja-JP"/>
              <a:t>-</a:t>
            </a:r>
            <a:r>
              <a:rPr kumimoji="1" lang="ja-JP" altLang="en-US"/>
              <a:t>口コミ点数</a:t>
            </a:r>
          </a:p>
        </p:txBody>
      </p:sp>
    </p:spTree>
    <p:extLst>
      <p:ext uri="{BB962C8B-B14F-4D97-AF65-F5344CB8AC3E}">
        <p14:creationId xmlns:p14="http://schemas.microsoft.com/office/powerpoint/2010/main" val="802424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が含まれている画像&#10;&#10;AI 生成コンテンツは誤りを含む可能性があります。">
            <a:extLst>
              <a:ext uri="{FF2B5EF4-FFF2-40B4-BE49-F238E27FC236}">
                <a16:creationId xmlns:a16="http://schemas.microsoft.com/office/drawing/2014/main" id="{F70673B8-0906-526D-07B9-CF2C152E5DCA}"/>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27062" y="2018506"/>
            <a:ext cx="10972800" cy="3657600"/>
          </a:xfrm>
        </p:spPr>
      </p:pic>
      <p:sp>
        <p:nvSpPr>
          <p:cNvPr id="3" name="スライド番号プレースホルダー 2">
            <a:extLst>
              <a:ext uri="{FF2B5EF4-FFF2-40B4-BE49-F238E27FC236}">
                <a16:creationId xmlns:a16="http://schemas.microsoft.com/office/drawing/2014/main" id="{63A57FF8-ABB0-9D9D-4E59-C05D96599B50}"/>
              </a:ext>
            </a:extLst>
          </p:cNvPr>
          <p:cNvSpPr>
            <a:spLocks noGrp="1"/>
          </p:cNvSpPr>
          <p:nvPr>
            <p:ph type="sldNum" sz="quarter" idx="12"/>
          </p:nvPr>
        </p:nvSpPr>
        <p:spPr/>
        <p:txBody>
          <a:bodyPr/>
          <a:lstStyle/>
          <a:p>
            <a:fld id="{2E579A5C-05D8-48F0-A5C1-8CBB8C12EF46}" type="slidenum">
              <a:rPr kumimoji="1" lang="ja-JP" altLang="en-US" smtClean="0"/>
              <a:pPr/>
              <a:t>54</a:t>
            </a:fld>
            <a:endParaRPr kumimoji="1" lang="ja-JP" altLang="en-US"/>
          </a:p>
        </p:txBody>
      </p:sp>
      <p:sp>
        <p:nvSpPr>
          <p:cNvPr id="4" name="タイトル 3">
            <a:extLst>
              <a:ext uri="{FF2B5EF4-FFF2-40B4-BE49-F238E27FC236}">
                <a16:creationId xmlns:a16="http://schemas.microsoft.com/office/drawing/2014/main" id="{07CCAB1A-2C5E-C8D0-4EA5-EB5F34ED45B3}"/>
              </a:ext>
            </a:extLst>
          </p:cNvPr>
          <p:cNvSpPr>
            <a:spLocks noGrp="1"/>
          </p:cNvSpPr>
          <p:nvPr>
            <p:ph type="title"/>
          </p:nvPr>
        </p:nvSpPr>
        <p:spPr/>
        <p:txBody>
          <a:bodyPr/>
          <a:lstStyle/>
          <a:p>
            <a:r>
              <a:rPr lang="ja-JP" altLang="en-US"/>
              <a:t>性別</a:t>
            </a:r>
            <a:r>
              <a:rPr lang="en-US" altLang="ja-JP"/>
              <a:t>-</a:t>
            </a:r>
            <a:r>
              <a:rPr lang="ja-JP" altLang="en-US"/>
              <a:t>口コミ点数</a:t>
            </a:r>
            <a:endParaRPr kumimoji="1" lang="ja-JP" altLang="en-US"/>
          </a:p>
        </p:txBody>
      </p:sp>
    </p:spTree>
    <p:extLst>
      <p:ext uri="{BB962C8B-B14F-4D97-AF65-F5344CB8AC3E}">
        <p14:creationId xmlns:p14="http://schemas.microsoft.com/office/powerpoint/2010/main" val="27061663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散布図&#10;&#10;AI 生成コンテンツは誤りを含む可能性があります。">
            <a:extLst>
              <a:ext uri="{FF2B5EF4-FFF2-40B4-BE49-F238E27FC236}">
                <a16:creationId xmlns:a16="http://schemas.microsoft.com/office/drawing/2014/main" id="{FB6974A3-511B-EBC3-3DE2-47796EE320D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7062" y="2018506"/>
            <a:ext cx="10972800" cy="3657600"/>
          </a:xfrm>
        </p:spPr>
      </p:pic>
      <p:sp>
        <p:nvSpPr>
          <p:cNvPr id="3" name="スライド番号プレースホルダー 2">
            <a:extLst>
              <a:ext uri="{FF2B5EF4-FFF2-40B4-BE49-F238E27FC236}">
                <a16:creationId xmlns:a16="http://schemas.microsoft.com/office/drawing/2014/main" id="{4014B2E3-65AD-650B-1C11-4414A482C22F}"/>
              </a:ext>
            </a:extLst>
          </p:cNvPr>
          <p:cNvSpPr>
            <a:spLocks noGrp="1"/>
          </p:cNvSpPr>
          <p:nvPr>
            <p:ph type="sldNum" sz="quarter" idx="12"/>
          </p:nvPr>
        </p:nvSpPr>
        <p:spPr/>
        <p:txBody>
          <a:bodyPr/>
          <a:lstStyle/>
          <a:p>
            <a:fld id="{2E579A5C-05D8-48F0-A5C1-8CBB8C12EF46}" type="slidenum">
              <a:rPr kumimoji="1" lang="ja-JP" altLang="en-US" smtClean="0"/>
              <a:pPr/>
              <a:t>55</a:t>
            </a:fld>
            <a:endParaRPr kumimoji="1" lang="ja-JP" altLang="en-US"/>
          </a:p>
        </p:txBody>
      </p:sp>
      <p:sp>
        <p:nvSpPr>
          <p:cNvPr id="4" name="タイトル 3">
            <a:extLst>
              <a:ext uri="{FF2B5EF4-FFF2-40B4-BE49-F238E27FC236}">
                <a16:creationId xmlns:a16="http://schemas.microsoft.com/office/drawing/2014/main" id="{CDD0B03B-CAF8-2DA5-D748-2E36E64162E7}"/>
              </a:ext>
            </a:extLst>
          </p:cNvPr>
          <p:cNvSpPr>
            <a:spLocks noGrp="1"/>
          </p:cNvSpPr>
          <p:nvPr>
            <p:ph type="title"/>
          </p:nvPr>
        </p:nvSpPr>
        <p:spPr/>
        <p:txBody>
          <a:bodyPr/>
          <a:lstStyle/>
          <a:p>
            <a:r>
              <a:rPr kumimoji="1" lang="ja-JP" altLang="en-US"/>
              <a:t>性別</a:t>
            </a:r>
            <a:r>
              <a:rPr kumimoji="1" lang="en-US" altLang="ja-JP"/>
              <a:t>-</a:t>
            </a:r>
            <a:r>
              <a:rPr kumimoji="1" lang="ja-JP" altLang="en-US"/>
              <a:t>口コミ件数</a:t>
            </a:r>
          </a:p>
        </p:txBody>
      </p:sp>
    </p:spTree>
    <p:extLst>
      <p:ext uri="{BB962C8B-B14F-4D97-AF65-F5344CB8AC3E}">
        <p14:creationId xmlns:p14="http://schemas.microsoft.com/office/powerpoint/2010/main" val="36118209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散布図&#10;&#10;AI 生成コンテンツは誤りを含む可能性があります。">
            <a:extLst>
              <a:ext uri="{FF2B5EF4-FFF2-40B4-BE49-F238E27FC236}">
                <a16:creationId xmlns:a16="http://schemas.microsoft.com/office/drawing/2014/main" id="{E80F3608-C79B-EA1F-CF8C-6E0A2138B80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3200400"/>
            <a:ext cx="10972800" cy="3657600"/>
          </a:xfrm>
        </p:spPr>
      </p:pic>
      <p:sp>
        <p:nvSpPr>
          <p:cNvPr id="3" name="スライド番号プレースホルダー 2">
            <a:extLst>
              <a:ext uri="{FF2B5EF4-FFF2-40B4-BE49-F238E27FC236}">
                <a16:creationId xmlns:a16="http://schemas.microsoft.com/office/drawing/2014/main" id="{3C007E6F-F323-7FD3-5E80-F548F6A9FFF6}"/>
              </a:ext>
            </a:extLst>
          </p:cNvPr>
          <p:cNvSpPr>
            <a:spLocks noGrp="1"/>
          </p:cNvSpPr>
          <p:nvPr>
            <p:ph type="sldNum" sz="quarter" idx="12"/>
          </p:nvPr>
        </p:nvSpPr>
        <p:spPr/>
        <p:txBody>
          <a:bodyPr/>
          <a:lstStyle/>
          <a:p>
            <a:fld id="{2E579A5C-05D8-48F0-A5C1-8CBB8C12EF46}" type="slidenum">
              <a:rPr kumimoji="1" lang="ja-JP" altLang="en-US" smtClean="0"/>
              <a:pPr/>
              <a:t>56</a:t>
            </a:fld>
            <a:endParaRPr kumimoji="1" lang="ja-JP" altLang="en-US"/>
          </a:p>
        </p:txBody>
      </p:sp>
      <p:sp>
        <p:nvSpPr>
          <p:cNvPr id="4" name="タイトル 3">
            <a:extLst>
              <a:ext uri="{FF2B5EF4-FFF2-40B4-BE49-F238E27FC236}">
                <a16:creationId xmlns:a16="http://schemas.microsoft.com/office/drawing/2014/main" id="{2A3537C8-BFC7-B9B7-FB64-2567B4F48B92}"/>
              </a:ext>
            </a:extLst>
          </p:cNvPr>
          <p:cNvSpPr>
            <a:spLocks noGrp="1"/>
          </p:cNvSpPr>
          <p:nvPr>
            <p:ph type="title"/>
          </p:nvPr>
        </p:nvSpPr>
        <p:spPr/>
        <p:txBody>
          <a:bodyPr/>
          <a:lstStyle/>
          <a:p>
            <a:r>
              <a:rPr lang="ja-JP" altLang="en-US"/>
              <a:t>年齢</a:t>
            </a:r>
            <a:r>
              <a:rPr lang="en-US" altLang="ja-JP"/>
              <a:t>×</a:t>
            </a:r>
            <a:r>
              <a:rPr lang="ja-JP" altLang="en-US"/>
              <a:t>最寄り駅距離</a:t>
            </a:r>
            <a:endParaRPr kumimoji="1" lang="ja-JP" altLang="en-US" b="0"/>
          </a:p>
        </p:txBody>
      </p:sp>
      <p:graphicFrame>
        <p:nvGraphicFramePr>
          <p:cNvPr id="5" name="表 4">
            <a:extLst>
              <a:ext uri="{FF2B5EF4-FFF2-40B4-BE49-F238E27FC236}">
                <a16:creationId xmlns:a16="http://schemas.microsoft.com/office/drawing/2014/main" id="{EEB9CAFE-467B-113D-94E8-0F8A61BD2C56}"/>
              </a:ext>
            </a:extLst>
          </p:cNvPr>
          <p:cNvGraphicFramePr>
            <a:graphicFrameLocks noGrp="1"/>
          </p:cNvGraphicFramePr>
          <p:nvPr>
            <p:extLst>
              <p:ext uri="{D42A27DB-BD31-4B8C-83A1-F6EECF244321}">
                <p14:modId xmlns:p14="http://schemas.microsoft.com/office/powerpoint/2010/main" val="3100835365"/>
              </p:ext>
            </p:extLst>
          </p:nvPr>
        </p:nvGraphicFramePr>
        <p:xfrm>
          <a:off x="2328817" y="1192583"/>
          <a:ext cx="7534365" cy="1866900"/>
        </p:xfrm>
        <a:graphic>
          <a:graphicData uri="http://schemas.openxmlformats.org/drawingml/2006/table">
            <a:tbl>
              <a:tblPr firstRow="1" bandRow="1">
                <a:tableStyleId>{5940675A-B579-460E-94D1-54222C63F5DA}</a:tableStyleId>
              </a:tblPr>
              <a:tblGrid>
                <a:gridCol w="2511455">
                  <a:extLst>
                    <a:ext uri="{9D8B030D-6E8A-4147-A177-3AD203B41FA5}">
                      <a16:colId xmlns:a16="http://schemas.microsoft.com/office/drawing/2014/main" val="1437263576"/>
                    </a:ext>
                  </a:extLst>
                </a:gridCol>
                <a:gridCol w="2511455">
                  <a:extLst>
                    <a:ext uri="{9D8B030D-6E8A-4147-A177-3AD203B41FA5}">
                      <a16:colId xmlns:a16="http://schemas.microsoft.com/office/drawing/2014/main" val="3366448308"/>
                    </a:ext>
                  </a:extLst>
                </a:gridCol>
                <a:gridCol w="2511455">
                  <a:extLst>
                    <a:ext uri="{9D8B030D-6E8A-4147-A177-3AD203B41FA5}">
                      <a16:colId xmlns:a16="http://schemas.microsoft.com/office/drawing/2014/main" val="3603096507"/>
                    </a:ext>
                  </a:extLst>
                </a:gridCol>
              </a:tblGrid>
              <a:tr h="294842">
                <a:tc>
                  <a:txBody>
                    <a:bodyPr/>
                    <a:lstStyle/>
                    <a:p>
                      <a:pPr algn="l" fontAlgn="ctr">
                        <a:buNone/>
                      </a:pP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年齢コード</a:t>
                      </a:r>
                    </a:p>
                  </a:txBody>
                  <a:tcPr marL="6350" marR="6350" marT="6350" marB="0" anchor="ctr"/>
                </a:tc>
                <a:tc>
                  <a:txBody>
                    <a:bodyPr/>
                    <a:lstStyle/>
                    <a:p>
                      <a:pPr algn="l" fontAlgn="ctr">
                        <a:buNone/>
                      </a:pP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年齢</a:t>
                      </a:r>
                    </a:p>
                  </a:txBody>
                  <a:tcPr marL="6350" marR="6350" marT="6350" marB="0" anchor="ctr"/>
                </a:tc>
                <a:tc>
                  <a:txBody>
                    <a:bodyPr/>
                    <a:lstStyle/>
                    <a:p>
                      <a:pPr algn="l" fontAlgn="ctr">
                        <a:buNone/>
                      </a:pPr>
                      <a:r>
                        <a:rPr lang="ja-JP" altLang="en-US" sz="2000" b="0" i="0" u="none" strike="noStrike">
                          <a:solidFill>
                            <a:srgbClr val="000000"/>
                          </a:solidFill>
                          <a:effectLst/>
                          <a:latin typeface="メイリオ" panose="020B0604030504040204" pitchFamily="50" charset="-128"/>
                          <a:ea typeface="メイリオ" panose="020B0604030504040204" pitchFamily="50" charset="-128"/>
                        </a:rPr>
                        <a:t>データ数</a:t>
                      </a:r>
                    </a:p>
                  </a:txBody>
                  <a:tcPr marL="6350" marR="6350" marT="6350" marB="0" anchor="ctr"/>
                </a:tc>
                <a:extLst>
                  <a:ext uri="{0D108BD9-81ED-4DB2-BD59-A6C34878D82A}">
                    <a16:rowId xmlns:a16="http://schemas.microsoft.com/office/drawing/2014/main" val="1790961849"/>
                  </a:ext>
                </a:extLst>
              </a:tr>
              <a:tr h="294842">
                <a:tc>
                  <a:txBody>
                    <a:bodyPr/>
                    <a:lstStyle/>
                    <a:p>
                      <a:pPr algn="l" fontAlgn="ctr">
                        <a:buNone/>
                      </a:pPr>
                      <a:r>
                        <a:rPr lang="en-US" altLang="ja-JP" sz="2000" b="0" i="0" u="none" strike="noStrike">
                          <a:solidFill>
                            <a:srgbClr val="212529"/>
                          </a:solidFill>
                          <a:effectLst/>
                          <a:latin typeface="メイリオ" panose="020B0604030504040204" pitchFamily="50" charset="-128"/>
                          <a:ea typeface="メイリオ" panose="020B0604030504040204" pitchFamily="50" charset="-128"/>
                        </a:rPr>
                        <a:t>1</a:t>
                      </a:r>
                    </a:p>
                  </a:txBody>
                  <a:tcPr marL="228600" marR="6350" marT="6350" marB="0" anchor="ctr"/>
                </a:tc>
                <a:tc>
                  <a:txBody>
                    <a:bodyPr/>
                    <a:lstStyle/>
                    <a:p>
                      <a:pPr algn="l"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0-29</a:t>
                      </a:r>
                    </a:p>
                  </a:txBody>
                  <a:tcPr marL="6350" marR="6350" marT="6350" marB="0" anchor="ctr"/>
                </a:tc>
                <a:tc>
                  <a:txBody>
                    <a:bodyPr/>
                    <a:lstStyle/>
                    <a:p>
                      <a:pPr algn="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10</a:t>
                      </a:r>
                    </a:p>
                  </a:txBody>
                  <a:tcPr marL="6350" marR="6350" marT="6350" marB="0" anchor="ctr"/>
                </a:tc>
                <a:extLst>
                  <a:ext uri="{0D108BD9-81ED-4DB2-BD59-A6C34878D82A}">
                    <a16:rowId xmlns:a16="http://schemas.microsoft.com/office/drawing/2014/main" val="2036376646"/>
                  </a:ext>
                </a:extLst>
              </a:tr>
              <a:tr h="294842">
                <a:tc>
                  <a:txBody>
                    <a:bodyPr/>
                    <a:lstStyle/>
                    <a:p>
                      <a:pPr algn="l" fontAlgn="ctr">
                        <a:buNone/>
                      </a:pPr>
                      <a:r>
                        <a:rPr lang="en-US" altLang="ja-JP" sz="2000" b="0" i="0" u="none" strike="noStrike">
                          <a:solidFill>
                            <a:srgbClr val="212529"/>
                          </a:solidFill>
                          <a:effectLst/>
                          <a:latin typeface="メイリオ" panose="020B0604030504040204" pitchFamily="50" charset="-128"/>
                          <a:ea typeface="メイリオ" panose="020B0604030504040204" pitchFamily="50" charset="-128"/>
                        </a:rPr>
                        <a:t>2</a:t>
                      </a:r>
                    </a:p>
                  </a:txBody>
                  <a:tcPr marL="228600" marR="6350" marT="6350" marB="0" anchor="ctr"/>
                </a:tc>
                <a:tc>
                  <a:txBody>
                    <a:bodyPr/>
                    <a:lstStyle/>
                    <a:p>
                      <a:pPr algn="l"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30-39</a:t>
                      </a:r>
                    </a:p>
                  </a:txBody>
                  <a:tcPr marL="6350" marR="6350" marT="6350" marB="0" anchor="ctr"/>
                </a:tc>
                <a:tc>
                  <a:txBody>
                    <a:bodyPr/>
                    <a:lstStyle/>
                    <a:p>
                      <a:pPr algn="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69</a:t>
                      </a:r>
                    </a:p>
                  </a:txBody>
                  <a:tcPr marL="6350" marR="6350" marT="6350" marB="0" anchor="ctr"/>
                </a:tc>
                <a:extLst>
                  <a:ext uri="{0D108BD9-81ED-4DB2-BD59-A6C34878D82A}">
                    <a16:rowId xmlns:a16="http://schemas.microsoft.com/office/drawing/2014/main" val="858767566"/>
                  </a:ext>
                </a:extLst>
              </a:tr>
              <a:tr h="294842">
                <a:tc>
                  <a:txBody>
                    <a:bodyPr/>
                    <a:lstStyle/>
                    <a:p>
                      <a:pPr algn="l" fontAlgn="ctr">
                        <a:buNone/>
                      </a:pPr>
                      <a:r>
                        <a:rPr lang="en-US" altLang="ja-JP" sz="2000" b="0" i="0" u="none" strike="noStrike">
                          <a:solidFill>
                            <a:srgbClr val="212529"/>
                          </a:solidFill>
                          <a:effectLst/>
                          <a:latin typeface="メイリオ" panose="020B0604030504040204" pitchFamily="50" charset="-128"/>
                          <a:ea typeface="メイリオ" panose="020B0604030504040204" pitchFamily="50" charset="-128"/>
                        </a:rPr>
                        <a:t>3</a:t>
                      </a:r>
                    </a:p>
                  </a:txBody>
                  <a:tcPr marL="228600" marR="6350" marT="6350" marB="0" anchor="ctr"/>
                </a:tc>
                <a:tc>
                  <a:txBody>
                    <a:bodyPr/>
                    <a:lstStyle/>
                    <a:p>
                      <a:pPr algn="l"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40-49</a:t>
                      </a:r>
                    </a:p>
                  </a:txBody>
                  <a:tcPr marL="6350" marR="6350" marT="6350" marB="0" anchor="ctr"/>
                </a:tc>
                <a:tc>
                  <a:txBody>
                    <a:bodyPr/>
                    <a:lstStyle/>
                    <a:p>
                      <a:pPr algn="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39</a:t>
                      </a:r>
                    </a:p>
                  </a:txBody>
                  <a:tcPr marL="6350" marR="6350" marT="6350" marB="0" anchor="ctr"/>
                </a:tc>
                <a:extLst>
                  <a:ext uri="{0D108BD9-81ED-4DB2-BD59-A6C34878D82A}">
                    <a16:rowId xmlns:a16="http://schemas.microsoft.com/office/drawing/2014/main" val="1225918526"/>
                  </a:ext>
                </a:extLst>
              </a:tr>
              <a:tr h="294842">
                <a:tc>
                  <a:txBody>
                    <a:bodyPr/>
                    <a:lstStyle/>
                    <a:p>
                      <a:pPr algn="l" fontAlgn="ctr">
                        <a:buNone/>
                      </a:pPr>
                      <a:r>
                        <a:rPr lang="en-US" altLang="ja-JP" sz="2000" b="0" i="0" u="none" strike="noStrike">
                          <a:solidFill>
                            <a:srgbClr val="212529"/>
                          </a:solidFill>
                          <a:effectLst/>
                          <a:latin typeface="メイリオ" panose="020B0604030504040204" pitchFamily="50" charset="-128"/>
                          <a:ea typeface="メイリオ" panose="020B0604030504040204" pitchFamily="50" charset="-128"/>
                        </a:rPr>
                        <a:t>4</a:t>
                      </a:r>
                    </a:p>
                  </a:txBody>
                  <a:tcPr marL="228600" marR="6350" marT="6350" marB="0" anchor="ctr"/>
                </a:tc>
                <a:tc>
                  <a:txBody>
                    <a:bodyPr/>
                    <a:lstStyle/>
                    <a:p>
                      <a:pPr algn="l"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50-59</a:t>
                      </a:r>
                    </a:p>
                  </a:txBody>
                  <a:tcPr marL="6350" marR="6350" marT="6350" marB="0" anchor="ctr"/>
                </a:tc>
                <a:tc>
                  <a:txBody>
                    <a:bodyPr/>
                    <a:lstStyle/>
                    <a:p>
                      <a:pPr algn="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37</a:t>
                      </a:r>
                    </a:p>
                  </a:txBody>
                  <a:tcPr marL="6350" marR="6350" marT="6350" marB="0" anchor="ctr"/>
                </a:tc>
                <a:extLst>
                  <a:ext uri="{0D108BD9-81ED-4DB2-BD59-A6C34878D82A}">
                    <a16:rowId xmlns:a16="http://schemas.microsoft.com/office/drawing/2014/main" val="174499640"/>
                  </a:ext>
                </a:extLst>
              </a:tr>
              <a:tr h="294842">
                <a:tc>
                  <a:txBody>
                    <a:bodyPr/>
                    <a:lstStyle/>
                    <a:p>
                      <a:pPr algn="l" fontAlgn="ctr">
                        <a:buNone/>
                      </a:pPr>
                      <a:r>
                        <a:rPr lang="en-US" altLang="ja-JP" sz="2000" b="0" i="0" u="none" strike="noStrike">
                          <a:solidFill>
                            <a:srgbClr val="212529"/>
                          </a:solidFill>
                          <a:effectLst/>
                          <a:latin typeface="メイリオ" panose="020B0604030504040204" pitchFamily="50" charset="-128"/>
                          <a:ea typeface="メイリオ" panose="020B0604030504040204" pitchFamily="50" charset="-128"/>
                        </a:rPr>
                        <a:t>5</a:t>
                      </a:r>
                    </a:p>
                  </a:txBody>
                  <a:tcPr marL="228600" marR="6350" marT="6350" marB="0" anchor="ctr"/>
                </a:tc>
                <a:tc>
                  <a:txBody>
                    <a:bodyPr/>
                    <a:lstStyle/>
                    <a:p>
                      <a:pPr algn="l"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60-</a:t>
                      </a:r>
                    </a:p>
                  </a:txBody>
                  <a:tcPr marL="6350" marR="6350" marT="6350" marB="0" anchor="ctr"/>
                </a:tc>
                <a:tc>
                  <a:txBody>
                    <a:bodyPr/>
                    <a:lstStyle/>
                    <a:p>
                      <a:pPr algn="r" fontAlgn="ctr">
                        <a:buNone/>
                      </a:pPr>
                      <a:r>
                        <a:rPr lang="en-US" altLang="ja-JP" sz="2000" b="0" i="0" u="none" strike="noStrike">
                          <a:solidFill>
                            <a:srgbClr val="000000"/>
                          </a:solidFill>
                          <a:effectLst/>
                          <a:latin typeface="メイリオ" panose="020B0604030504040204" pitchFamily="50" charset="-128"/>
                          <a:ea typeface="メイリオ" panose="020B0604030504040204" pitchFamily="50" charset="-128"/>
                        </a:rPr>
                        <a:t>8</a:t>
                      </a:r>
                    </a:p>
                  </a:txBody>
                  <a:tcPr marL="6350" marR="6350" marT="6350" marB="0" anchor="ctr"/>
                </a:tc>
                <a:extLst>
                  <a:ext uri="{0D108BD9-81ED-4DB2-BD59-A6C34878D82A}">
                    <a16:rowId xmlns:a16="http://schemas.microsoft.com/office/drawing/2014/main" val="4184796028"/>
                  </a:ext>
                </a:extLst>
              </a:tr>
            </a:tbl>
          </a:graphicData>
        </a:graphic>
      </p:graphicFrame>
    </p:spTree>
    <p:extLst>
      <p:ext uri="{BB962C8B-B14F-4D97-AF65-F5344CB8AC3E}">
        <p14:creationId xmlns:p14="http://schemas.microsoft.com/office/powerpoint/2010/main" val="7903838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75999F9-9FAC-6ECD-D91A-CCA9ED95A5ED}"/>
              </a:ext>
            </a:extLst>
          </p:cNvPr>
          <p:cNvSpPr>
            <a:spLocks noGrp="1"/>
          </p:cNvSpPr>
          <p:nvPr>
            <p:ph type="sldNum" sz="quarter" idx="12"/>
          </p:nvPr>
        </p:nvSpPr>
        <p:spPr/>
        <p:txBody>
          <a:bodyPr/>
          <a:lstStyle/>
          <a:p>
            <a:fld id="{2E579A5C-05D8-48F0-A5C1-8CBB8C12EF46}" type="slidenum">
              <a:rPr kumimoji="1" lang="ja-JP" altLang="en-US" smtClean="0"/>
              <a:pPr/>
              <a:t>57</a:t>
            </a:fld>
            <a:endParaRPr kumimoji="1" lang="ja-JP" altLang="en-US"/>
          </a:p>
        </p:txBody>
      </p:sp>
      <p:sp>
        <p:nvSpPr>
          <p:cNvPr id="4" name="タイトル 3">
            <a:extLst>
              <a:ext uri="{FF2B5EF4-FFF2-40B4-BE49-F238E27FC236}">
                <a16:creationId xmlns:a16="http://schemas.microsoft.com/office/drawing/2014/main" id="{3A9C5CC5-B7CE-C528-9E3A-BD73D014D311}"/>
              </a:ext>
            </a:extLst>
          </p:cNvPr>
          <p:cNvSpPr>
            <a:spLocks noGrp="1"/>
          </p:cNvSpPr>
          <p:nvPr>
            <p:ph type="title"/>
          </p:nvPr>
        </p:nvSpPr>
        <p:spPr/>
        <p:txBody>
          <a:bodyPr/>
          <a:lstStyle/>
          <a:p>
            <a:r>
              <a:rPr kumimoji="1" lang="ja-JP" altLang="en-US"/>
              <a:t>年齢</a:t>
            </a:r>
            <a:r>
              <a:rPr kumimoji="1" lang="en-US" altLang="ja-JP"/>
              <a:t>×</a:t>
            </a:r>
            <a:r>
              <a:rPr kumimoji="1" lang="ja-JP" altLang="en-US"/>
              <a:t>最寄り駅距離</a:t>
            </a:r>
          </a:p>
        </p:txBody>
      </p:sp>
      <p:pic>
        <p:nvPicPr>
          <p:cNvPr id="10" name="コンテンツ プレースホルダー 9" descr="テキスト が含まれている画像&#10;&#10;AI 生成コンテンツは誤りを含む可能性があります。">
            <a:extLst>
              <a:ext uri="{FF2B5EF4-FFF2-40B4-BE49-F238E27FC236}">
                <a16:creationId xmlns:a16="http://schemas.microsoft.com/office/drawing/2014/main" id="{A0553A85-8AD0-7ADA-A29D-FF0A3DDC73E2}"/>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27062" y="2018506"/>
            <a:ext cx="10972800" cy="3657600"/>
          </a:xfrm>
        </p:spPr>
      </p:pic>
    </p:spTree>
    <p:extLst>
      <p:ext uri="{BB962C8B-B14F-4D97-AF65-F5344CB8AC3E}">
        <p14:creationId xmlns:p14="http://schemas.microsoft.com/office/powerpoint/2010/main" val="5209072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622AAAC-85B5-C168-600F-41F74C757357}"/>
              </a:ext>
            </a:extLst>
          </p:cNvPr>
          <p:cNvSpPr>
            <a:spLocks noGrp="1"/>
          </p:cNvSpPr>
          <p:nvPr>
            <p:ph type="sldNum" sz="quarter" idx="12"/>
          </p:nvPr>
        </p:nvSpPr>
        <p:spPr/>
        <p:txBody>
          <a:bodyPr/>
          <a:lstStyle/>
          <a:p>
            <a:fld id="{2E579A5C-05D8-48F0-A5C1-8CBB8C12EF46}" type="slidenum">
              <a:rPr kumimoji="1" lang="ja-JP" altLang="en-US" smtClean="0"/>
              <a:pPr/>
              <a:t>58</a:t>
            </a:fld>
            <a:endParaRPr kumimoji="1" lang="ja-JP" altLang="en-US"/>
          </a:p>
        </p:txBody>
      </p:sp>
      <p:sp>
        <p:nvSpPr>
          <p:cNvPr id="4" name="タイトル 3">
            <a:extLst>
              <a:ext uri="{FF2B5EF4-FFF2-40B4-BE49-F238E27FC236}">
                <a16:creationId xmlns:a16="http://schemas.microsoft.com/office/drawing/2014/main" id="{EC8988EB-1589-76C6-8DB1-8D366661ADE0}"/>
              </a:ext>
            </a:extLst>
          </p:cNvPr>
          <p:cNvSpPr>
            <a:spLocks noGrp="1"/>
          </p:cNvSpPr>
          <p:nvPr>
            <p:ph type="title"/>
          </p:nvPr>
        </p:nvSpPr>
        <p:spPr/>
        <p:txBody>
          <a:bodyPr/>
          <a:lstStyle/>
          <a:p>
            <a:r>
              <a:rPr kumimoji="1" lang="ja-JP" altLang="en-US"/>
              <a:t>年齢</a:t>
            </a:r>
            <a:r>
              <a:rPr kumimoji="1" lang="en-US" altLang="ja-JP"/>
              <a:t>×</a:t>
            </a:r>
            <a:r>
              <a:rPr kumimoji="1" lang="ja-JP" altLang="en-US"/>
              <a:t>予算</a:t>
            </a:r>
          </a:p>
        </p:txBody>
      </p:sp>
      <p:pic>
        <p:nvPicPr>
          <p:cNvPr id="22" name="図 21" descr="グラフ, 棒グラフ&#10;&#10;AI 生成コンテンツは誤りを含む可能性があります。">
            <a:extLst>
              <a:ext uri="{FF2B5EF4-FFF2-40B4-BE49-F238E27FC236}">
                <a16:creationId xmlns:a16="http://schemas.microsoft.com/office/drawing/2014/main" id="{969DD64C-38BC-19DB-E328-28E6F7237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82" y="2433700"/>
            <a:ext cx="3965936" cy="2370636"/>
          </a:xfrm>
          <a:prstGeom prst="rect">
            <a:avLst/>
          </a:prstGeom>
        </p:spPr>
      </p:pic>
      <p:pic>
        <p:nvPicPr>
          <p:cNvPr id="24" name="図 23" descr="グラフ, 棒グラフ&#10;&#10;AI 生成コンテンツは誤りを含む可能性があります。">
            <a:extLst>
              <a:ext uri="{FF2B5EF4-FFF2-40B4-BE49-F238E27FC236}">
                <a16:creationId xmlns:a16="http://schemas.microsoft.com/office/drawing/2014/main" id="{B0FFA957-8428-0C93-D513-1F763F937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261" y="2536600"/>
            <a:ext cx="3793790" cy="2267736"/>
          </a:xfrm>
          <a:prstGeom prst="rect">
            <a:avLst/>
          </a:prstGeom>
        </p:spPr>
      </p:pic>
      <p:pic>
        <p:nvPicPr>
          <p:cNvPr id="26" name="図 25" descr="グラフ, 棒グラフ&#10;&#10;AI 生成コンテンツは誤りを含む可能性があります。">
            <a:extLst>
              <a:ext uri="{FF2B5EF4-FFF2-40B4-BE49-F238E27FC236}">
                <a16:creationId xmlns:a16="http://schemas.microsoft.com/office/drawing/2014/main" id="{DCE9EABB-D483-2751-0239-83A6105570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2184" y="2433699"/>
            <a:ext cx="3965936" cy="2370637"/>
          </a:xfrm>
          <a:prstGeom prst="rect">
            <a:avLst/>
          </a:prstGeom>
        </p:spPr>
      </p:pic>
    </p:spTree>
    <p:extLst>
      <p:ext uri="{BB962C8B-B14F-4D97-AF65-F5344CB8AC3E}">
        <p14:creationId xmlns:p14="http://schemas.microsoft.com/office/powerpoint/2010/main" val="1577023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3482578-7F57-18CB-D3D5-2EA7BE22DC02}"/>
              </a:ext>
            </a:extLst>
          </p:cNvPr>
          <p:cNvSpPr>
            <a:spLocks noGrp="1"/>
          </p:cNvSpPr>
          <p:nvPr>
            <p:ph sz="quarter" idx="13"/>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058C4D1D-1A5E-1B39-291E-C7BE039F24E9}"/>
              </a:ext>
            </a:extLst>
          </p:cNvPr>
          <p:cNvSpPr>
            <a:spLocks noGrp="1"/>
          </p:cNvSpPr>
          <p:nvPr>
            <p:ph type="sldNum" sz="quarter" idx="12"/>
          </p:nvPr>
        </p:nvSpPr>
        <p:spPr/>
        <p:txBody>
          <a:bodyPr/>
          <a:lstStyle/>
          <a:p>
            <a:fld id="{2E579A5C-05D8-48F0-A5C1-8CBB8C12EF46}" type="slidenum">
              <a:rPr kumimoji="1" lang="ja-JP" altLang="en-US" smtClean="0"/>
              <a:pPr/>
              <a:t>59</a:t>
            </a:fld>
            <a:endParaRPr kumimoji="1" lang="ja-JP" altLang="en-US"/>
          </a:p>
        </p:txBody>
      </p:sp>
      <p:sp>
        <p:nvSpPr>
          <p:cNvPr id="4" name="タイトル 3">
            <a:extLst>
              <a:ext uri="{FF2B5EF4-FFF2-40B4-BE49-F238E27FC236}">
                <a16:creationId xmlns:a16="http://schemas.microsoft.com/office/drawing/2014/main" id="{76E5CCDC-56E4-5B5A-7C13-44B5C0418A1B}"/>
              </a:ext>
            </a:extLst>
          </p:cNvPr>
          <p:cNvSpPr>
            <a:spLocks noGrp="1"/>
          </p:cNvSpPr>
          <p:nvPr>
            <p:ph type="title"/>
          </p:nvPr>
        </p:nvSpPr>
        <p:spPr/>
        <p:txBody>
          <a:bodyPr/>
          <a:lstStyle/>
          <a:p>
            <a:r>
              <a:rPr kumimoji="1" lang="ja-JP" altLang="en-US"/>
              <a:t>年齢</a:t>
            </a:r>
            <a:r>
              <a:rPr lang="en-US" altLang="ja-JP"/>
              <a:t>-</a:t>
            </a:r>
            <a:r>
              <a:rPr lang="ja-JP" altLang="en-US"/>
              <a:t>ジャンル</a:t>
            </a:r>
            <a:endParaRPr kumimoji="1" lang="ja-JP" altLang="en-US"/>
          </a:p>
        </p:txBody>
      </p:sp>
      <p:pic>
        <p:nvPicPr>
          <p:cNvPr id="5" name="図 4">
            <a:extLst>
              <a:ext uri="{FF2B5EF4-FFF2-40B4-BE49-F238E27FC236}">
                <a16:creationId xmlns:a16="http://schemas.microsoft.com/office/drawing/2014/main" id="{933B7672-7A16-EAF3-A528-765ED957113F}"/>
              </a:ext>
            </a:extLst>
          </p:cNvPr>
          <p:cNvPicPr>
            <a:picLocks noChangeAspect="1"/>
          </p:cNvPicPr>
          <p:nvPr/>
        </p:nvPicPr>
        <p:blipFill>
          <a:blip r:embed="rId3"/>
          <a:stretch>
            <a:fillRect/>
          </a:stretch>
        </p:blipFill>
        <p:spPr>
          <a:xfrm>
            <a:off x="4007758" y="2038350"/>
            <a:ext cx="4699000" cy="2781300"/>
          </a:xfrm>
          <a:prstGeom prst="rect">
            <a:avLst/>
          </a:prstGeom>
        </p:spPr>
      </p:pic>
    </p:spTree>
    <p:extLst>
      <p:ext uri="{BB962C8B-B14F-4D97-AF65-F5344CB8AC3E}">
        <p14:creationId xmlns:p14="http://schemas.microsoft.com/office/powerpoint/2010/main" val="184505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4737D-D9A9-B893-9C47-9E73C7FA844D}"/>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E292DD-7B01-3114-7C69-0D96C42288FE}"/>
              </a:ext>
            </a:extLst>
          </p:cNvPr>
          <p:cNvSpPr>
            <a:spLocks noGrp="1"/>
          </p:cNvSpPr>
          <p:nvPr>
            <p:ph type="body" sz="quarter" idx="14"/>
          </p:nvPr>
        </p:nvSpPr>
        <p:spPr/>
        <p:txBody>
          <a:bodyPr/>
          <a:lstStyle/>
          <a:p>
            <a:r>
              <a:rPr kumimoji="1" lang="en-US" altLang="ja-JP" sz="2800" b="1"/>
              <a:t>Price </a:t>
            </a:r>
            <a:r>
              <a:rPr lang="en-US" altLang="ja-JP" sz="2800" b="1"/>
              <a:t>range (lunch/dinner)×Sex</a:t>
            </a:r>
          </a:p>
          <a:p>
            <a:pPr lvl="1"/>
            <a:r>
              <a:rPr kumimoji="1" lang="ja-JP" altLang="en-US" sz="2200"/>
              <a:t>価格帯</a:t>
            </a:r>
            <a:r>
              <a:rPr kumimoji="1" lang="en-US" altLang="ja-JP" sz="2200"/>
              <a:t>×</a:t>
            </a:r>
            <a:r>
              <a:rPr kumimoji="1" lang="ja-JP" altLang="en-US" sz="2200"/>
              <a:t>性別</a:t>
            </a:r>
            <a:endParaRPr kumimoji="1" lang="en-US" altLang="ja-JP" sz="2200"/>
          </a:p>
          <a:p>
            <a:endParaRPr lang="en-US" altLang="ja-JP"/>
          </a:p>
          <a:p>
            <a:endParaRPr lang="en-US" altLang="ja-JP"/>
          </a:p>
          <a:p>
            <a:endParaRPr lang="en-US" altLang="ja-JP"/>
          </a:p>
          <a:p>
            <a:endParaRPr lang="en-US" altLang="ja-JP"/>
          </a:p>
          <a:p>
            <a:endParaRPr kumimoji="1" lang="ja-JP" altLang="en-US"/>
          </a:p>
        </p:txBody>
      </p:sp>
      <p:sp>
        <p:nvSpPr>
          <p:cNvPr id="3" name="スライド番号プレースホルダー 2">
            <a:extLst>
              <a:ext uri="{FF2B5EF4-FFF2-40B4-BE49-F238E27FC236}">
                <a16:creationId xmlns:a16="http://schemas.microsoft.com/office/drawing/2014/main" id="{439620D4-B6E0-2565-B8D9-26FC5E77D7D6}"/>
              </a:ext>
            </a:extLst>
          </p:cNvPr>
          <p:cNvSpPr>
            <a:spLocks noGrp="1"/>
          </p:cNvSpPr>
          <p:nvPr>
            <p:ph type="sldNum" sz="quarter" idx="12"/>
          </p:nvPr>
        </p:nvSpPr>
        <p:spPr/>
        <p:txBody>
          <a:bodyPr/>
          <a:lstStyle/>
          <a:p>
            <a:fld id="{2E579A5C-05D8-48F0-A5C1-8CBB8C12EF46}" type="slidenum">
              <a:rPr kumimoji="1" lang="ja-JP" altLang="en-US" smtClean="0"/>
              <a:pPr/>
              <a:t>6</a:t>
            </a:fld>
            <a:endParaRPr kumimoji="1" lang="ja-JP" altLang="en-US"/>
          </a:p>
        </p:txBody>
      </p:sp>
      <p:sp>
        <p:nvSpPr>
          <p:cNvPr id="4" name="タイトル 3">
            <a:extLst>
              <a:ext uri="{FF2B5EF4-FFF2-40B4-BE49-F238E27FC236}">
                <a16:creationId xmlns:a16="http://schemas.microsoft.com/office/drawing/2014/main" id="{77CFE9F7-BB75-E8F8-9B94-F73211D74A91}"/>
              </a:ext>
            </a:extLst>
          </p:cNvPr>
          <p:cNvSpPr>
            <a:spLocks noGrp="1"/>
          </p:cNvSpPr>
          <p:nvPr>
            <p:ph type="title"/>
          </p:nvPr>
        </p:nvSpPr>
        <p:spPr/>
        <p:txBody>
          <a:bodyPr/>
          <a:lstStyle/>
          <a:p>
            <a:r>
              <a:rPr lang="en" altLang="ja-JP">
                <a:solidFill>
                  <a:srgbClr val="0066FF"/>
                </a:solidFill>
              </a:rPr>
              <a:t>C</a:t>
            </a:r>
            <a:r>
              <a:rPr lang="en" altLang="ja-JP"/>
              <a:t>ross Tabulation </a:t>
            </a:r>
            <a:r>
              <a:rPr lang="ja-JP" altLang="en-US"/>
              <a:t>クロス集計</a:t>
            </a:r>
            <a:endParaRPr kumimoji="1" lang="ja-JP" altLang="en-US"/>
          </a:p>
        </p:txBody>
      </p:sp>
      <p:sp>
        <p:nvSpPr>
          <p:cNvPr id="9" name="テキスト ボックス 8">
            <a:extLst>
              <a:ext uri="{FF2B5EF4-FFF2-40B4-BE49-F238E27FC236}">
                <a16:creationId xmlns:a16="http://schemas.microsoft.com/office/drawing/2014/main" id="{282E348E-F58C-2F6B-A34B-DA235799EE45}"/>
              </a:ext>
            </a:extLst>
          </p:cNvPr>
          <p:cNvSpPr txBox="1"/>
          <p:nvPr/>
        </p:nvSpPr>
        <p:spPr>
          <a:xfrm>
            <a:off x="6702062" y="2904364"/>
            <a:ext cx="5108948" cy="2308324"/>
          </a:xfrm>
          <a:prstGeom prst="rect">
            <a:avLst/>
          </a:prstGeom>
          <a:noFill/>
        </p:spPr>
        <p:txBody>
          <a:bodyPr wrap="square" rtlCol="0">
            <a:spAutoFit/>
          </a:bodyPr>
          <a:lstStyle/>
          <a:p>
            <a:r>
              <a:rPr kumimoji="1" lang="en-US" altLang="ja-JP" sz="2800"/>
              <a:t>Women don't spend much on lunch, but they do spend more on dinner.</a:t>
            </a:r>
          </a:p>
          <a:p>
            <a:r>
              <a:rPr kumimoji="1" lang="ja-JP" altLang="en-US" sz="1600">
                <a:solidFill>
                  <a:srgbClr val="0066FF"/>
                </a:solidFill>
              </a:rPr>
              <a:t>　女性は昼食にはお金をかけないが，夕食にはお金</a:t>
            </a:r>
            <a:endParaRPr kumimoji="1" lang="en-US" altLang="ja-JP" sz="1600">
              <a:solidFill>
                <a:srgbClr val="0066FF"/>
              </a:solidFill>
            </a:endParaRPr>
          </a:p>
          <a:p>
            <a:r>
              <a:rPr kumimoji="1" lang="ja-JP" altLang="en-US" sz="1600">
                <a:solidFill>
                  <a:srgbClr val="0066FF"/>
                </a:solidFill>
              </a:rPr>
              <a:t>　をかける</a:t>
            </a:r>
            <a:endParaRPr kumimoji="1" lang="en-US" altLang="ja-JP" sz="1600">
              <a:solidFill>
                <a:srgbClr val="0066FF"/>
              </a:solidFill>
            </a:endParaRPr>
          </a:p>
          <a:p>
            <a:r>
              <a:rPr kumimoji="1" lang="en-US" altLang="ja-JP" sz="2800"/>
              <a:t>      </a:t>
            </a:r>
            <a:endParaRPr kumimoji="1" lang="ja-JP" altLang="en-US" sz="2800"/>
          </a:p>
        </p:txBody>
      </p:sp>
      <p:pic>
        <p:nvPicPr>
          <p:cNvPr id="17" name="図 16" descr="グラフ, 棒グラフ&#10;&#10;AI 生成コンテンツは誤りを含む可能性があります。">
            <a:extLst>
              <a:ext uri="{FF2B5EF4-FFF2-40B4-BE49-F238E27FC236}">
                <a16:creationId xmlns:a16="http://schemas.microsoft.com/office/drawing/2014/main" id="{2BB650FD-390E-4D84-148A-DF5C94D15833}"/>
              </a:ext>
            </a:extLst>
          </p:cNvPr>
          <p:cNvPicPr>
            <a:picLocks noChangeAspect="1"/>
          </p:cNvPicPr>
          <p:nvPr/>
        </p:nvPicPr>
        <p:blipFill>
          <a:blip r:embed="rId2">
            <a:extLst>
              <a:ext uri="{28A0092B-C50C-407E-A947-70E740481C1C}">
                <a14:useLocalDpi xmlns:a14="http://schemas.microsoft.com/office/drawing/2010/main" val="0"/>
              </a:ext>
            </a:extLst>
          </a:blip>
          <a:srcRect b="5328"/>
          <a:stretch>
            <a:fillRect/>
          </a:stretch>
        </p:blipFill>
        <p:spPr>
          <a:xfrm>
            <a:off x="525484" y="2127223"/>
            <a:ext cx="5778500" cy="3859498"/>
          </a:xfrm>
          <a:prstGeom prst="rect">
            <a:avLst/>
          </a:prstGeom>
        </p:spPr>
      </p:pic>
      <p:pic>
        <p:nvPicPr>
          <p:cNvPr id="14" name="図 13" descr="グラフ&#10;&#10;AI 生成コンテンツは誤りを含む可能性があります。">
            <a:extLst>
              <a:ext uri="{FF2B5EF4-FFF2-40B4-BE49-F238E27FC236}">
                <a16:creationId xmlns:a16="http://schemas.microsoft.com/office/drawing/2014/main" id="{4189DE70-7777-4037-E9FD-77B089FD8B39}"/>
              </a:ext>
            </a:extLst>
          </p:cNvPr>
          <p:cNvPicPr>
            <a:picLocks noChangeAspect="1"/>
          </p:cNvPicPr>
          <p:nvPr/>
        </p:nvPicPr>
        <p:blipFill>
          <a:blip r:embed="rId3">
            <a:extLst>
              <a:ext uri="{28A0092B-C50C-407E-A947-70E740481C1C}">
                <a14:useLocalDpi xmlns:a14="http://schemas.microsoft.com/office/drawing/2010/main" val="0"/>
              </a:ext>
            </a:extLst>
          </a:blip>
          <a:srcRect l="557" t="21129" r="84315" b="73261"/>
          <a:stretch>
            <a:fillRect/>
          </a:stretch>
        </p:blipFill>
        <p:spPr>
          <a:xfrm>
            <a:off x="4398260" y="5799891"/>
            <a:ext cx="968319" cy="256478"/>
          </a:xfrm>
          <a:prstGeom prst="rect">
            <a:avLst/>
          </a:prstGeom>
        </p:spPr>
      </p:pic>
      <p:pic>
        <p:nvPicPr>
          <p:cNvPr id="15" name="図 14" descr="グラフ&#10;&#10;AI 生成コンテンツは誤りを含む可能性があります。">
            <a:extLst>
              <a:ext uri="{FF2B5EF4-FFF2-40B4-BE49-F238E27FC236}">
                <a16:creationId xmlns:a16="http://schemas.microsoft.com/office/drawing/2014/main" id="{E1721846-805E-48D4-5BC7-F75999DA227F}"/>
              </a:ext>
            </a:extLst>
          </p:cNvPr>
          <p:cNvPicPr>
            <a:picLocks noChangeAspect="1"/>
          </p:cNvPicPr>
          <p:nvPr/>
        </p:nvPicPr>
        <p:blipFill>
          <a:blip r:embed="rId3">
            <a:extLst>
              <a:ext uri="{28A0092B-C50C-407E-A947-70E740481C1C}">
                <a14:useLocalDpi xmlns:a14="http://schemas.microsoft.com/office/drawing/2010/main" val="0"/>
              </a:ext>
            </a:extLst>
          </a:blip>
          <a:srcRect l="3595" t="63437" r="84700" b="30798"/>
          <a:stretch>
            <a:fillRect/>
          </a:stretch>
        </p:blipFill>
        <p:spPr>
          <a:xfrm>
            <a:off x="2055817" y="5792777"/>
            <a:ext cx="749226" cy="263592"/>
          </a:xfrm>
          <a:prstGeom prst="rect">
            <a:avLst/>
          </a:prstGeom>
        </p:spPr>
      </p:pic>
      <p:grpSp>
        <p:nvGrpSpPr>
          <p:cNvPr id="8" name="グループ化 7">
            <a:extLst>
              <a:ext uri="{FF2B5EF4-FFF2-40B4-BE49-F238E27FC236}">
                <a16:creationId xmlns:a16="http://schemas.microsoft.com/office/drawing/2014/main" id="{7BEA945C-DC2A-B878-F9F5-7B8BD1F52797}"/>
              </a:ext>
            </a:extLst>
          </p:cNvPr>
          <p:cNvGrpSpPr/>
          <p:nvPr/>
        </p:nvGrpSpPr>
        <p:grpSpPr>
          <a:xfrm>
            <a:off x="7367960" y="5212688"/>
            <a:ext cx="3474386" cy="720387"/>
            <a:chOff x="3332618" y="836635"/>
            <a:chExt cx="3474386" cy="720387"/>
          </a:xfrm>
        </p:grpSpPr>
        <p:pic>
          <p:nvPicPr>
            <p:cNvPr id="10" name="Picture 4" descr="AIに取り込まれた人のイラスト">
              <a:extLst>
                <a:ext uri="{FF2B5EF4-FFF2-40B4-BE49-F238E27FC236}">
                  <a16:creationId xmlns:a16="http://schemas.microsoft.com/office/drawing/2014/main" id="{4DA8F8FB-D203-9B64-78E0-49C9FC2AD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618" y="836635"/>
              <a:ext cx="720387" cy="72038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C47885FC-FEF9-ABCE-28EC-A81D685A4D23}"/>
                </a:ext>
              </a:extLst>
            </p:cNvPr>
            <p:cNvSpPr txBox="1"/>
            <p:nvPr/>
          </p:nvSpPr>
          <p:spPr>
            <a:xfrm>
              <a:off x="3985631" y="1070668"/>
              <a:ext cx="2821373" cy="369332"/>
            </a:xfrm>
            <a:prstGeom prst="rect">
              <a:avLst/>
            </a:prstGeom>
            <a:noFill/>
          </p:spPr>
          <p:txBody>
            <a:bodyPr wrap="square" rtlCol="0">
              <a:spAutoFit/>
            </a:bodyPr>
            <a:lstStyle/>
            <a:p>
              <a:r>
                <a:rPr kumimoji="1" lang="en-US" altLang="ja-JP"/>
                <a:t>AI</a:t>
              </a:r>
              <a:r>
                <a:rPr kumimoji="1" lang="ja-JP" altLang="en-US"/>
                <a:t>の使用：コーディング</a:t>
              </a:r>
            </a:p>
          </p:txBody>
        </p:sp>
      </p:grpSp>
    </p:spTree>
    <p:extLst>
      <p:ext uri="{BB962C8B-B14F-4D97-AF65-F5344CB8AC3E}">
        <p14:creationId xmlns:p14="http://schemas.microsoft.com/office/powerpoint/2010/main" val="18236728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C4E0C88-3252-C79E-693D-8CCF8A9B99E6}"/>
              </a:ext>
            </a:extLst>
          </p:cNvPr>
          <p:cNvSpPr>
            <a:spLocks noGrp="1"/>
          </p:cNvSpPr>
          <p:nvPr>
            <p:ph type="sldNum" sz="quarter" idx="12"/>
          </p:nvPr>
        </p:nvSpPr>
        <p:spPr/>
        <p:txBody>
          <a:bodyPr/>
          <a:lstStyle/>
          <a:p>
            <a:fld id="{2E579A5C-05D8-48F0-A5C1-8CBB8C12EF46}" type="slidenum">
              <a:rPr kumimoji="1" lang="ja-JP" altLang="en-US" smtClean="0"/>
              <a:pPr/>
              <a:t>60</a:t>
            </a:fld>
            <a:endParaRPr kumimoji="1" lang="ja-JP" altLang="en-US"/>
          </a:p>
        </p:txBody>
      </p:sp>
      <p:sp>
        <p:nvSpPr>
          <p:cNvPr id="4" name="タイトル 3">
            <a:extLst>
              <a:ext uri="{FF2B5EF4-FFF2-40B4-BE49-F238E27FC236}">
                <a16:creationId xmlns:a16="http://schemas.microsoft.com/office/drawing/2014/main" id="{C6931BBF-E4AD-EF15-4F63-5AB29D29AF1D}"/>
              </a:ext>
            </a:extLst>
          </p:cNvPr>
          <p:cNvSpPr>
            <a:spLocks noGrp="1"/>
          </p:cNvSpPr>
          <p:nvPr>
            <p:ph type="title"/>
          </p:nvPr>
        </p:nvSpPr>
        <p:spPr/>
        <p:txBody>
          <a:bodyPr/>
          <a:lstStyle/>
          <a:p>
            <a:r>
              <a:rPr kumimoji="1" lang="ja-JP" altLang="en-US"/>
              <a:t>年齢</a:t>
            </a:r>
            <a:r>
              <a:rPr kumimoji="1" lang="en-US" altLang="ja-JP"/>
              <a:t>-</a:t>
            </a:r>
            <a:r>
              <a:rPr kumimoji="1" lang="ja-JP" altLang="en-US"/>
              <a:t>口コミ点数</a:t>
            </a:r>
          </a:p>
        </p:txBody>
      </p:sp>
      <p:pic>
        <p:nvPicPr>
          <p:cNvPr id="8" name="図 7" descr="グラフ, 散布図&#10;&#10;AI 生成コンテンツは誤りを含む可能性があります。">
            <a:extLst>
              <a:ext uri="{FF2B5EF4-FFF2-40B4-BE49-F238E27FC236}">
                <a16:creationId xmlns:a16="http://schemas.microsoft.com/office/drawing/2014/main" id="{80249939-6B75-C3FA-D5E2-0F54D08B9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398" y="1654466"/>
            <a:ext cx="10647204" cy="3549068"/>
          </a:xfrm>
          <a:prstGeom prst="rect">
            <a:avLst/>
          </a:prstGeom>
        </p:spPr>
      </p:pic>
    </p:spTree>
    <p:extLst>
      <p:ext uri="{BB962C8B-B14F-4D97-AF65-F5344CB8AC3E}">
        <p14:creationId xmlns:p14="http://schemas.microsoft.com/office/powerpoint/2010/main" val="212238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7EE3FB1-C5FB-DC5D-5F6C-EC494A66D6B4}"/>
              </a:ext>
            </a:extLst>
          </p:cNvPr>
          <p:cNvSpPr>
            <a:spLocks noGrp="1"/>
          </p:cNvSpPr>
          <p:nvPr>
            <p:ph type="sldNum" sz="quarter" idx="12"/>
          </p:nvPr>
        </p:nvSpPr>
        <p:spPr/>
        <p:txBody>
          <a:bodyPr/>
          <a:lstStyle/>
          <a:p>
            <a:fld id="{2E579A5C-05D8-48F0-A5C1-8CBB8C12EF46}" type="slidenum">
              <a:rPr kumimoji="1" lang="ja-JP" altLang="en-US" smtClean="0"/>
              <a:pPr/>
              <a:t>61</a:t>
            </a:fld>
            <a:endParaRPr kumimoji="1" lang="ja-JP" altLang="en-US"/>
          </a:p>
        </p:txBody>
      </p:sp>
      <p:sp>
        <p:nvSpPr>
          <p:cNvPr id="4" name="タイトル 3">
            <a:extLst>
              <a:ext uri="{FF2B5EF4-FFF2-40B4-BE49-F238E27FC236}">
                <a16:creationId xmlns:a16="http://schemas.microsoft.com/office/drawing/2014/main" id="{037F917D-30D1-964D-5993-2318BC001FED}"/>
              </a:ext>
            </a:extLst>
          </p:cNvPr>
          <p:cNvSpPr>
            <a:spLocks noGrp="1"/>
          </p:cNvSpPr>
          <p:nvPr>
            <p:ph type="title"/>
          </p:nvPr>
        </p:nvSpPr>
        <p:spPr/>
        <p:txBody>
          <a:bodyPr/>
          <a:lstStyle/>
          <a:p>
            <a:r>
              <a:rPr lang="ja-JP" altLang="en-US"/>
              <a:t>年齢</a:t>
            </a:r>
            <a:r>
              <a:rPr lang="en-US" altLang="ja-JP"/>
              <a:t>-</a:t>
            </a:r>
            <a:r>
              <a:rPr lang="ja-JP" altLang="en-US"/>
              <a:t>口コミ点数</a:t>
            </a:r>
            <a:endParaRPr kumimoji="1" lang="ja-JP" altLang="en-US"/>
          </a:p>
        </p:txBody>
      </p:sp>
      <p:pic>
        <p:nvPicPr>
          <p:cNvPr id="5" name="コンテンツ プレースホルダー 5" descr="棒グラフ&#10;&#10;AI 生成コンテンツは誤りを含む可能性があります。">
            <a:extLst>
              <a:ext uri="{FF2B5EF4-FFF2-40B4-BE49-F238E27FC236}">
                <a16:creationId xmlns:a16="http://schemas.microsoft.com/office/drawing/2014/main" id="{E6EF2ED5-5495-298E-EB42-C28F6FAB6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62" y="2018506"/>
            <a:ext cx="10972800" cy="3657600"/>
          </a:xfrm>
          <a:prstGeom prst="rect">
            <a:avLst/>
          </a:prstGeom>
        </p:spPr>
      </p:pic>
    </p:spTree>
    <p:extLst>
      <p:ext uri="{BB962C8B-B14F-4D97-AF65-F5344CB8AC3E}">
        <p14:creationId xmlns:p14="http://schemas.microsoft.com/office/powerpoint/2010/main" val="33130121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散布図&#10;&#10;AI 生成コンテンツは誤りを含む可能性があります。">
            <a:extLst>
              <a:ext uri="{FF2B5EF4-FFF2-40B4-BE49-F238E27FC236}">
                <a16:creationId xmlns:a16="http://schemas.microsoft.com/office/drawing/2014/main" id="{079A9411-74D9-1DEB-79A5-24ACE532102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7062" y="2018506"/>
            <a:ext cx="10972800" cy="3657600"/>
          </a:xfrm>
        </p:spPr>
      </p:pic>
      <p:sp>
        <p:nvSpPr>
          <p:cNvPr id="3" name="スライド番号プレースホルダー 2">
            <a:extLst>
              <a:ext uri="{FF2B5EF4-FFF2-40B4-BE49-F238E27FC236}">
                <a16:creationId xmlns:a16="http://schemas.microsoft.com/office/drawing/2014/main" id="{2A16A856-14F3-7EC4-294E-65C2131EB5E7}"/>
              </a:ext>
            </a:extLst>
          </p:cNvPr>
          <p:cNvSpPr>
            <a:spLocks noGrp="1"/>
          </p:cNvSpPr>
          <p:nvPr>
            <p:ph type="sldNum" sz="quarter" idx="12"/>
          </p:nvPr>
        </p:nvSpPr>
        <p:spPr/>
        <p:txBody>
          <a:bodyPr/>
          <a:lstStyle/>
          <a:p>
            <a:fld id="{2E579A5C-05D8-48F0-A5C1-8CBB8C12EF46}" type="slidenum">
              <a:rPr kumimoji="1" lang="ja-JP" altLang="en-US" smtClean="0"/>
              <a:pPr/>
              <a:t>62</a:t>
            </a:fld>
            <a:endParaRPr kumimoji="1" lang="ja-JP" altLang="en-US"/>
          </a:p>
        </p:txBody>
      </p:sp>
      <p:sp>
        <p:nvSpPr>
          <p:cNvPr id="4" name="タイトル 3">
            <a:extLst>
              <a:ext uri="{FF2B5EF4-FFF2-40B4-BE49-F238E27FC236}">
                <a16:creationId xmlns:a16="http://schemas.microsoft.com/office/drawing/2014/main" id="{626C4DF6-CE3D-697B-5789-65941A4EC29C}"/>
              </a:ext>
            </a:extLst>
          </p:cNvPr>
          <p:cNvSpPr>
            <a:spLocks noGrp="1"/>
          </p:cNvSpPr>
          <p:nvPr>
            <p:ph type="title"/>
          </p:nvPr>
        </p:nvSpPr>
        <p:spPr/>
        <p:txBody>
          <a:bodyPr/>
          <a:lstStyle/>
          <a:p>
            <a:r>
              <a:rPr kumimoji="1" lang="ja-JP" altLang="en-US"/>
              <a:t>職業</a:t>
            </a:r>
            <a:r>
              <a:rPr kumimoji="1" lang="en-US" altLang="ja-JP"/>
              <a:t>-</a:t>
            </a:r>
            <a:r>
              <a:rPr kumimoji="1" lang="ja-JP" altLang="en-US"/>
              <a:t>最寄り駅距離</a:t>
            </a:r>
          </a:p>
        </p:txBody>
      </p:sp>
    </p:spTree>
    <p:extLst>
      <p:ext uri="{BB962C8B-B14F-4D97-AF65-F5344CB8AC3E}">
        <p14:creationId xmlns:p14="http://schemas.microsoft.com/office/powerpoint/2010/main" val="39835949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0384950-1D21-50FF-6EE2-F8103F351E32}"/>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81C4879-5466-0541-700C-786F2076D6EC}"/>
              </a:ext>
            </a:extLst>
          </p:cNvPr>
          <p:cNvSpPr>
            <a:spLocks noGrp="1"/>
          </p:cNvSpPr>
          <p:nvPr>
            <p:ph type="sldNum" sz="quarter" idx="12"/>
          </p:nvPr>
        </p:nvSpPr>
        <p:spPr/>
        <p:txBody>
          <a:bodyPr/>
          <a:lstStyle/>
          <a:p>
            <a:fld id="{2E579A5C-05D8-48F0-A5C1-8CBB8C12EF46}" type="slidenum">
              <a:rPr kumimoji="1" lang="ja-JP" altLang="en-US" smtClean="0"/>
              <a:pPr/>
              <a:t>63</a:t>
            </a:fld>
            <a:endParaRPr kumimoji="1" lang="ja-JP" altLang="en-US"/>
          </a:p>
        </p:txBody>
      </p:sp>
      <p:sp>
        <p:nvSpPr>
          <p:cNvPr id="4" name="タイトル 3">
            <a:extLst>
              <a:ext uri="{FF2B5EF4-FFF2-40B4-BE49-F238E27FC236}">
                <a16:creationId xmlns:a16="http://schemas.microsoft.com/office/drawing/2014/main" id="{C1DDACF2-83CD-E625-1771-4EB91027EE31}"/>
              </a:ext>
            </a:extLst>
          </p:cNvPr>
          <p:cNvSpPr>
            <a:spLocks noGrp="1"/>
          </p:cNvSpPr>
          <p:nvPr>
            <p:ph type="title"/>
          </p:nvPr>
        </p:nvSpPr>
        <p:spPr/>
        <p:txBody>
          <a:bodyPr/>
          <a:lstStyle/>
          <a:p>
            <a:r>
              <a:rPr kumimoji="1" lang="ja-JP" altLang="en-US"/>
              <a:t>職業</a:t>
            </a:r>
            <a:r>
              <a:rPr kumimoji="1" lang="en-US" altLang="ja-JP"/>
              <a:t>-</a:t>
            </a:r>
            <a:r>
              <a:rPr kumimoji="1" lang="ja-JP" altLang="en-US"/>
              <a:t>最寄り駅距離</a:t>
            </a:r>
          </a:p>
        </p:txBody>
      </p:sp>
      <p:sp>
        <p:nvSpPr>
          <p:cNvPr id="5" name="コンテンツ プレースホルダー 4">
            <a:extLst>
              <a:ext uri="{FF2B5EF4-FFF2-40B4-BE49-F238E27FC236}">
                <a16:creationId xmlns:a16="http://schemas.microsoft.com/office/drawing/2014/main" id="{C2A8F71D-56FB-11F9-28F2-96342A79F45C}"/>
              </a:ext>
            </a:extLst>
          </p:cNvPr>
          <p:cNvSpPr>
            <a:spLocks noGrp="1"/>
          </p:cNvSpPr>
          <p:nvPr>
            <p:ph sz="quarter" idx="13"/>
          </p:nvPr>
        </p:nvSpPr>
        <p:spPr/>
        <p:txBody>
          <a:bodyPr/>
          <a:lstStyle/>
          <a:p>
            <a:r>
              <a:rPr lang="en-US" altLang="ja-JP"/>
              <a:t>200m</a:t>
            </a:r>
            <a:r>
              <a:rPr lang="ja-JP" altLang="en-US"/>
              <a:t>以上は除外してます</a:t>
            </a:r>
          </a:p>
        </p:txBody>
      </p:sp>
      <p:pic>
        <p:nvPicPr>
          <p:cNvPr id="8" name="図 7" descr="グラフ が含まれている画像&#10;&#10;AI 生成コンテンツは誤りを含む可能性があります。">
            <a:extLst>
              <a:ext uri="{FF2B5EF4-FFF2-40B4-BE49-F238E27FC236}">
                <a16:creationId xmlns:a16="http://schemas.microsoft.com/office/drawing/2014/main" id="{9C46171F-D054-A1C3-4344-229EB78FA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06" y="1574800"/>
            <a:ext cx="7772400" cy="2590800"/>
          </a:xfrm>
          <a:prstGeom prst="rect">
            <a:avLst/>
          </a:prstGeom>
        </p:spPr>
      </p:pic>
      <p:graphicFrame>
        <p:nvGraphicFramePr>
          <p:cNvPr id="2" name="表 1">
            <a:extLst>
              <a:ext uri="{FF2B5EF4-FFF2-40B4-BE49-F238E27FC236}">
                <a16:creationId xmlns:a16="http://schemas.microsoft.com/office/drawing/2014/main" id="{096AB385-7CA2-C4C1-DC07-226EE9BBB39A}"/>
              </a:ext>
            </a:extLst>
          </p:cNvPr>
          <p:cNvGraphicFramePr>
            <a:graphicFrameLocks noGrp="1"/>
          </p:cNvGraphicFramePr>
          <p:nvPr>
            <p:extLst>
              <p:ext uri="{D42A27DB-BD31-4B8C-83A1-F6EECF244321}">
                <p14:modId xmlns:p14="http://schemas.microsoft.com/office/powerpoint/2010/main" val="2510149025"/>
              </p:ext>
            </p:extLst>
          </p:nvPr>
        </p:nvGraphicFramePr>
        <p:xfrm>
          <a:off x="7121029" y="3976627"/>
          <a:ext cx="4996543" cy="2794634"/>
        </p:xfrm>
        <a:graphic>
          <a:graphicData uri="http://schemas.openxmlformats.org/drawingml/2006/table">
            <a:tbl>
              <a:tblPr firstRow="1" bandRow="1">
                <a:tableStyleId>{5940675A-B579-460E-94D1-54222C63F5DA}</a:tableStyleId>
              </a:tblPr>
              <a:tblGrid>
                <a:gridCol w="1576549">
                  <a:extLst>
                    <a:ext uri="{9D8B030D-6E8A-4147-A177-3AD203B41FA5}">
                      <a16:colId xmlns:a16="http://schemas.microsoft.com/office/drawing/2014/main" val="3495574134"/>
                    </a:ext>
                  </a:extLst>
                </a:gridCol>
                <a:gridCol w="1843445">
                  <a:extLst>
                    <a:ext uri="{9D8B030D-6E8A-4147-A177-3AD203B41FA5}">
                      <a16:colId xmlns:a16="http://schemas.microsoft.com/office/drawing/2014/main" val="4015508819"/>
                    </a:ext>
                  </a:extLst>
                </a:gridCol>
                <a:gridCol w="1576549">
                  <a:extLst>
                    <a:ext uri="{9D8B030D-6E8A-4147-A177-3AD203B41FA5}">
                      <a16:colId xmlns:a16="http://schemas.microsoft.com/office/drawing/2014/main" val="3155081751"/>
                    </a:ext>
                  </a:extLst>
                </a:gridCol>
              </a:tblGrid>
              <a:tr h="258082">
                <a:tc>
                  <a:txBody>
                    <a:bodyPr/>
                    <a:lstStyle/>
                    <a:p>
                      <a:pPr algn="ctr" fontAlgn="ctr">
                        <a:buNone/>
                      </a:pPr>
                      <a:r>
                        <a:rPr lang="ja-JP" altLang="en-US" sz="1600" b="1" u="none" strike="noStrike">
                          <a:solidFill>
                            <a:srgbClr val="000000"/>
                          </a:solidFill>
                          <a:effectLst/>
                        </a:rPr>
                        <a:t>職業コード</a:t>
                      </a:r>
                      <a:endParaRPr lang="ja-JP" altLang="en-US" sz="1600" b="1"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tc>
                <a:tc>
                  <a:txBody>
                    <a:bodyPr/>
                    <a:lstStyle/>
                    <a:p>
                      <a:pPr algn="ctr" fontAlgn="ctr">
                        <a:buNone/>
                      </a:pPr>
                      <a:r>
                        <a:rPr lang="ja-JP" altLang="en-US" sz="1600" b="1" u="none" strike="noStrike">
                          <a:solidFill>
                            <a:srgbClr val="000000"/>
                          </a:solidFill>
                          <a:effectLst/>
                        </a:rPr>
                        <a:t>職業</a:t>
                      </a:r>
                      <a:endParaRPr lang="ja-JP" altLang="en-US" sz="1600" b="1"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tc>
                <a:tc>
                  <a:txBody>
                    <a:bodyPr/>
                    <a:lstStyle/>
                    <a:p>
                      <a:pPr algn="ctr" fontAlgn="ctr">
                        <a:buNone/>
                      </a:pPr>
                      <a:r>
                        <a:rPr lang="ja-JP" altLang="en-US" sz="1600" b="1" u="none" strike="noStrike">
                          <a:solidFill>
                            <a:srgbClr val="000000"/>
                          </a:solidFill>
                          <a:effectLst/>
                        </a:rPr>
                        <a:t>データ数</a:t>
                      </a:r>
                      <a:endParaRPr lang="ja-JP" altLang="en-US" sz="1600" b="1"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tc>
                <a:extLst>
                  <a:ext uri="{0D108BD9-81ED-4DB2-BD59-A6C34878D82A}">
                    <a16:rowId xmlns:a16="http://schemas.microsoft.com/office/drawing/2014/main" val="1336811572"/>
                  </a:ext>
                </a:extLst>
              </a:tr>
              <a:tr h="442913">
                <a:tc>
                  <a:txBody>
                    <a:bodyPr/>
                    <a:lstStyle/>
                    <a:p>
                      <a:pPr algn="ctr" fontAlgn="ctr">
                        <a:buNone/>
                      </a:pPr>
                      <a:r>
                        <a:rPr lang="en-US" altLang="ja-JP" sz="1600" b="0" u="none" strike="noStrike">
                          <a:solidFill>
                            <a:srgbClr val="212529"/>
                          </a:solidFill>
                          <a:effectLst/>
                        </a:rPr>
                        <a:t>1</a:t>
                      </a:r>
                      <a:endParaRPr lang="en-US" altLang="ja-JP" sz="1600" b="0" i="0" u="none" strike="noStrike">
                        <a:solidFill>
                          <a:srgbClr val="212529"/>
                        </a:solidFill>
                        <a:effectLst/>
                        <a:latin typeface="メイリオ" panose="020B0604030504040204" pitchFamily="50" charset="-128"/>
                        <a:ea typeface="メイリオ" panose="020B0604030504040204" pitchFamily="50" charset="-128"/>
                      </a:endParaRPr>
                    </a:p>
                  </a:txBody>
                  <a:tcPr marL="228600" marR="6350" marT="6350" marB="0" anchor="ctr"/>
                </a:tc>
                <a:tc>
                  <a:txBody>
                    <a:bodyPr/>
                    <a:lstStyle/>
                    <a:p>
                      <a:pPr algn="ctr" fontAlgn="ctr">
                        <a:buNone/>
                      </a:pPr>
                      <a:r>
                        <a:rPr lang="ja-JP" altLang="en-US" sz="1600" b="0" u="none" strike="noStrike">
                          <a:solidFill>
                            <a:srgbClr val="000000"/>
                          </a:solidFill>
                          <a:effectLst/>
                        </a:rPr>
                        <a:t>学生（アルバイトを含む）</a:t>
                      </a:r>
                      <a:endParaRPr lang="ja-JP" altLang="en-US" sz="1600" b="0"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tc>
                <a:tc>
                  <a:txBody>
                    <a:bodyPr/>
                    <a:lstStyle/>
                    <a:p>
                      <a:pPr algn="ctr" fontAlgn="ctr">
                        <a:buNone/>
                      </a:pPr>
                      <a:r>
                        <a:rPr lang="en-US" altLang="ja-JP" sz="1600" b="0" u="none" strike="noStrike">
                          <a:solidFill>
                            <a:srgbClr val="000000"/>
                          </a:solidFill>
                          <a:effectLst/>
                        </a:rPr>
                        <a:t>1</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tc>
                <a:extLst>
                  <a:ext uri="{0D108BD9-81ED-4DB2-BD59-A6C34878D82A}">
                    <a16:rowId xmlns:a16="http://schemas.microsoft.com/office/drawing/2014/main" val="1265109108"/>
                  </a:ext>
                </a:extLst>
              </a:tr>
              <a:tr h="442913">
                <a:tc>
                  <a:txBody>
                    <a:bodyPr/>
                    <a:lstStyle/>
                    <a:p>
                      <a:pPr algn="ctr" fontAlgn="ctr">
                        <a:buNone/>
                      </a:pPr>
                      <a:r>
                        <a:rPr lang="en-US" altLang="ja-JP" sz="1600" b="0" u="none" strike="noStrike">
                          <a:solidFill>
                            <a:srgbClr val="212529"/>
                          </a:solidFill>
                          <a:effectLst/>
                        </a:rPr>
                        <a:t>2</a:t>
                      </a:r>
                      <a:endParaRPr lang="en-US" altLang="ja-JP" sz="1600" b="0" i="0" u="none" strike="noStrike">
                        <a:solidFill>
                          <a:srgbClr val="212529"/>
                        </a:solidFill>
                        <a:effectLst/>
                        <a:latin typeface="メイリオ" panose="020B0604030504040204" pitchFamily="50" charset="-128"/>
                        <a:ea typeface="メイリオ" panose="020B0604030504040204" pitchFamily="50" charset="-128"/>
                      </a:endParaRPr>
                    </a:p>
                  </a:txBody>
                  <a:tcPr marL="228600" marR="6350" marT="6350" marB="0" anchor="ctr"/>
                </a:tc>
                <a:tc>
                  <a:txBody>
                    <a:bodyPr/>
                    <a:lstStyle/>
                    <a:p>
                      <a:pPr algn="ctr" fontAlgn="ctr">
                        <a:buNone/>
                      </a:pPr>
                      <a:r>
                        <a:rPr lang="zh-TW" altLang="en-US" sz="1600" b="0" u="none" strike="noStrike">
                          <a:solidFill>
                            <a:srgbClr val="000000"/>
                          </a:solidFill>
                          <a:effectLst/>
                        </a:rPr>
                        <a:t>会社員、公務員、団体職員</a:t>
                      </a:r>
                      <a:endParaRPr lang="zh-TW" altLang="en-US" sz="1600" b="0"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tc>
                <a:tc>
                  <a:txBody>
                    <a:bodyPr/>
                    <a:lstStyle/>
                    <a:p>
                      <a:pPr algn="ctr" fontAlgn="ctr">
                        <a:buNone/>
                      </a:pPr>
                      <a:r>
                        <a:rPr lang="en-US" altLang="ja-JP" sz="1600" b="0" u="none" strike="noStrike">
                          <a:solidFill>
                            <a:srgbClr val="000000"/>
                          </a:solidFill>
                          <a:effectLst/>
                        </a:rPr>
                        <a:t>133</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tc>
                <a:extLst>
                  <a:ext uri="{0D108BD9-81ED-4DB2-BD59-A6C34878D82A}">
                    <a16:rowId xmlns:a16="http://schemas.microsoft.com/office/drawing/2014/main" val="3424796839"/>
                  </a:ext>
                </a:extLst>
              </a:tr>
              <a:tr h="258082">
                <a:tc>
                  <a:txBody>
                    <a:bodyPr/>
                    <a:lstStyle/>
                    <a:p>
                      <a:pPr algn="ctr" fontAlgn="ctr">
                        <a:buNone/>
                      </a:pPr>
                      <a:r>
                        <a:rPr lang="en-US" altLang="ja-JP" sz="1600" b="0" u="none" strike="noStrike">
                          <a:solidFill>
                            <a:srgbClr val="212529"/>
                          </a:solidFill>
                          <a:effectLst/>
                        </a:rPr>
                        <a:t>3</a:t>
                      </a:r>
                      <a:endParaRPr lang="en-US" altLang="ja-JP" sz="1600" b="0" i="0" u="none" strike="noStrike">
                        <a:solidFill>
                          <a:srgbClr val="212529"/>
                        </a:solidFill>
                        <a:effectLst/>
                        <a:latin typeface="メイリオ" panose="020B0604030504040204" pitchFamily="50" charset="-128"/>
                        <a:ea typeface="メイリオ" panose="020B0604030504040204" pitchFamily="50" charset="-128"/>
                      </a:endParaRPr>
                    </a:p>
                  </a:txBody>
                  <a:tcPr marL="228600" marR="6350" marT="6350" marB="0" anchor="ctr"/>
                </a:tc>
                <a:tc>
                  <a:txBody>
                    <a:bodyPr/>
                    <a:lstStyle/>
                    <a:p>
                      <a:pPr algn="ctr" fontAlgn="ctr">
                        <a:buNone/>
                      </a:pPr>
                      <a:r>
                        <a:rPr lang="ja-JP" altLang="en-US" sz="1600" b="0" u="none" strike="noStrike">
                          <a:solidFill>
                            <a:srgbClr val="000000"/>
                          </a:solidFill>
                          <a:effectLst/>
                        </a:rPr>
                        <a:t>自営業、会社経営</a:t>
                      </a:r>
                      <a:endParaRPr lang="ja-JP" altLang="en-US" sz="1600" b="0"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tc>
                <a:tc>
                  <a:txBody>
                    <a:bodyPr/>
                    <a:lstStyle/>
                    <a:p>
                      <a:pPr algn="ctr" fontAlgn="ctr">
                        <a:buNone/>
                      </a:pPr>
                      <a:r>
                        <a:rPr lang="en-US" altLang="ja-JP" sz="1600" b="0" u="none" strike="noStrike">
                          <a:solidFill>
                            <a:srgbClr val="000000"/>
                          </a:solidFill>
                          <a:effectLst/>
                        </a:rPr>
                        <a:t>15</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tc>
                <a:extLst>
                  <a:ext uri="{0D108BD9-81ED-4DB2-BD59-A6C34878D82A}">
                    <a16:rowId xmlns:a16="http://schemas.microsoft.com/office/drawing/2014/main" val="3964550030"/>
                  </a:ext>
                </a:extLst>
              </a:tr>
              <a:tr h="258082">
                <a:tc>
                  <a:txBody>
                    <a:bodyPr/>
                    <a:lstStyle/>
                    <a:p>
                      <a:pPr algn="ctr" fontAlgn="ctr">
                        <a:buNone/>
                      </a:pPr>
                      <a:r>
                        <a:rPr lang="en-US" altLang="ja-JP" sz="1600" b="0" u="none" strike="noStrike">
                          <a:solidFill>
                            <a:srgbClr val="212529"/>
                          </a:solidFill>
                          <a:effectLst/>
                        </a:rPr>
                        <a:t>4</a:t>
                      </a:r>
                      <a:endParaRPr lang="en-US" altLang="ja-JP" sz="1600" b="0" i="0" u="none" strike="noStrike">
                        <a:solidFill>
                          <a:srgbClr val="212529"/>
                        </a:solidFill>
                        <a:effectLst/>
                        <a:latin typeface="メイリオ" panose="020B0604030504040204" pitchFamily="50" charset="-128"/>
                        <a:ea typeface="メイリオ" panose="020B0604030504040204" pitchFamily="50" charset="-128"/>
                      </a:endParaRPr>
                    </a:p>
                  </a:txBody>
                  <a:tcPr marL="228600" marR="6350" marT="6350" marB="0" anchor="ctr"/>
                </a:tc>
                <a:tc>
                  <a:txBody>
                    <a:bodyPr/>
                    <a:lstStyle/>
                    <a:p>
                      <a:pPr algn="ctr" fontAlgn="b">
                        <a:buNone/>
                      </a:pPr>
                      <a:r>
                        <a:rPr lang="ja-JP" altLang="en-US" sz="1600" b="0" u="none" strike="noStrike">
                          <a:solidFill>
                            <a:srgbClr val="000000"/>
                          </a:solidFill>
                          <a:effectLst/>
                        </a:rPr>
                        <a:t>農林・漁業</a:t>
                      </a:r>
                      <a:endParaRPr lang="ja-JP" altLang="en-US" sz="1600" b="0"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b"/>
                </a:tc>
                <a:tc>
                  <a:txBody>
                    <a:bodyPr/>
                    <a:lstStyle/>
                    <a:p>
                      <a:pPr algn="ctr" fontAlgn="ctr">
                        <a:buNone/>
                      </a:pPr>
                      <a:r>
                        <a:rPr lang="en-US" altLang="ja-JP" sz="1600" b="0" u="none" strike="noStrike">
                          <a:solidFill>
                            <a:srgbClr val="000000"/>
                          </a:solidFill>
                          <a:effectLst/>
                        </a:rPr>
                        <a:t>0</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tc>
                <a:extLst>
                  <a:ext uri="{0D108BD9-81ED-4DB2-BD59-A6C34878D82A}">
                    <a16:rowId xmlns:a16="http://schemas.microsoft.com/office/drawing/2014/main" val="1820775289"/>
                  </a:ext>
                </a:extLst>
              </a:tr>
              <a:tr h="258082">
                <a:tc>
                  <a:txBody>
                    <a:bodyPr/>
                    <a:lstStyle/>
                    <a:p>
                      <a:pPr algn="ctr" fontAlgn="ctr">
                        <a:buNone/>
                      </a:pPr>
                      <a:r>
                        <a:rPr lang="en-US" altLang="ja-JP" sz="1600" b="0" u="none" strike="noStrike">
                          <a:solidFill>
                            <a:srgbClr val="212529"/>
                          </a:solidFill>
                          <a:effectLst/>
                        </a:rPr>
                        <a:t>5</a:t>
                      </a:r>
                      <a:endParaRPr lang="en-US" altLang="ja-JP" sz="1600" b="0" i="0" u="none" strike="noStrike">
                        <a:solidFill>
                          <a:srgbClr val="212529"/>
                        </a:solidFill>
                        <a:effectLst/>
                        <a:latin typeface="メイリオ" panose="020B0604030504040204" pitchFamily="50" charset="-128"/>
                        <a:ea typeface="メイリオ" panose="020B0604030504040204" pitchFamily="50" charset="-128"/>
                      </a:endParaRPr>
                    </a:p>
                  </a:txBody>
                  <a:tcPr marL="228600" marR="6350" marT="6350" marB="0" anchor="ctr"/>
                </a:tc>
                <a:tc>
                  <a:txBody>
                    <a:bodyPr/>
                    <a:lstStyle/>
                    <a:p>
                      <a:pPr algn="ctr" fontAlgn="ctr">
                        <a:buNone/>
                      </a:pPr>
                      <a:r>
                        <a:rPr lang="ja-JP" altLang="en-US" sz="1600" b="0" u="none" strike="noStrike">
                          <a:solidFill>
                            <a:srgbClr val="000000"/>
                          </a:solidFill>
                          <a:effectLst/>
                        </a:rPr>
                        <a:t>パート・アルバイト</a:t>
                      </a:r>
                      <a:endParaRPr lang="ja-JP" altLang="en-US" sz="1600" b="0"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tc>
                <a:tc>
                  <a:txBody>
                    <a:bodyPr/>
                    <a:lstStyle/>
                    <a:p>
                      <a:pPr algn="ctr" fontAlgn="ctr">
                        <a:buNone/>
                      </a:pPr>
                      <a:r>
                        <a:rPr lang="en-US" altLang="ja-JP" sz="1600" b="0" u="none" strike="noStrike">
                          <a:solidFill>
                            <a:srgbClr val="000000"/>
                          </a:solidFill>
                          <a:effectLst/>
                        </a:rPr>
                        <a:t>11</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tc>
                <a:extLst>
                  <a:ext uri="{0D108BD9-81ED-4DB2-BD59-A6C34878D82A}">
                    <a16:rowId xmlns:a16="http://schemas.microsoft.com/office/drawing/2014/main" val="3518399391"/>
                  </a:ext>
                </a:extLst>
              </a:tr>
              <a:tr h="258082">
                <a:tc>
                  <a:txBody>
                    <a:bodyPr/>
                    <a:lstStyle/>
                    <a:p>
                      <a:pPr algn="ctr" fontAlgn="ctr">
                        <a:buNone/>
                      </a:pPr>
                      <a:r>
                        <a:rPr lang="en-US" altLang="ja-JP" sz="1600" b="0" u="none" strike="noStrike">
                          <a:solidFill>
                            <a:srgbClr val="212529"/>
                          </a:solidFill>
                          <a:effectLst/>
                        </a:rPr>
                        <a:t>6</a:t>
                      </a:r>
                      <a:endParaRPr lang="en-US" altLang="ja-JP" sz="1600" b="0" i="0" u="none" strike="noStrike">
                        <a:solidFill>
                          <a:srgbClr val="212529"/>
                        </a:solidFill>
                        <a:effectLst/>
                        <a:latin typeface="メイリオ" panose="020B0604030504040204" pitchFamily="50" charset="-128"/>
                        <a:ea typeface="メイリオ" panose="020B0604030504040204" pitchFamily="50" charset="-128"/>
                      </a:endParaRPr>
                    </a:p>
                  </a:txBody>
                  <a:tcPr marL="228600" marR="6350" marT="6350" marB="0" anchor="ctr"/>
                </a:tc>
                <a:tc>
                  <a:txBody>
                    <a:bodyPr/>
                    <a:lstStyle/>
                    <a:p>
                      <a:pPr algn="ctr" fontAlgn="ctr">
                        <a:buNone/>
                      </a:pPr>
                      <a:r>
                        <a:rPr lang="ja-JP" altLang="en-US" sz="1600" b="0" u="none" strike="noStrike">
                          <a:solidFill>
                            <a:srgbClr val="000000"/>
                          </a:solidFill>
                          <a:effectLst/>
                        </a:rPr>
                        <a:t>専業主婦・専業主夫</a:t>
                      </a:r>
                      <a:endParaRPr lang="ja-JP" altLang="en-US" sz="1600" b="0"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tc>
                <a:tc>
                  <a:txBody>
                    <a:bodyPr/>
                    <a:lstStyle/>
                    <a:p>
                      <a:pPr algn="ctr" fontAlgn="ctr">
                        <a:buNone/>
                      </a:pPr>
                      <a:r>
                        <a:rPr lang="en-US" altLang="ja-JP" sz="1600" b="0" u="none" strike="noStrike">
                          <a:solidFill>
                            <a:srgbClr val="000000"/>
                          </a:solidFill>
                          <a:effectLst/>
                        </a:rPr>
                        <a:t>1</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tc>
                <a:extLst>
                  <a:ext uri="{0D108BD9-81ED-4DB2-BD59-A6C34878D82A}">
                    <a16:rowId xmlns:a16="http://schemas.microsoft.com/office/drawing/2014/main" val="326795484"/>
                  </a:ext>
                </a:extLst>
              </a:tr>
              <a:tr h="258082">
                <a:tc>
                  <a:txBody>
                    <a:bodyPr/>
                    <a:lstStyle/>
                    <a:p>
                      <a:pPr algn="ctr" fontAlgn="ctr">
                        <a:buNone/>
                      </a:pPr>
                      <a:r>
                        <a:rPr lang="en-US" altLang="ja-JP" sz="1600" b="0" u="none" strike="noStrike">
                          <a:solidFill>
                            <a:srgbClr val="212529"/>
                          </a:solidFill>
                          <a:effectLst/>
                        </a:rPr>
                        <a:t>7</a:t>
                      </a:r>
                      <a:endParaRPr lang="en-US" altLang="ja-JP" sz="1600" b="0" i="0" u="none" strike="noStrike">
                        <a:solidFill>
                          <a:srgbClr val="212529"/>
                        </a:solidFill>
                        <a:effectLst/>
                        <a:latin typeface="メイリオ" panose="020B0604030504040204" pitchFamily="50" charset="-128"/>
                        <a:ea typeface="メイリオ" panose="020B0604030504040204" pitchFamily="50" charset="-128"/>
                      </a:endParaRPr>
                    </a:p>
                  </a:txBody>
                  <a:tcPr marL="228600" marR="6350" marT="6350" marB="0" anchor="ctr"/>
                </a:tc>
                <a:tc>
                  <a:txBody>
                    <a:bodyPr/>
                    <a:lstStyle/>
                    <a:p>
                      <a:pPr algn="ctr" fontAlgn="b">
                        <a:buNone/>
                      </a:pPr>
                      <a:r>
                        <a:rPr lang="ja-JP" altLang="en-US" sz="1600" b="0" u="none" strike="noStrike">
                          <a:solidFill>
                            <a:srgbClr val="000000"/>
                          </a:solidFill>
                          <a:effectLst/>
                        </a:rPr>
                        <a:t>無職</a:t>
                      </a:r>
                      <a:endParaRPr lang="ja-JP" altLang="en-US" sz="1600" b="0"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b"/>
                </a:tc>
                <a:tc>
                  <a:txBody>
                    <a:bodyPr/>
                    <a:lstStyle/>
                    <a:p>
                      <a:pPr algn="ctr" fontAlgn="ctr">
                        <a:buNone/>
                      </a:pPr>
                      <a:r>
                        <a:rPr lang="en-US" altLang="ja-JP" sz="1600" b="0" u="none" strike="noStrike">
                          <a:solidFill>
                            <a:srgbClr val="000000"/>
                          </a:solidFill>
                          <a:effectLst/>
                        </a:rPr>
                        <a:t>2</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tc>
                <a:extLst>
                  <a:ext uri="{0D108BD9-81ED-4DB2-BD59-A6C34878D82A}">
                    <a16:rowId xmlns:a16="http://schemas.microsoft.com/office/drawing/2014/main" val="225792989"/>
                  </a:ext>
                </a:extLst>
              </a:tr>
              <a:tr h="258082">
                <a:tc>
                  <a:txBody>
                    <a:bodyPr/>
                    <a:lstStyle/>
                    <a:p>
                      <a:pPr algn="ctr" fontAlgn="ctr">
                        <a:buNone/>
                      </a:pPr>
                      <a:r>
                        <a:rPr lang="en-US" altLang="ja-JP" sz="1600" b="0" u="none" strike="noStrike">
                          <a:solidFill>
                            <a:srgbClr val="212529"/>
                          </a:solidFill>
                          <a:effectLst/>
                        </a:rPr>
                        <a:t>8</a:t>
                      </a:r>
                      <a:endParaRPr lang="en-US" altLang="ja-JP" sz="1600" b="0" i="0" u="none" strike="noStrike">
                        <a:solidFill>
                          <a:srgbClr val="212529"/>
                        </a:solidFill>
                        <a:effectLst/>
                        <a:latin typeface="メイリオ" panose="020B0604030504040204" pitchFamily="50" charset="-128"/>
                        <a:ea typeface="メイリオ" panose="020B0604030504040204" pitchFamily="50" charset="-128"/>
                      </a:endParaRPr>
                    </a:p>
                  </a:txBody>
                  <a:tcPr marL="228600" marR="6350" marT="6350" marB="0" anchor="ctr"/>
                </a:tc>
                <a:tc>
                  <a:txBody>
                    <a:bodyPr/>
                    <a:lstStyle/>
                    <a:p>
                      <a:pPr algn="ctr" fontAlgn="b">
                        <a:buNone/>
                      </a:pPr>
                      <a:r>
                        <a:rPr lang="ja-JP" altLang="en-US" sz="1600" b="0" u="none" strike="noStrike">
                          <a:solidFill>
                            <a:srgbClr val="000000"/>
                          </a:solidFill>
                          <a:effectLst/>
                        </a:rPr>
                        <a:t>その他</a:t>
                      </a:r>
                      <a:endParaRPr lang="ja-JP" altLang="en-US" sz="1600" b="0"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b"/>
                </a:tc>
                <a:tc>
                  <a:txBody>
                    <a:bodyPr/>
                    <a:lstStyle/>
                    <a:p>
                      <a:pPr algn="ctr" fontAlgn="ctr">
                        <a:buNone/>
                      </a:pPr>
                      <a:r>
                        <a:rPr lang="en-US" altLang="ja-JP" sz="1600" b="0" u="none" strike="noStrike">
                          <a:solidFill>
                            <a:srgbClr val="000000"/>
                          </a:solidFill>
                          <a:effectLst/>
                        </a:rPr>
                        <a:t>0</a:t>
                      </a:r>
                      <a:endParaRPr lang="en-US" altLang="ja-JP" sz="1600" b="0" i="0" u="none" strike="noStrike">
                        <a:solidFill>
                          <a:srgbClr val="000000"/>
                        </a:solidFill>
                        <a:effectLst/>
                        <a:latin typeface="メイリオ" panose="020B0604030504040204" pitchFamily="50" charset="-128"/>
                        <a:ea typeface="メイリオ" panose="020B0604030504040204" pitchFamily="50" charset="-128"/>
                      </a:endParaRPr>
                    </a:p>
                  </a:txBody>
                  <a:tcPr marL="6350" marR="6350" marT="6350" marB="0" anchor="ctr"/>
                </a:tc>
                <a:extLst>
                  <a:ext uri="{0D108BD9-81ED-4DB2-BD59-A6C34878D82A}">
                    <a16:rowId xmlns:a16="http://schemas.microsoft.com/office/drawing/2014/main" val="3148613661"/>
                  </a:ext>
                </a:extLst>
              </a:tr>
            </a:tbl>
          </a:graphicData>
        </a:graphic>
      </p:graphicFrame>
    </p:spTree>
    <p:extLst>
      <p:ext uri="{BB962C8B-B14F-4D97-AF65-F5344CB8AC3E}">
        <p14:creationId xmlns:p14="http://schemas.microsoft.com/office/powerpoint/2010/main" val="29242513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棒グラフ&#10;&#10;AI 生成コンテンツは誤りを含む可能性があります。">
            <a:extLst>
              <a:ext uri="{FF2B5EF4-FFF2-40B4-BE49-F238E27FC236}">
                <a16:creationId xmlns:a16="http://schemas.microsoft.com/office/drawing/2014/main" id="{19B49149-E4D5-55B2-00D0-D1466EDAC2F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76462" y="1332706"/>
            <a:ext cx="7874000" cy="5029200"/>
          </a:xfrm>
        </p:spPr>
      </p:pic>
      <p:sp>
        <p:nvSpPr>
          <p:cNvPr id="3" name="スライド番号プレースホルダー 2">
            <a:extLst>
              <a:ext uri="{FF2B5EF4-FFF2-40B4-BE49-F238E27FC236}">
                <a16:creationId xmlns:a16="http://schemas.microsoft.com/office/drawing/2014/main" id="{C5BCEC41-6CE7-83E6-191C-A375C0F5244B}"/>
              </a:ext>
            </a:extLst>
          </p:cNvPr>
          <p:cNvSpPr>
            <a:spLocks noGrp="1"/>
          </p:cNvSpPr>
          <p:nvPr>
            <p:ph type="sldNum" sz="quarter" idx="12"/>
          </p:nvPr>
        </p:nvSpPr>
        <p:spPr/>
        <p:txBody>
          <a:bodyPr/>
          <a:lstStyle/>
          <a:p>
            <a:fld id="{2E579A5C-05D8-48F0-A5C1-8CBB8C12EF46}" type="slidenum">
              <a:rPr kumimoji="1" lang="ja-JP" altLang="en-US" smtClean="0"/>
              <a:pPr/>
              <a:t>64</a:t>
            </a:fld>
            <a:endParaRPr kumimoji="1" lang="ja-JP" altLang="en-US"/>
          </a:p>
        </p:txBody>
      </p:sp>
      <p:sp>
        <p:nvSpPr>
          <p:cNvPr id="4" name="タイトル 3">
            <a:extLst>
              <a:ext uri="{FF2B5EF4-FFF2-40B4-BE49-F238E27FC236}">
                <a16:creationId xmlns:a16="http://schemas.microsoft.com/office/drawing/2014/main" id="{8232AB25-C1F4-7797-9468-18867D0D472C}"/>
              </a:ext>
            </a:extLst>
          </p:cNvPr>
          <p:cNvSpPr>
            <a:spLocks noGrp="1"/>
          </p:cNvSpPr>
          <p:nvPr>
            <p:ph type="title"/>
          </p:nvPr>
        </p:nvSpPr>
        <p:spPr/>
        <p:txBody>
          <a:bodyPr/>
          <a:lstStyle/>
          <a:p>
            <a:r>
              <a:rPr lang="ja-JP" altLang="en-US"/>
              <a:t>職業</a:t>
            </a:r>
            <a:r>
              <a:rPr lang="en-US" altLang="ja-JP"/>
              <a:t>-</a:t>
            </a:r>
            <a:r>
              <a:rPr lang="ja-JP" altLang="en-US"/>
              <a:t>予算</a:t>
            </a:r>
            <a:endParaRPr kumimoji="1" lang="ja-JP" altLang="en-US"/>
          </a:p>
        </p:txBody>
      </p:sp>
      <p:pic>
        <p:nvPicPr>
          <p:cNvPr id="8" name="図 7" descr="グラフ, 棒グラフ&#10;&#10;AI 生成コンテンツは誤りを含む可能性があります。">
            <a:extLst>
              <a:ext uri="{FF2B5EF4-FFF2-40B4-BE49-F238E27FC236}">
                <a16:creationId xmlns:a16="http://schemas.microsoft.com/office/drawing/2014/main" id="{ED01402E-CBAE-70C3-84AD-6797C8B37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0" y="914400"/>
            <a:ext cx="7772400" cy="4964307"/>
          </a:xfrm>
          <a:prstGeom prst="rect">
            <a:avLst/>
          </a:prstGeom>
        </p:spPr>
      </p:pic>
      <p:pic>
        <p:nvPicPr>
          <p:cNvPr id="10" name="図 9" descr="グラフ, 棒グラフ&#10;&#10;AI 生成コンテンツは誤りを含む可能性があります。">
            <a:extLst>
              <a:ext uri="{FF2B5EF4-FFF2-40B4-BE49-F238E27FC236}">
                <a16:creationId xmlns:a16="http://schemas.microsoft.com/office/drawing/2014/main" id="{F39AB3D7-7862-9792-FB25-24FF46FBB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000" y="914400"/>
            <a:ext cx="7772400" cy="4964307"/>
          </a:xfrm>
          <a:prstGeom prst="rect">
            <a:avLst/>
          </a:prstGeom>
        </p:spPr>
      </p:pic>
    </p:spTree>
    <p:extLst>
      <p:ext uri="{BB962C8B-B14F-4D97-AF65-F5344CB8AC3E}">
        <p14:creationId xmlns:p14="http://schemas.microsoft.com/office/powerpoint/2010/main" val="39151275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9EDA92F8-3D34-BC5F-9CB0-A74DFB2BC0D5}"/>
              </a:ext>
            </a:extLst>
          </p:cNvPr>
          <p:cNvSpPr>
            <a:spLocks noGrp="1"/>
          </p:cNvSpPr>
          <p:nvPr>
            <p:ph sz="quarter" idx="13"/>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E912D51E-409F-8C9D-34B9-959357503C7C}"/>
              </a:ext>
            </a:extLst>
          </p:cNvPr>
          <p:cNvSpPr>
            <a:spLocks noGrp="1"/>
          </p:cNvSpPr>
          <p:nvPr>
            <p:ph type="sldNum" sz="quarter" idx="12"/>
          </p:nvPr>
        </p:nvSpPr>
        <p:spPr/>
        <p:txBody>
          <a:bodyPr/>
          <a:lstStyle/>
          <a:p>
            <a:fld id="{2E579A5C-05D8-48F0-A5C1-8CBB8C12EF46}" type="slidenum">
              <a:rPr kumimoji="1" lang="ja-JP" altLang="en-US" smtClean="0"/>
              <a:pPr/>
              <a:t>65</a:t>
            </a:fld>
            <a:endParaRPr kumimoji="1" lang="ja-JP" altLang="en-US"/>
          </a:p>
        </p:txBody>
      </p:sp>
      <p:sp>
        <p:nvSpPr>
          <p:cNvPr id="4" name="タイトル 3">
            <a:extLst>
              <a:ext uri="{FF2B5EF4-FFF2-40B4-BE49-F238E27FC236}">
                <a16:creationId xmlns:a16="http://schemas.microsoft.com/office/drawing/2014/main" id="{A0F2AB33-2C98-F753-A76A-86D66960A113}"/>
              </a:ext>
            </a:extLst>
          </p:cNvPr>
          <p:cNvSpPr>
            <a:spLocks noGrp="1"/>
          </p:cNvSpPr>
          <p:nvPr>
            <p:ph type="title"/>
          </p:nvPr>
        </p:nvSpPr>
        <p:spPr/>
        <p:txBody>
          <a:bodyPr/>
          <a:lstStyle/>
          <a:p>
            <a:r>
              <a:rPr kumimoji="1" lang="ja-JP" altLang="en-US"/>
              <a:t>職業</a:t>
            </a:r>
            <a:r>
              <a:rPr kumimoji="1" lang="en-US" altLang="ja-JP"/>
              <a:t>-</a:t>
            </a:r>
            <a:r>
              <a:rPr lang="ja-JP" altLang="en-US"/>
              <a:t>ジャンル</a:t>
            </a:r>
            <a:endParaRPr kumimoji="1" lang="ja-JP" altLang="en-US"/>
          </a:p>
        </p:txBody>
      </p:sp>
      <p:pic>
        <p:nvPicPr>
          <p:cNvPr id="5" name="図 4">
            <a:extLst>
              <a:ext uri="{FF2B5EF4-FFF2-40B4-BE49-F238E27FC236}">
                <a16:creationId xmlns:a16="http://schemas.microsoft.com/office/drawing/2014/main" id="{9F5EAA86-C5F0-E46E-842E-A6F560CBA609}"/>
              </a:ext>
            </a:extLst>
          </p:cNvPr>
          <p:cNvPicPr>
            <a:picLocks noChangeAspect="1"/>
          </p:cNvPicPr>
          <p:nvPr/>
        </p:nvPicPr>
        <p:blipFill>
          <a:blip r:embed="rId2"/>
          <a:stretch>
            <a:fillRect/>
          </a:stretch>
        </p:blipFill>
        <p:spPr>
          <a:xfrm>
            <a:off x="2559050" y="1562100"/>
            <a:ext cx="7073900" cy="3733800"/>
          </a:xfrm>
          <a:prstGeom prst="rect">
            <a:avLst/>
          </a:prstGeom>
        </p:spPr>
      </p:pic>
    </p:spTree>
    <p:extLst>
      <p:ext uri="{BB962C8B-B14F-4D97-AF65-F5344CB8AC3E}">
        <p14:creationId xmlns:p14="http://schemas.microsoft.com/office/powerpoint/2010/main" val="12039261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コンテンツ プレースホルダー 6" descr="グラフ, 散布図&#10;&#10;AI 生成コンテンツは誤りを含む可能性があります。">
            <a:extLst>
              <a:ext uri="{FF2B5EF4-FFF2-40B4-BE49-F238E27FC236}">
                <a16:creationId xmlns:a16="http://schemas.microsoft.com/office/drawing/2014/main" id="{4CFE1947-2503-E014-3A04-7C491CB6237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7062" y="2018506"/>
            <a:ext cx="10972800" cy="3657600"/>
          </a:xfrm>
        </p:spPr>
      </p:pic>
      <p:sp>
        <p:nvSpPr>
          <p:cNvPr id="3" name="スライド番号プレースホルダー 2">
            <a:extLst>
              <a:ext uri="{FF2B5EF4-FFF2-40B4-BE49-F238E27FC236}">
                <a16:creationId xmlns:a16="http://schemas.microsoft.com/office/drawing/2014/main" id="{BF72F104-A37E-D5AE-DD44-08FD39845638}"/>
              </a:ext>
            </a:extLst>
          </p:cNvPr>
          <p:cNvSpPr>
            <a:spLocks noGrp="1"/>
          </p:cNvSpPr>
          <p:nvPr>
            <p:ph type="sldNum" sz="quarter" idx="12"/>
          </p:nvPr>
        </p:nvSpPr>
        <p:spPr/>
        <p:txBody>
          <a:bodyPr/>
          <a:lstStyle/>
          <a:p>
            <a:fld id="{2E579A5C-05D8-48F0-A5C1-8CBB8C12EF46}" type="slidenum">
              <a:rPr kumimoji="1" lang="ja-JP" altLang="en-US" smtClean="0"/>
              <a:pPr/>
              <a:t>66</a:t>
            </a:fld>
            <a:endParaRPr kumimoji="1" lang="ja-JP" altLang="en-US"/>
          </a:p>
        </p:txBody>
      </p:sp>
      <p:sp>
        <p:nvSpPr>
          <p:cNvPr id="4" name="タイトル 3">
            <a:extLst>
              <a:ext uri="{FF2B5EF4-FFF2-40B4-BE49-F238E27FC236}">
                <a16:creationId xmlns:a16="http://schemas.microsoft.com/office/drawing/2014/main" id="{BC947AE2-47AF-450D-DA92-9BB283F1D77F}"/>
              </a:ext>
            </a:extLst>
          </p:cNvPr>
          <p:cNvSpPr>
            <a:spLocks noGrp="1"/>
          </p:cNvSpPr>
          <p:nvPr>
            <p:ph type="title"/>
          </p:nvPr>
        </p:nvSpPr>
        <p:spPr/>
        <p:txBody>
          <a:bodyPr/>
          <a:lstStyle/>
          <a:p>
            <a:r>
              <a:rPr lang="ja-JP" altLang="en-US"/>
              <a:t>職業</a:t>
            </a:r>
            <a:r>
              <a:rPr lang="en-US" altLang="ja-JP"/>
              <a:t>-</a:t>
            </a:r>
            <a:r>
              <a:rPr lang="ja-JP" altLang="en-US"/>
              <a:t>口コミ点数</a:t>
            </a:r>
            <a:endParaRPr kumimoji="1" lang="ja-JP" altLang="en-US"/>
          </a:p>
        </p:txBody>
      </p:sp>
    </p:spTree>
    <p:extLst>
      <p:ext uri="{BB962C8B-B14F-4D97-AF65-F5344CB8AC3E}">
        <p14:creationId xmlns:p14="http://schemas.microsoft.com/office/powerpoint/2010/main" val="26089918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83DF96D-9F2F-F292-BEB3-2CED66D96AA3}"/>
              </a:ext>
            </a:extLst>
          </p:cNvPr>
          <p:cNvSpPr>
            <a:spLocks noGrp="1"/>
          </p:cNvSpPr>
          <p:nvPr>
            <p:ph type="sldNum" sz="quarter" idx="12"/>
          </p:nvPr>
        </p:nvSpPr>
        <p:spPr/>
        <p:txBody>
          <a:bodyPr/>
          <a:lstStyle/>
          <a:p>
            <a:fld id="{2E579A5C-05D8-48F0-A5C1-8CBB8C12EF46}" type="slidenum">
              <a:rPr kumimoji="1" lang="ja-JP" altLang="en-US" smtClean="0"/>
              <a:pPr/>
              <a:t>67</a:t>
            </a:fld>
            <a:endParaRPr kumimoji="1" lang="ja-JP" altLang="en-US"/>
          </a:p>
        </p:txBody>
      </p:sp>
      <p:sp>
        <p:nvSpPr>
          <p:cNvPr id="4" name="タイトル 3">
            <a:extLst>
              <a:ext uri="{FF2B5EF4-FFF2-40B4-BE49-F238E27FC236}">
                <a16:creationId xmlns:a16="http://schemas.microsoft.com/office/drawing/2014/main" id="{92993CF2-F1DC-2913-AFCB-444350ADC4E0}"/>
              </a:ext>
            </a:extLst>
          </p:cNvPr>
          <p:cNvSpPr>
            <a:spLocks noGrp="1"/>
          </p:cNvSpPr>
          <p:nvPr>
            <p:ph type="title"/>
          </p:nvPr>
        </p:nvSpPr>
        <p:spPr/>
        <p:txBody>
          <a:bodyPr/>
          <a:lstStyle/>
          <a:p>
            <a:endParaRPr kumimoji="1" lang="ja-JP" altLang="en-US"/>
          </a:p>
        </p:txBody>
      </p:sp>
      <p:graphicFrame>
        <p:nvGraphicFramePr>
          <p:cNvPr id="5" name="表 4">
            <a:extLst>
              <a:ext uri="{FF2B5EF4-FFF2-40B4-BE49-F238E27FC236}">
                <a16:creationId xmlns:a16="http://schemas.microsoft.com/office/drawing/2014/main" id="{66C869D5-9757-9F4E-505C-8A7A534D93D3}"/>
              </a:ext>
            </a:extLst>
          </p:cNvPr>
          <p:cNvGraphicFramePr>
            <a:graphicFrameLocks noGrp="1"/>
          </p:cNvGraphicFramePr>
          <p:nvPr>
            <p:extLst>
              <p:ext uri="{D42A27DB-BD31-4B8C-83A1-F6EECF244321}">
                <p14:modId xmlns:p14="http://schemas.microsoft.com/office/powerpoint/2010/main" val="3570618049"/>
              </p:ext>
            </p:extLst>
          </p:nvPr>
        </p:nvGraphicFramePr>
        <p:xfrm>
          <a:off x="2032000" y="1064658"/>
          <a:ext cx="8127999" cy="667512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68589671"/>
                    </a:ext>
                  </a:extLst>
                </a:gridCol>
                <a:gridCol w="2709333">
                  <a:extLst>
                    <a:ext uri="{9D8B030D-6E8A-4147-A177-3AD203B41FA5}">
                      <a16:colId xmlns:a16="http://schemas.microsoft.com/office/drawing/2014/main" val="1200469047"/>
                    </a:ext>
                  </a:extLst>
                </a:gridCol>
                <a:gridCol w="2709333">
                  <a:extLst>
                    <a:ext uri="{9D8B030D-6E8A-4147-A177-3AD203B41FA5}">
                      <a16:colId xmlns:a16="http://schemas.microsoft.com/office/drawing/2014/main" val="1082062127"/>
                    </a:ext>
                  </a:extLst>
                </a:gridCol>
              </a:tblGrid>
              <a:tr h="370840">
                <a:tc>
                  <a:txBody>
                    <a:bodyPr/>
                    <a:lstStyle/>
                    <a:p>
                      <a:pPr algn="l" fontAlgn="ctr">
                        <a:buNone/>
                      </a:pPr>
                      <a:r>
                        <a:rPr lang="ja-JP" altLang="en-US" sz="2000" b="1" u="none" strike="noStrike">
                          <a:solidFill>
                            <a:srgbClr val="000000"/>
                          </a:solidFill>
                          <a:effectLst/>
                        </a:rPr>
                        <a:t>交通手段コード</a:t>
                      </a:r>
                      <a:endParaRPr lang="ja-JP" altLang="en-US" sz="2000" b="1"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2000" b="1" u="none" strike="noStrike">
                          <a:solidFill>
                            <a:srgbClr val="000000"/>
                          </a:solidFill>
                          <a:effectLst/>
                        </a:rPr>
                        <a:t>交通手段</a:t>
                      </a:r>
                      <a:endParaRPr lang="ja-JP" altLang="en-US" sz="2000" b="1"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2000" b="1" u="none" strike="noStrike">
                          <a:solidFill>
                            <a:srgbClr val="000000"/>
                          </a:solidFill>
                          <a:effectLst/>
                        </a:rPr>
                        <a:t>データ数</a:t>
                      </a:r>
                      <a:endParaRPr lang="ja-JP" altLang="en-US" sz="2000" b="1"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761178730"/>
                  </a:ext>
                </a:extLst>
              </a:tr>
              <a:tr h="370840">
                <a:tc>
                  <a:txBody>
                    <a:bodyPr/>
                    <a:lstStyle/>
                    <a:p>
                      <a:pPr algn="r" fontAlgn="ctr">
                        <a:buNone/>
                      </a:pPr>
                      <a:r>
                        <a:rPr lang="en-US" altLang="ja-JP" sz="2000" b="0" u="none" strike="noStrike">
                          <a:solidFill>
                            <a:srgbClr val="000000"/>
                          </a:solidFill>
                          <a:effectLst/>
                        </a:rPr>
                        <a:t>100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zh-TW" altLang="en-US" sz="2000" b="0" u="none" strike="noStrike">
                          <a:solidFill>
                            <a:srgbClr val="212529"/>
                          </a:solidFill>
                          <a:effectLst/>
                        </a:rPr>
                        <a:t>鉄道</a:t>
                      </a:r>
                      <a:r>
                        <a:rPr lang="en-US" altLang="zh-TW" sz="2000" b="0" u="none" strike="noStrike">
                          <a:solidFill>
                            <a:srgbClr val="212529"/>
                          </a:solidFill>
                          <a:effectLst/>
                        </a:rPr>
                        <a:t>(</a:t>
                      </a:r>
                      <a:r>
                        <a:rPr lang="zh-TW" altLang="en-US" sz="2000" b="0" u="none" strike="noStrike">
                          <a:solidFill>
                            <a:srgbClr val="212529"/>
                          </a:solidFill>
                          <a:effectLst/>
                        </a:rPr>
                        <a:t>新幹線</a:t>
                      </a:r>
                      <a:r>
                        <a:rPr lang="en-US" altLang="zh-TW" sz="2000" b="0" u="none" strike="noStrike">
                          <a:solidFill>
                            <a:srgbClr val="212529"/>
                          </a:solidFill>
                          <a:effectLst/>
                        </a:rPr>
                        <a:t>,JR,</a:t>
                      </a:r>
                      <a:r>
                        <a:rPr lang="zh-TW" altLang="en-US" sz="2000" b="0" u="none" strike="noStrike">
                          <a:solidFill>
                            <a:srgbClr val="212529"/>
                          </a:solidFill>
                          <a:effectLst/>
                        </a:rPr>
                        <a:t>私鉄</a:t>
                      </a:r>
                      <a:r>
                        <a:rPr lang="en-US" altLang="zh-TW" sz="2000" b="0" u="none" strike="noStrike">
                          <a:solidFill>
                            <a:srgbClr val="212529"/>
                          </a:solidFill>
                          <a:effectLst/>
                        </a:rPr>
                        <a:t>)</a:t>
                      </a:r>
                      <a:endParaRPr lang="en-US" altLang="zh-TW" sz="2000" b="0" i="0" u="none" strike="noStrike">
                        <a:solidFill>
                          <a:srgbClr val="212529"/>
                        </a:solidFill>
                        <a:effectLst/>
                        <a:latin typeface="Arial" panose="020B0604020202020204" pitchFamily="34" charset="0"/>
                        <a:ea typeface="游ゴシック" panose="020B0400000000000000" pitchFamily="50" charset="-128"/>
                      </a:endParaRPr>
                    </a:p>
                  </a:txBody>
                  <a:tcPr marL="228600" marR="6350" marT="6350" marB="0" anchor="ctr"/>
                </a:tc>
                <a:tc>
                  <a:txBody>
                    <a:bodyPr/>
                    <a:lstStyle/>
                    <a:p>
                      <a:pPr algn="r" fontAlgn="ctr">
                        <a:buNone/>
                      </a:pPr>
                      <a:r>
                        <a:rPr lang="en-US" altLang="ja-JP" sz="2000" b="0" u="none" strike="noStrike">
                          <a:solidFill>
                            <a:srgbClr val="000000"/>
                          </a:solidFill>
                          <a:effectLst/>
                        </a:rPr>
                        <a:t>18</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757382396"/>
                  </a:ext>
                </a:extLst>
              </a:tr>
              <a:tr h="370840">
                <a:tc>
                  <a:txBody>
                    <a:bodyPr/>
                    <a:lstStyle/>
                    <a:p>
                      <a:pPr algn="r" fontAlgn="ctr">
                        <a:buNone/>
                      </a:pPr>
                      <a:r>
                        <a:rPr lang="en-US" altLang="ja-JP" sz="2000" b="0" u="none" strike="noStrike">
                          <a:solidFill>
                            <a:srgbClr val="000000"/>
                          </a:solidFill>
                          <a:effectLst/>
                        </a:rPr>
                        <a:t>101</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2000" b="0" u="none" strike="noStrike">
                          <a:solidFill>
                            <a:srgbClr val="212529"/>
                          </a:solidFill>
                          <a:effectLst/>
                        </a:rPr>
                        <a:t>地下鉄</a:t>
                      </a:r>
                      <a:endParaRPr lang="ja-JP" altLang="en-US" sz="2000" b="0" i="0" u="none" strike="noStrike">
                        <a:solidFill>
                          <a:srgbClr val="212529"/>
                        </a:solidFill>
                        <a:effectLst/>
                        <a:latin typeface="ＭＳ ゴシック" panose="020B0609070205080204" pitchFamily="49" charset="-128"/>
                        <a:ea typeface="ＭＳ ゴシック" panose="020B0609070205080204" pitchFamily="49" charset="-128"/>
                      </a:endParaRPr>
                    </a:p>
                  </a:txBody>
                  <a:tcPr marL="228600" marR="6350" marT="6350" marB="0" anchor="ctr"/>
                </a:tc>
                <a:tc>
                  <a:txBody>
                    <a:bodyPr/>
                    <a:lstStyle/>
                    <a:p>
                      <a:pPr algn="r" fontAlgn="ctr">
                        <a:buNone/>
                      </a:pPr>
                      <a:r>
                        <a:rPr lang="en-US" altLang="ja-JP" sz="2000" b="0" u="none" strike="noStrike">
                          <a:solidFill>
                            <a:srgbClr val="000000"/>
                          </a:solidFill>
                          <a:effectLst/>
                        </a:rPr>
                        <a:t>34</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272326222"/>
                  </a:ext>
                </a:extLst>
              </a:tr>
              <a:tr h="370840">
                <a:tc>
                  <a:txBody>
                    <a:bodyPr/>
                    <a:lstStyle/>
                    <a:p>
                      <a:pPr algn="r" fontAlgn="ctr">
                        <a:buNone/>
                      </a:pPr>
                      <a:r>
                        <a:rPr lang="en-US" altLang="ja-JP" sz="2000" b="0" u="none" strike="noStrike">
                          <a:solidFill>
                            <a:srgbClr val="000000"/>
                          </a:solidFill>
                          <a:effectLst/>
                        </a:rPr>
                        <a:t>103</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2000" b="0" u="none" strike="noStrike">
                          <a:solidFill>
                            <a:srgbClr val="212529"/>
                          </a:solidFill>
                          <a:effectLst/>
                        </a:rPr>
                        <a:t>モノレール</a:t>
                      </a:r>
                      <a:endParaRPr lang="ja-JP" altLang="en-US" sz="2000" b="0" i="0" u="none" strike="noStrike">
                        <a:solidFill>
                          <a:srgbClr val="212529"/>
                        </a:solidFill>
                        <a:effectLst/>
                        <a:latin typeface="ＭＳ ゴシック" panose="020B0609070205080204" pitchFamily="49" charset="-128"/>
                        <a:ea typeface="ＭＳ ゴシック" panose="020B0609070205080204" pitchFamily="49" charset="-128"/>
                      </a:endParaRPr>
                    </a:p>
                  </a:txBody>
                  <a:tcPr marL="228600" marR="6350" marT="6350" marB="0" anchor="ctr"/>
                </a:tc>
                <a:tc>
                  <a:txBody>
                    <a:bodyPr/>
                    <a:lstStyle/>
                    <a:p>
                      <a:pPr algn="r" fontAlgn="ctr">
                        <a:buNone/>
                      </a:pPr>
                      <a:r>
                        <a:rPr lang="en-US" altLang="ja-JP" sz="2000" b="0" u="none" strike="noStrike">
                          <a:solidFill>
                            <a:srgbClr val="000000"/>
                          </a:solidFill>
                          <a:effectLst/>
                        </a:rPr>
                        <a:t>1</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485154731"/>
                  </a:ext>
                </a:extLst>
              </a:tr>
              <a:tr h="370840">
                <a:tc>
                  <a:txBody>
                    <a:bodyPr/>
                    <a:lstStyle/>
                    <a:p>
                      <a:pPr algn="r" fontAlgn="ctr">
                        <a:buNone/>
                      </a:pPr>
                      <a:r>
                        <a:rPr lang="en-US" altLang="ja-JP" sz="2000" b="0" u="none" strike="noStrike">
                          <a:solidFill>
                            <a:srgbClr val="000000"/>
                          </a:solidFill>
                          <a:effectLst/>
                        </a:rPr>
                        <a:t>200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2000" b="0" u="none" strike="noStrike">
                          <a:solidFill>
                            <a:srgbClr val="212529"/>
                          </a:solidFill>
                          <a:effectLst/>
                        </a:rPr>
                        <a:t>路面電車</a:t>
                      </a:r>
                      <a:endParaRPr lang="ja-JP" altLang="en-US" sz="2000" b="0" i="0" u="none" strike="noStrike">
                        <a:solidFill>
                          <a:srgbClr val="212529"/>
                        </a:solidFill>
                        <a:effectLst/>
                        <a:latin typeface="ＭＳ ゴシック" panose="020B0609070205080204" pitchFamily="49" charset="-128"/>
                        <a:ea typeface="ＭＳ ゴシック" panose="020B0609070205080204" pitchFamily="49" charset="-128"/>
                      </a:endParaRPr>
                    </a:p>
                  </a:txBody>
                  <a:tcPr marL="228600" marR="6350" marT="6350" marB="0" anchor="ctr"/>
                </a:tc>
                <a:tc>
                  <a:txBody>
                    <a:bodyPr/>
                    <a:lstStyle/>
                    <a:p>
                      <a:pPr algn="r" fontAlgn="ctr">
                        <a:buNone/>
                      </a:pPr>
                      <a:r>
                        <a:rPr lang="en-US" altLang="ja-JP" sz="2000" b="0" u="none" strike="noStrike">
                          <a:solidFill>
                            <a:srgbClr val="000000"/>
                          </a:solidFill>
                          <a:effectLst/>
                        </a:rPr>
                        <a:t>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14202683"/>
                  </a:ext>
                </a:extLst>
              </a:tr>
              <a:tr h="370840">
                <a:tc>
                  <a:txBody>
                    <a:bodyPr/>
                    <a:lstStyle/>
                    <a:p>
                      <a:pPr algn="r" fontAlgn="ctr">
                        <a:buNone/>
                      </a:pPr>
                      <a:r>
                        <a:rPr lang="en-US" altLang="ja-JP" sz="2000" b="0" u="none" strike="noStrike">
                          <a:solidFill>
                            <a:srgbClr val="000000"/>
                          </a:solidFill>
                          <a:effectLst/>
                        </a:rPr>
                        <a:t>201</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2000" b="0" u="none" strike="noStrike">
                          <a:solidFill>
                            <a:srgbClr val="212529"/>
                          </a:solidFill>
                          <a:effectLst/>
                        </a:rPr>
                        <a:t>バス</a:t>
                      </a:r>
                      <a:endParaRPr lang="ja-JP" altLang="en-US" sz="2000" b="0" i="0" u="none" strike="noStrike">
                        <a:solidFill>
                          <a:srgbClr val="212529"/>
                        </a:solidFill>
                        <a:effectLst/>
                        <a:latin typeface="ＭＳ ゴシック" panose="020B0609070205080204" pitchFamily="49" charset="-128"/>
                        <a:ea typeface="ＭＳ ゴシック" panose="020B0609070205080204" pitchFamily="49" charset="-128"/>
                      </a:endParaRPr>
                    </a:p>
                  </a:txBody>
                  <a:tcPr marL="228600" marR="6350" marT="6350" marB="0" anchor="ctr"/>
                </a:tc>
                <a:tc>
                  <a:txBody>
                    <a:bodyPr/>
                    <a:lstStyle/>
                    <a:p>
                      <a:pPr algn="r" fontAlgn="ctr">
                        <a:buNone/>
                      </a:pPr>
                      <a:r>
                        <a:rPr lang="en-US" altLang="ja-JP" sz="2000" b="0" u="none" strike="noStrike">
                          <a:solidFill>
                            <a:srgbClr val="000000"/>
                          </a:solidFill>
                          <a:effectLst/>
                        </a:rPr>
                        <a:t>9</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352840808"/>
                  </a:ext>
                </a:extLst>
              </a:tr>
              <a:tr h="370840">
                <a:tc>
                  <a:txBody>
                    <a:bodyPr/>
                    <a:lstStyle/>
                    <a:p>
                      <a:pPr algn="r" fontAlgn="ctr">
                        <a:buNone/>
                      </a:pPr>
                      <a:r>
                        <a:rPr lang="en-US" altLang="ja-JP" sz="2000" b="0" u="none" strike="noStrike">
                          <a:solidFill>
                            <a:srgbClr val="000000"/>
                          </a:solidFill>
                          <a:effectLst/>
                        </a:rPr>
                        <a:t>300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2000" b="0" u="none" strike="noStrike">
                          <a:solidFill>
                            <a:srgbClr val="212529"/>
                          </a:solidFill>
                          <a:effectLst/>
                        </a:rPr>
                        <a:t>乗用車</a:t>
                      </a:r>
                      <a:endParaRPr lang="ja-JP" altLang="en-US" sz="2000" b="0" i="0" u="none" strike="noStrike">
                        <a:solidFill>
                          <a:srgbClr val="212529"/>
                        </a:solidFill>
                        <a:effectLst/>
                        <a:latin typeface="ＭＳ ゴシック" panose="020B0609070205080204" pitchFamily="49" charset="-128"/>
                        <a:ea typeface="ＭＳ ゴシック" panose="020B0609070205080204" pitchFamily="49" charset="-128"/>
                      </a:endParaRPr>
                    </a:p>
                  </a:txBody>
                  <a:tcPr marL="228600" marR="6350" marT="6350" marB="0" anchor="ctr"/>
                </a:tc>
                <a:tc>
                  <a:txBody>
                    <a:bodyPr/>
                    <a:lstStyle/>
                    <a:p>
                      <a:pPr algn="r" fontAlgn="ctr">
                        <a:buNone/>
                      </a:pPr>
                      <a:r>
                        <a:rPr lang="en-US" altLang="ja-JP" sz="2000" b="0" u="none" strike="noStrike">
                          <a:solidFill>
                            <a:srgbClr val="000000"/>
                          </a:solidFill>
                          <a:effectLst/>
                        </a:rPr>
                        <a:t>10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792087142"/>
                  </a:ext>
                </a:extLst>
              </a:tr>
              <a:tr h="370840">
                <a:tc>
                  <a:txBody>
                    <a:bodyPr/>
                    <a:lstStyle/>
                    <a:p>
                      <a:pPr algn="r" fontAlgn="ctr">
                        <a:buNone/>
                      </a:pPr>
                      <a:r>
                        <a:rPr lang="en-US" altLang="ja-JP" sz="2000" b="0" u="none" strike="noStrike">
                          <a:solidFill>
                            <a:srgbClr val="000000"/>
                          </a:solidFill>
                          <a:effectLst/>
                        </a:rPr>
                        <a:t>301</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2000" b="0" u="none" strike="noStrike">
                          <a:solidFill>
                            <a:srgbClr val="212529"/>
                          </a:solidFill>
                          <a:effectLst/>
                        </a:rPr>
                        <a:t>貨物車</a:t>
                      </a:r>
                      <a:endParaRPr lang="ja-JP" altLang="en-US" sz="2000" b="0" i="0" u="none" strike="noStrike">
                        <a:solidFill>
                          <a:srgbClr val="212529"/>
                        </a:solidFill>
                        <a:effectLst/>
                        <a:latin typeface="ＭＳ ゴシック" panose="020B0609070205080204" pitchFamily="49" charset="-128"/>
                        <a:ea typeface="ＭＳ ゴシック" panose="020B0609070205080204" pitchFamily="49" charset="-128"/>
                      </a:endParaRPr>
                    </a:p>
                  </a:txBody>
                  <a:tcPr marL="228600" marR="6350" marT="6350" marB="0" anchor="ctr"/>
                </a:tc>
                <a:tc>
                  <a:txBody>
                    <a:bodyPr/>
                    <a:lstStyle/>
                    <a:p>
                      <a:pPr algn="r" fontAlgn="ctr">
                        <a:buNone/>
                      </a:pPr>
                      <a:r>
                        <a:rPr lang="en-US" altLang="ja-JP" sz="2000" b="0" u="none" strike="noStrike">
                          <a:solidFill>
                            <a:srgbClr val="000000"/>
                          </a:solidFill>
                          <a:effectLst/>
                        </a:rPr>
                        <a:t>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822750947"/>
                  </a:ext>
                </a:extLst>
              </a:tr>
              <a:tr h="370840">
                <a:tc>
                  <a:txBody>
                    <a:bodyPr/>
                    <a:lstStyle/>
                    <a:p>
                      <a:pPr algn="r" fontAlgn="ctr">
                        <a:buNone/>
                      </a:pPr>
                      <a:r>
                        <a:rPr lang="en-US" altLang="ja-JP" sz="2000" b="0" u="none" strike="noStrike">
                          <a:solidFill>
                            <a:srgbClr val="000000"/>
                          </a:solidFill>
                          <a:effectLst/>
                        </a:rPr>
                        <a:t>302</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2000" b="0" u="none" strike="noStrike">
                          <a:solidFill>
                            <a:srgbClr val="212529"/>
                          </a:solidFill>
                          <a:effectLst/>
                        </a:rPr>
                        <a:t>タクシー</a:t>
                      </a:r>
                      <a:endParaRPr lang="ja-JP" altLang="en-US" sz="2000" b="0" i="0" u="none" strike="noStrike">
                        <a:solidFill>
                          <a:srgbClr val="212529"/>
                        </a:solidFill>
                        <a:effectLst/>
                        <a:latin typeface="ＭＳ ゴシック" panose="020B0609070205080204" pitchFamily="49" charset="-128"/>
                        <a:ea typeface="ＭＳ ゴシック" panose="020B0609070205080204" pitchFamily="49" charset="-128"/>
                      </a:endParaRPr>
                    </a:p>
                  </a:txBody>
                  <a:tcPr marL="228600" marR="6350" marT="6350" marB="0" anchor="ctr"/>
                </a:tc>
                <a:tc>
                  <a:txBody>
                    <a:bodyPr/>
                    <a:lstStyle/>
                    <a:p>
                      <a:pPr algn="r" fontAlgn="ctr">
                        <a:buNone/>
                      </a:pPr>
                      <a:r>
                        <a:rPr lang="en-US" altLang="ja-JP" sz="2000" b="0" u="none" strike="noStrike">
                          <a:solidFill>
                            <a:srgbClr val="000000"/>
                          </a:solidFill>
                          <a:effectLst/>
                        </a:rPr>
                        <a:t>1</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016468105"/>
                  </a:ext>
                </a:extLst>
              </a:tr>
              <a:tr h="370840">
                <a:tc>
                  <a:txBody>
                    <a:bodyPr/>
                    <a:lstStyle/>
                    <a:p>
                      <a:pPr algn="r" fontAlgn="ctr">
                        <a:buNone/>
                      </a:pPr>
                      <a:r>
                        <a:rPr lang="en-US" altLang="ja-JP" sz="2000" b="0" u="none" strike="noStrike">
                          <a:solidFill>
                            <a:srgbClr val="000000"/>
                          </a:solidFill>
                          <a:effectLst/>
                        </a:rPr>
                        <a:t>303</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2000" b="0" u="none" strike="noStrike">
                          <a:solidFill>
                            <a:srgbClr val="212529"/>
                          </a:solidFill>
                          <a:effectLst/>
                        </a:rPr>
                        <a:t>バイク</a:t>
                      </a:r>
                      <a:endParaRPr lang="ja-JP" altLang="en-US" sz="2000" b="0" i="0" u="none" strike="noStrike">
                        <a:solidFill>
                          <a:srgbClr val="212529"/>
                        </a:solidFill>
                        <a:effectLst/>
                        <a:latin typeface="ＭＳ ゴシック" panose="020B0609070205080204" pitchFamily="49" charset="-128"/>
                        <a:ea typeface="ＭＳ ゴシック" panose="020B0609070205080204" pitchFamily="49" charset="-128"/>
                      </a:endParaRPr>
                    </a:p>
                  </a:txBody>
                  <a:tcPr marL="228600" marR="6350" marT="6350" marB="0" anchor="ctr"/>
                </a:tc>
                <a:tc>
                  <a:txBody>
                    <a:bodyPr/>
                    <a:lstStyle/>
                    <a:p>
                      <a:pPr algn="r" fontAlgn="ctr">
                        <a:buNone/>
                      </a:pPr>
                      <a:r>
                        <a:rPr lang="en-US" altLang="ja-JP" sz="2000" b="0" u="none" strike="noStrike">
                          <a:solidFill>
                            <a:srgbClr val="000000"/>
                          </a:solidFill>
                          <a:effectLst/>
                        </a:rPr>
                        <a:t>3</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883621331"/>
                  </a:ext>
                </a:extLst>
              </a:tr>
              <a:tr h="370840">
                <a:tc>
                  <a:txBody>
                    <a:bodyPr/>
                    <a:lstStyle/>
                    <a:p>
                      <a:pPr algn="r" fontAlgn="ctr">
                        <a:buNone/>
                      </a:pPr>
                      <a:r>
                        <a:rPr lang="en-US" altLang="ja-JP" sz="2000" b="0" u="none" strike="noStrike">
                          <a:solidFill>
                            <a:srgbClr val="000000"/>
                          </a:solidFill>
                          <a:effectLst/>
                        </a:rPr>
                        <a:t>400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zh-TW" altLang="en-US" sz="2000" b="0" u="none" strike="noStrike">
                          <a:solidFill>
                            <a:srgbClr val="212529"/>
                          </a:solidFill>
                          <a:effectLst/>
                        </a:rPr>
                        <a:t>自転車（個人所有）</a:t>
                      </a:r>
                      <a:endParaRPr lang="zh-TW" altLang="en-US" sz="2000" b="0" i="0" u="none" strike="noStrike">
                        <a:solidFill>
                          <a:srgbClr val="212529"/>
                        </a:solidFill>
                        <a:effectLst/>
                        <a:latin typeface="ＭＳ ゴシック" panose="020B0609070205080204" pitchFamily="49" charset="-128"/>
                        <a:ea typeface="ＭＳ ゴシック" panose="020B0609070205080204" pitchFamily="49" charset="-128"/>
                      </a:endParaRPr>
                    </a:p>
                  </a:txBody>
                  <a:tcPr marL="228600" marR="6350" marT="6350" marB="0" anchor="ctr"/>
                </a:tc>
                <a:tc>
                  <a:txBody>
                    <a:bodyPr/>
                    <a:lstStyle/>
                    <a:p>
                      <a:pPr algn="r" fontAlgn="ctr">
                        <a:buNone/>
                      </a:pPr>
                      <a:r>
                        <a:rPr lang="en-US" altLang="ja-JP" sz="2000" b="0" u="none" strike="noStrike">
                          <a:solidFill>
                            <a:srgbClr val="000000"/>
                          </a:solidFill>
                          <a:effectLst/>
                        </a:rPr>
                        <a:t>16</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376981039"/>
                  </a:ext>
                </a:extLst>
              </a:tr>
              <a:tr h="370840">
                <a:tc>
                  <a:txBody>
                    <a:bodyPr/>
                    <a:lstStyle/>
                    <a:p>
                      <a:pPr algn="r" fontAlgn="ctr">
                        <a:buNone/>
                      </a:pPr>
                      <a:r>
                        <a:rPr lang="en-US" altLang="ja-JP" sz="2000" b="0" u="none" strike="noStrike">
                          <a:solidFill>
                            <a:srgbClr val="000000"/>
                          </a:solidFill>
                          <a:effectLst/>
                        </a:rPr>
                        <a:t>401</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zh-TW" altLang="en-US" sz="2000" b="0" u="none" strike="noStrike">
                          <a:solidFill>
                            <a:srgbClr val="212529"/>
                          </a:solidFill>
                          <a:effectLst/>
                        </a:rPr>
                        <a:t>自転車（個人所有）</a:t>
                      </a:r>
                      <a:endParaRPr lang="zh-TW" altLang="en-US" sz="2000" b="0" i="0" u="none" strike="noStrike">
                        <a:solidFill>
                          <a:srgbClr val="212529"/>
                        </a:solidFill>
                        <a:effectLst/>
                        <a:latin typeface="ＭＳ ゴシック" panose="020B0609070205080204" pitchFamily="49" charset="-128"/>
                        <a:ea typeface="ＭＳ ゴシック" panose="020B0609070205080204" pitchFamily="49" charset="-128"/>
                      </a:endParaRPr>
                    </a:p>
                  </a:txBody>
                  <a:tcPr marL="228600" marR="6350" marT="6350" marB="0" anchor="ctr"/>
                </a:tc>
                <a:tc>
                  <a:txBody>
                    <a:bodyPr/>
                    <a:lstStyle/>
                    <a:p>
                      <a:pPr algn="r" fontAlgn="ctr">
                        <a:buNone/>
                      </a:pPr>
                      <a:r>
                        <a:rPr lang="en-US" altLang="ja-JP" sz="2000" b="0" u="none" strike="noStrike">
                          <a:solidFill>
                            <a:srgbClr val="000000"/>
                          </a:solidFill>
                          <a:effectLst/>
                        </a:rPr>
                        <a:t>1</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620860546"/>
                  </a:ext>
                </a:extLst>
              </a:tr>
              <a:tr h="370840">
                <a:tc>
                  <a:txBody>
                    <a:bodyPr/>
                    <a:lstStyle/>
                    <a:p>
                      <a:pPr algn="r" fontAlgn="ctr">
                        <a:buNone/>
                      </a:pPr>
                      <a:r>
                        <a:rPr lang="en-US" altLang="ja-JP" sz="2000" b="0" u="none" strike="noStrike">
                          <a:solidFill>
                            <a:srgbClr val="000000"/>
                          </a:solidFill>
                          <a:effectLst/>
                        </a:rPr>
                        <a:t>402</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2000" b="0" u="none" strike="noStrike">
                          <a:solidFill>
                            <a:srgbClr val="212529"/>
                          </a:solidFill>
                          <a:effectLst/>
                        </a:rPr>
                        <a:t>ベロタクシー</a:t>
                      </a:r>
                      <a:endParaRPr lang="ja-JP" altLang="en-US" sz="2000" b="0" i="0" u="none" strike="noStrike">
                        <a:solidFill>
                          <a:srgbClr val="212529"/>
                        </a:solidFill>
                        <a:effectLst/>
                        <a:latin typeface="ＭＳ ゴシック" panose="020B0609070205080204" pitchFamily="49" charset="-128"/>
                        <a:ea typeface="ＭＳ ゴシック" panose="020B0609070205080204" pitchFamily="49" charset="-128"/>
                      </a:endParaRPr>
                    </a:p>
                  </a:txBody>
                  <a:tcPr marL="228600" marR="6350" marT="6350" marB="0" anchor="ctr"/>
                </a:tc>
                <a:tc>
                  <a:txBody>
                    <a:bodyPr/>
                    <a:lstStyle/>
                    <a:p>
                      <a:pPr algn="r" fontAlgn="ctr">
                        <a:buNone/>
                      </a:pPr>
                      <a:r>
                        <a:rPr lang="en-US" altLang="ja-JP" sz="2000" b="0" u="none" strike="noStrike">
                          <a:solidFill>
                            <a:srgbClr val="000000"/>
                          </a:solidFill>
                          <a:effectLst/>
                        </a:rPr>
                        <a:t>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796898473"/>
                  </a:ext>
                </a:extLst>
              </a:tr>
              <a:tr h="370840">
                <a:tc>
                  <a:txBody>
                    <a:bodyPr/>
                    <a:lstStyle/>
                    <a:p>
                      <a:pPr algn="r" fontAlgn="ctr">
                        <a:buNone/>
                      </a:pPr>
                      <a:r>
                        <a:rPr lang="en-US" altLang="ja-JP" sz="2000" b="0" u="none" strike="noStrike">
                          <a:solidFill>
                            <a:srgbClr val="000000"/>
                          </a:solidFill>
                          <a:effectLst/>
                        </a:rPr>
                        <a:t>500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2000" b="0" u="none" strike="noStrike">
                          <a:solidFill>
                            <a:srgbClr val="212529"/>
                          </a:solidFill>
                          <a:effectLst/>
                        </a:rPr>
                        <a:t>徒歩</a:t>
                      </a:r>
                      <a:endParaRPr lang="ja-JP" altLang="en-US" sz="2000" b="0" i="0" u="none" strike="noStrike">
                        <a:solidFill>
                          <a:srgbClr val="212529"/>
                        </a:solidFill>
                        <a:effectLst/>
                        <a:latin typeface="ＭＳ ゴシック" panose="020B0609070205080204" pitchFamily="49" charset="-128"/>
                        <a:ea typeface="ＭＳ ゴシック" panose="020B0609070205080204" pitchFamily="49" charset="-128"/>
                      </a:endParaRPr>
                    </a:p>
                  </a:txBody>
                  <a:tcPr marL="228600" marR="6350" marT="6350" marB="0" anchor="ctr"/>
                </a:tc>
                <a:tc>
                  <a:txBody>
                    <a:bodyPr/>
                    <a:lstStyle/>
                    <a:p>
                      <a:pPr algn="r" fontAlgn="ctr">
                        <a:buNone/>
                      </a:pPr>
                      <a:r>
                        <a:rPr lang="en-US" altLang="ja-JP" sz="2000" b="0" u="none" strike="noStrike">
                          <a:solidFill>
                            <a:srgbClr val="000000"/>
                          </a:solidFill>
                          <a:effectLst/>
                        </a:rPr>
                        <a:t>70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188960270"/>
                  </a:ext>
                </a:extLst>
              </a:tr>
              <a:tr h="370840">
                <a:tc>
                  <a:txBody>
                    <a:bodyPr/>
                    <a:lstStyle/>
                    <a:p>
                      <a:pPr algn="r" fontAlgn="ctr">
                        <a:buNone/>
                      </a:pPr>
                      <a:r>
                        <a:rPr lang="en-US" altLang="ja-JP" sz="2000" b="0" u="none" strike="noStrike">
                          <a:solidFill>
                            <a:srgbClr val="000000"/>
                          </a:solidFill>
                          <a:effectLst/>
                        </a:rPr>
                        <a:t>600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2000" b="0" u="none" strike="noStrike">
                          <a:solidFill>
                            <a:srgbClr val="212529"/>
                          </a:solidFill>
                          <a:effectLst/>
                        </a:rPr>
                        <a:t>飛行機</a:t>
                      </a:r>
                      <a:endParaRPr lang="ja-JP" altLang="en-US" sz="2000" b="0" i="0" u="none" strike="noStrike">
                        <a:solidFill>
                          <a:srgbClr val="212529"/>
                        </a:solidFill>
                        <a:effectLst/>
                        <a:latin typeface="游ゴシック" panose="020B0400000000000000" pitchFamily="50" charset="-128"/>
                        <a:ea typeface="游ゴシック" panose="020B0400000000000000" pitchFamily="50" charset="-128"/>
                      </a:endParaRPr>
                    </a:p>
                  </a:txBody>
                  <a:tcPr marL="228600" marR="6350" marT="6350" marB="0" anchor="ctr"/>
                </a:tc>
                <a:tc>
                  <a:txBody>
                    <a:bodyPr/>
                    <a:lstStyle/>
                    <a:p>
                      <a:pPr algn="r" fontAlgn="ctr">
                        <a:buNone/>
                      </a:pPr>
                      <a:r>
                        <a:rPr lang="en-US" altLang="ja-JP" sz="2000" b="0" u="none" strike="noStrike">
                          <a:solidFill>
                            <a:srgbClr val="000000"/>
                          </a:solidFill>
                          <a:effectLst/>
                        </a:rPr>
                        <a:t>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079051530"/>
                  </a:ext>
                </a:extLst>
              </a:tr>
              <a:tr h="370840">
                <a:tc>
                  <a:txBody>
                    <a:bodyPr/>
                    <a:lstStyle/>
                    <a:p>
                      <a:pPr algn="r" fontAlgn="ctr">
                        <a:buNone/>
                      </a:pPr>
                      <a:r>
                        <a:rPr lang="en-US" altLang="ja-JP" sz="2000" b="0" u="none" strike="noStrike">
                          <a:solidFill>
                            <a:srgbClr val="000000"/>
                          </a:solidFill>
                          <a:effectLst/>
                        </a:rPr>
                        <a:t>601</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2000" b="0" u="none" strike="noStrike">
                          <a:solidFill>
                            <a:srgbClr val="212529"/>
                          </a:solidFill>
                          <a:effectLst/>
                        </a:rPr>
                        <a:t>船</a:t>
                      </a:r>
                      <a:endParaRPr lang="ja-JP" altLang="en-US" sz="2000" b="0" i="0" u="none" strike="noStrike">
                        <a:solidFill>
                          <a:srgbClr val="212529"/>
                        </a:solidFill>
                        <a:effectLst/>
                        <a:latin typeface="游ゴシック" panose="020B0400000000000000" pitchFamily="50" charset="-128"/>
                        <a:ea typeface="游ゴシック" panose="020B0400000000000000" pitchFamily="50" charset="-128"/>
                      </a:endParaRPr>
                    </a:p>
                  </a:txBody>
                  <a:tcPr marL="228600" marR="6350" marT="6350" marB="0" anchor="ctr"/>
                </a:tc>
                <a:tc>
                  <a:txBody>
                    <a:bodyPr/>
                    <a:lstStyle/>
                    <a:p>
                      <a:pPr algn="r" fontAlgn="ctr">
                        <a:buNone/>
                      </a:pPr>
                      <a:r>
                        <a:rPr lang="en-US" altLang="ja-JP" sz="2000" b="0" u="none" strike="noStrike">
                          <a:solidFill>
                            <a:srgbClr val="000000"/>
                          </a:solidFill>
                          <a:effectLst/>
                        </a:rPr>
                        <a:t>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491712517"/>
                  </a:ext>
                </a:extLst>
              </a:tr>
              <a:tr h="370840">
                <a:tc>
                  <a:txBody>
                    <a:bodyPr/>
                    <a:lstStyle/>
                    <a:p>
                      <a:pPr algn="r" fontAlgn="ctr">
                        <a:buNone/>
                      </a:pPr>
                      <a:r>
                        <a:rPr lang="en-US" altLang="ja-JP" sz="2000" b="0" u="none" strike="noStrike">
                          <a:solidFill>
                            <a:srgbClr val="000000"/>
                          </a:solidFill>
                          <a:effectLst/>
                        </a:rPr>
                        <a:t>602</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ja-JP" altLang="en-US" sz="2000" b="0" u="none" strike="noStrike">
                          <a:solidFill>
                            <a:srgbClr val="212529"/>
                          </a:solidFill>
                          <a:effectLst/>
                        </a:rPr>
                        <a:t>その他</a:t>
                      </a:r>
                      <a:endParaRPr lang="ja-JP" altLang="en-US" sz="2000" b="0" i="0" u="none" strike="noStrike">
                        <a:solidFill>
                          <a:srgbClr val="212529"/>
                        </a:solidFill>
                        <a:effectLst/>
                        <a:latin typeface="游ゴシック" panose="020B0400000000000000" pitchFamily="50" charset="-128"/>
                        <a:ea typeface="游ゴシック" panose="020B0400000000000000" pitchFamily="50" charset="-128"/>
                      </a:endParaRPr>
                    </a:p>
                  </a:txBody>
                  <a:tcPr marL="228600" marR="6350" marT="6350" marB="0" anchor="ctr"/>
                </a:tc>
                <a:tc>
                  <a:txBody>
                    <a:bodyPr/>
                    <a:lstStyle/>
                    <a:p>
                      <a:pPr algn="r" fontAlgn="ctr">
                        <a:buNone/>
                      </a:pPr>
                      <a:r>
                        <a:rPr lang="en-US" altLang="ja-JP" sz="2000" b="0" u="none" strike="noStrike">
                          <a:solidFill>
                            <a:srgbClr val="000000"/>
                          </a:solidFill>
                          <a:effectLst/>
                        </a:rPr>
                        <a:t>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205831187"/>
                  </a:ext>
                </a:extLst>
              </a:tr>
              <a:tr h="370840">
                <a:tc>
                  <a:txBody>
                    <a:bodyPr/>
                    <a:lstStyle/>
                    <a:p>
                      <a:pPr algn="r" fontAlgn="ctr">
                        <a:buNone/>
                      </a:pPr>
                      <a:r>
                        <a:rPr lang="en-US" altLang="ja-JP" sz="2000" b="0" u="none" strike="noStrike">
                          <a:solidFill>
                            <a:srgbClr val="000000"/>
                          </a:solidFill>
                          <a:effectLst/>
                        </a:rPr>
                        <a:t>999</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buNone/>
                      </a:pPr>
                      <a:r>
                        <a:rPr lang="en-US" sz="2000" b="0" u="none" strike="noStrike">
                          <a:solidFill>
                            <a:srgbClr val="212529"/>
                          </a:solidFill>
                          <a:effectLst/>
                        </a:rPr>
                        <a:t>Unknown</a:t>
                      </a:r>
                      <a:endParaRPr lang="en-US" sz="2000" b="0" i="0" u="none" strike="noStrike">
                        <a:solidFill>
                          <a:srgbClr val="212529"/>
                        </a:solidFill>
                        <a:effectLst/>
                        <a:latin typeface="Arial" panose="020B0604020202020204" pitchFamily="34" charset="0"/>
                        <a:ea typeface="游ゴシック" panose="020B0400000000000000" pitchFamily="50" charset="-128"/>
                      </a:endParaRPr>
                    </a:p>
                  </a:txBody>
                  <a:tcPr marL="228600" marR="6350" marT="6350" marB="0" anchor="ctr"/>
                </a:tc>
                <a:tc>
                  <a:txBody>
                    <a:bodyPr/>
                    <a:lstStyle/>
                    <a:p>
                      <a:pPr algn="r" fontAlgn="ctr">
                        <a:buNone/>
                      </a:pPr>
                      <a:r>
                        <a:rPr lang="en-US" altLang="ja-JP" sz="2000" b="0" u="none" strike="noStrike">
                          <a:solidFill>
                            <a:srgbClr val="000000"/>
                          </a:solidFill>
                          <a:effectLst/>
                        </a:rPr>
                        <a:t>0</a:t>
                      </a:r>
                      <a:endParaRPr lang="en-US" altLang="ja-JP" sz="20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09131483"/>
                  </a:ext>
                </a:extLst>
              </a:tr>
            </a:tbl>
          </a:graphicData>
        </a:graphic>
      </p:graphicFrame>
    </p:spTree>
    <p:extLst>
      <p:ext uri="{BB962C8B-B14F-4D97-AF65-F5344CB8AC3E}">
        <p14:creationId xmlns:p14="http://schemas.microsoft.com/office/powerpoint/2010/main" val="28728871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散布図&#10;&#10;AI 生成コンテンツは誤りを含む可能性があります。">
            <a:extLst>
              <a:ext uri="{FF2B5EF4-FFF2-40B4-BE49-F238E27FC236}">
                <a16:creationId xmlns:a16="http://schemas.microsoft.com/office/drawing/2014/main" id="{22741BCB-A3EA-2B8A-9873-988926ECE23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858779"/>
            <a:ext cx="10972800" cy="3657600"/>
          </a:xfrm>
        </p:spPr>
      </p:pic>
      <p:sp>
        <p:nvSpPr>
          <p:cNvPr id="3" name="スライド番号プレースホルダー 2">
            <a:extLst>
              <a:ext uri="{FF2B5EF4-FFF2-40B4-BE49-F238E27FC236}">
                <a16:creationId xmlns:a16="http://schemas.microsoft.com/office/drawing/2014/main" id="{0C0B3F9D-92F9-6912-3AD6-C95C1B7A1BF8}"/>
              </a:ext>
            </a:extLst>
          </p:cNvPr>
          <p:cNvSpPr>
            <a:spLocks noGrp="1"/>
          </p:cNvSpPr>
          <p:nvPr>
            <p:ph type="sldNum" sz="quarter" idx="12"/>
          </p:nvPr>
        </p:nvSpPr>
        <p:spPr/>
        <p:txBody>
          <a:bodyPr/>
          <a:lstStyle/>
          <a:p>
            <a:fld id="{2E579A5C-05D8-48F0-A5C1-8CBB8C12EF46}" type="slidenum">
              <a:rPr kumimoji="1" lang="ja-JP" altLang="en-US" smtClean="0"/>
              <a:pPr/>
              <a:t>68</a:t>
            </a:fld>
            <a:endParaRPr kumimoji="1" lang="ja-JP" altLang="en-US"/>
          </a:p>
        </p:txBody>
      </p:sp>
      <p:sp>
        <p:nvSpPr>
          <p:cNvPr id="4" name="タイトル 3">
            <a:extLst>
              <a:ext uri="{FF2B5EF4-FFF2-40B4-BE49-F238E27FC236}">
                <a16:creationId xmlns:a16="http://schemas.microsoft.com/office/drawing/2014/main" id="{8CF95DB1-5784-1CA3-666A-E936681BC894}"/>
              </a:ext>
            </a:extLst>
          </p:cNvPr>
          <p:cNvSpPr>
            <a:spLocks noGrp="1"/>
          </p:cNvSpPr>
          <p:nvPr>
            <p:ph type="title"/>
          </p:nvPr>
        </p:nvSpPr>
        <p:spPr/>
        <p:txBody>
          <a:bodyPr/>
          <a:lstStyle/>
          <a:p>
            <a:r>
              <a:rPr kumimoji="1" lang="ja-JP" altLang="en-US"/>
              <a:t>交通手段</a:t>
            </a:r>
            <a:r>
              <a:rPr kumimoji="1" lang="en-US" altLang="ja-JP"/>
              <a:t>-</a:t>
            </a:r>
            <a:r>
              <a:rPr kumimoji="1" lang="ja-JP" altLang="en-US"/>
              <a:t>最寄り駅距離</a:t>
            </a:r>
          </a:p>
        </p:txBody>
      </p:sp>
    </p:spTree>
    <p:extLst>
      <p:ext uri="{BB962C8B-B14F-4D97-AF65-F5344CB8AC3E}">
        <p14:creationId xmlns:p14="http://schemas.microsoft.com/office/powerpoint/2010/main" val="13080454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散布図&#10;&#10;AI 生成コンテンツは誤りを含む可能性があります。">
            <a:extLst>
              <a:ext uri="{FF2B5EF4-FFF2-40B4-BE49-F238E27FC236}">
                <a16:creationId xmlns:a16="http://schemas.microsoft.com/office/drawing/2014/main" id="{6A011A38-12AE-8966-2CE3-5F4B7D33EC15}"/>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27062" y="2018506"/>
            <a:ext cx="10972800" cy="3657600"/>
          </a:xfrm>
        </p:spPr>
      </p:pic>
      <p:sp>
        <p:nvSpPr>
          <p:cNvPr id="3" name="スライド番号プレースホルダー 2">
            <a:extLst>
              <a:ext uri="{FF2B5EF4-FFF2-40B4-BE49-F238E27FC236}">
                <a16:creationId xmlns:a16="http://schemas.microsoft.com/office/drawing/2014/main" id="{F452E03D-8730-BFFE-9023-B40B1CC11A96}"/>
              </a:ext>
            </a:extLst>
          </p:cNvPr>
          <p:cNvSpPr>
            <a:spLocks noGrp="1"/>
          </p:cNvSpPr>
          <p:nvPr>
            <p:ph type="sldNum" sz="quarter" idx="12"/>
          </p:nvPr>
        </p:nvSpPr>
        <p:spPr/>
        <p:txBody>
          <a:bodyPr/>
          <a:lstStyle/>
          <a:p>
            <a:fld id="{2E579A5C-05D8-48F0-A5C1-8CBB8C12EF46}" type="slidenum">
              <a:rPr kumimoji="1" lang="ja-JP" altLang="en-US" smtClean="0"/>
              <a:pPr/>
              <a:t>69</a:t>
            </a:fld>
            <a:endParaRPr kumimoji="1" lang="ja-JP" altLang="en-US"/>
          </a:p>
        </p:txBody>
      </p:sp>
      <p:sp>
        <p:nvSpPr>
          <p:cNvPr id="4" name="タイトル 3">
            <a:extLst>
              <a:ext uri="{FF2B5EF4-FFF2-40B4-BE49-F238E27FC236}">
                <a16:creationId xmlns:a16="http://schemas.microsoft.com/office/drawing/2014/main" id="{4B18C311-7BF4-81EC-FE71-50BA7256B104}"/>
              </a:ext>
            </a:extLst>
          </p:cNvPr>
          <p:cNvSpPr>
            <a:spLocks noGrp="1"/>
          </p:cNvSpPr>
          <p:nvPr>
            <p:ph type="title"/>
          </p:nvPr>
        </p:nvSpPr>
        <p:spPr/>
        <p:txBody>
          <a:bodyPr/>
          <a:lstStyle/>
          <a:p>
            <a:r>
              <a:rPr lang="ja-JP" altLang="en-US"/>
              <a:t>交通手段</a:t>
            </a:r>
            <a:r>
              <a:rPr lang="en-US" altLang="ja-JP"/>
              <a:t>-</a:t>
            </a:r>
            <a:r>
              <a:rPr lang="ja-JP" altLang="en-US"/>
              <a:t>最寄り駅距離</a:t>
            </a:r>
            <a:endParaRPr kumimoji="1" lang="ja-JP" altLang="en-US"/>
          </a:p>
        </p:txBody>
      </p:sp>
    </p:spTree>
    <p:extLst>
      <p:ext uri="{BB962C8B-B14F-4D97-AF65-F5344CB8AC3E}">
        <p14:creationId xmlns:p14="http://schemas.microsoft.com/office/powerpoint/2010/main" val="1743420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758AACB5-E0DF-5A91-E670-75097C522AD9}"/>
              </a:ext>
            </a:extLst>
          </p:cNvPr>
          <p:cNvSpPr>
            <a:spLocks noGrp="1"/>
          </p:cNvSpPr>
          <p:nvPr>
            <p:ph type="body" sz="quarter" idx="14"/>
          </p:nvPr>
        </p:nvSpPr>
        <p:spPr/>
        <p:txBody>
          <a:bodyPr/>
          <a:lstStyle/>
          <a:p>
            <a:r>
              <a:rPr lang="en" altLang="ja-JP" sz="2800" b="1"/>
              <a:t>Review count</a:t>
            </a:r>
            <a:r>
              <a:rPr lang="en-US" altLang="ja-JP" sz="2800" b="1"/>
              <a:t>×Sex</a:t>
            </a:r>
            <a:endParaRPr lang="en" altLang="ja-JP" sz="2800" b="1"/>
          </a:p>
          <a:p>
            <a:pPr lvl="1"/>
            <a:r>
              <a:rPr lang="ja-JP" altLang="en-US" sz="2200"/>
              <a:t>口コミ件数</a:t>
            </a:r>
            <a:r>
              <a:rPr lang="en-US" altLang="ja-JP" sz="2200"/>
              <a:t>×</a:t>
            </a:r>
            <a:r>
              <a:rPr lang="ja-JP" altLang="en-US" sz="2200"/>
              <a:t>性別</a:t>
            </a:r>
            <a:endParaRPr lang="en-US" altLang="ja-JP" sz="2200"/>
          </a:p>
          <a:p>
            <a:endParaRPr kumimoji="1" lang="ja-JP" altLang="en-US"/>
          </a:p>
        </p:txBody>
      </p:sp>
      <p:sp>
        <p:nvSpPr>
          <p:cNvPr id="3" name="スライド番号プレースホルダー 2">
            <a:extLst>
              <a:ext uri="{FF2B5EF4-FFF2-40B4-BE49-F238E27FC236}">
                <a16:creationId xmlns:a16="http://schemas.microsoft.com/office/drawing/2014/main" id="{814D8646-0EC7-9727-A987-84BF31B18D14}"/>
              </a:ext>
            </a:extLst>
          </p:cNvPr>
          <p:cNvSpPr>
            <a:spLocks noGrp="1"/>
          </p:cNvSpPr>
          <p:nvPr>
            <p:ph type="sldNum" sz="quarter" idx="12"/>
          </p:nvPr>
        </p:nvSpPr>
        <p:spPr/>
        <p:txBody>
          <a:bodyPr/>
          <a:lstStyle/>
          <a:p>
            <a:fld id="{2E579A5C-05D8-48F0-A5C1-8CBB8C12EF46}" type="slidenum">
              <a:rPr kumimoji="1" lang="ja-JP" altLang="en-US" smtClean="0"/>
              <a:pPr/>
              <a:t>7</a:t>
            </a:fld>
            <a:endParaRPr kumimoji="1" lang="ja-JP" altLang="en-US"/>
          </a:p>
        </p:txBody>
      </p:sp>
      <p:sp>
        <p:nvSpPr>
          <p:cNvPr id="4" name="タイトル 3">
            <a:extLst>
              <a:ext uri="{FF2B5EF4-FFF2-40B4-BE49-F238E27FC236}">
                <a16:creationId xmlns:a16="http://schemas.microsoft.com/office/drawing/2014/main" id="{534E04CE-E326-4BE1-EB2F-47E431833A36}"/>
              </a:ext>
            </a:extLst>
          </p:cNvPr>
          <p:cNvSpPr>
            <a:spLocks noGrp="1"/>
          </p:cNvSpPr>
          <p:nvPr>
            <p:ph type="title"/>
          </p:nvPr>
        </p:nvSpPr>
        <p:spPr/>
        <p:txBody>
          <a:bodyPr/>
          <a:lstStyle/>
          <a:p>
            <a:r>
              <a:rPr lang="en" altLang="ja-JP">
                <a:solidFill>
                  <a:srgbClr val="0066FF"/>
                </a:solidFill>
              </a:rPr>
              <a:t>C</a:t>
            </a:r>
            <a:r>
              <a:rPr lang="en" altLang="ja-JP"/>
              <a:t>ross Tabulation </a:t>
            </a:r>
            <a:r>
              <a:rPr lang="ja-JP" altLang="en-US"/>
              <a:t>クロス集計</a:t>
            </a:r>
            <a:endParaRPr kumimoji="1" lang="ja-JP" altLang="en-US"/>
          </a:p>
        </p:txBody>
      </p:sp>
      <p:pic>
        <p:nvPicPr>
          <p:cNvPr id="17" name="図 16" descr="グラフ&#10;&#10;AI 生成コンテンツは誤りを含む可能性があります。">
            <a:extLst>
              <a:ext uri="{FF2B5EF4-FFF2-40B4-BE49-F238E27FC236}">
                <a16:creationId xmlns:a16="http://schemas.microsoft.com/office/drawing/2014/main" id="{6B924940-8B0E-9518-DB36-FEB093D48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48" y="2015366"/>
            <a:ext cx="6119170" cy="4370836"/>
          </a:xfrm>
          <a:prstGeom prst="rect">
            <a:avLst/>
          </a:prstGeom>
        </p:spPr>
      </p:pic>
      <p:sp>
        <p:nvSpPr>
          <p:cNvPr id="7" name="テキスト ボックス 6">
            <a:extLst>
              <a:ext uri="{FF2B5EF4-FFF2-40B4-BE49-F238E27FC236}">
                <a16:creationId xmlns:a16="http://schemas.microsoft.com/office/drawing/2014/main" id="{681F54A6-1AC3-BDF3-2885-BE63F0D59298}"/>
              </a:ext>
            </a:extLst>
          </p:cNvPr>
          <p:cNvSpPr txBox="1"/>
          <p:nvPr/>
        </p:nvSpPr>
        <p:spPr>
          <a:xfrm>
            <a:off x="6798365" y="3017076"/>
            <a:ext cx="5012645" cy="1661993"/>
          </a:xfrm>
          <a:prstGeom prst="rect">
            <a:avLst/>
          </a:prstGeom>
          <a:noFill/>
        </p:spPr>
        <p:txBody>
          <a:bodyPr wrap="square" rtlCol="0">
            <a:spAutoFit/>
          </a:bodyPr>
          <a:lstStyle/>
          <a:p>
            <a:r>
              <a:rPr kumimoji="1" lang="en-US" altLang="ja-JP" sz="2800"/>
              <a:t>Women tend to choose restaurants with a high number of customer reviews.</a:t>
            </a:r>
          </a:p>
          <a:p>
            <a:r>
              <a:rPr kumimoji="1" lang="ja-JP" altLang="en-US">
                <a:solidFill>
                  <a:srgbClr val="0066FF"/>
                </a:solidFill>
              </a:rPr>
              <a:t>　女性は口コミ件数が多い店に行く</a:t>
            </a:r>
          </a:p>
        </p:txBody>
      </p:sp>
      <p:grpSp>
        <p:nvGrpSpPr>
          <p:cNvPr id="9" name="グループ化 8">
            <a:extLst>
              <a:ext uri="{FF2B5EF4-FFF2-40B4-BE49-F238E27FC236}">
                <a16:creationId xmlns:a16="http://schemas.microsoft.com/office/drawing/2014/main" id="{5DB3A04C-7FEF-CC60-49AB-F600027C74C5}"/>
              </a:ext>
            </a:extLst>
          </p:cNvPr>
          <p:cNvGrpSpPr/>
          <p:nvPr/>
        </p:nvGrpSpPr>
        <p:grpSpPr>
          <a:xfrm>
            <a:off x="7367960" y="5212688"/>
            <a:ext cx="3474386" cy="720387"/>
            <a:chOff x="3332618" y="836635"/>
            <a:chExt cx="3474386" cy="720387"/>
          </a:xfrm>
        </p:grpSpPr>
        <p:pic>
          <p:nvPicPr>
            <p:cNvPr id="10" name="Picture 4" descr="AIに取り込まれた人のイラスト">
              <a:extLst>
                <a:ext uri="{FF2B5EF4-FFF2-40B4-BE49-F238E27FC236}">
                  <a16:creationId xmlns:a16="http://schemas.microsoft.com/office/drawing/2014/main" id="{1FB50B2E-0D6A-EF9B-7A46-649957046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618" y="836635"/>
              <a:ext cx="720387" cy="72038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4FB9A47A-2021-34FD-4413-D1F615CCF2AA}"/>
                </a:ext>
              </a:extLst>
            </p:cNvPr>
            <p:cNvSpPr txBox="1"/>
            <p:nvPr/>
          </p:nvSpPr>
          <p:spPr>
            <a:xfrm>
              <a:off x="3985631" y="1070668"/>
              <a:ext cx="2821373" cy="369332"/>
            </a:xfrm>
            <a:prstGeom prst="rect">
              <a:avLst/>
            </a:prstGeom>
            <a:noFill/>
          </p:spPr>
          <p:txBody>
            <a:bodyPr wrap="square" rtlCol="0">
              <a:spAutoFit/>
            </a:bodyPr>
            <a:lstStyle/>
            <a:p>
              <a:r>
                <a:rPr kumimoji="1" lang="en-US" altLang="ja-JP"/>
                <a:t>AI</a:t>
              </a:r>
              <a:r>
                <a:rPr kumimoji="1" lang="ja-JP" altLang="en-US"/>
                <a:t>の使用：コーディング</a:t>
              </a:r>
            </a:p>
          </p:txBody>
        </p:sp>
      </p:grpSp>
    </p:spTree>
    <p:extLst>
      <p:ext uri="{BB962C8B-B14F-4D97-AF65-F5344CB8AC3E}">
        <p14:creationId xmlns:p14="http://schemas.microsoft.com/office/powerpoint/2010/main" val="10022519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棒グラフ&#10;&#10;AI 生成コンテンツは誤りを含む可能性があります。">
            <a:extLst>
              <a:ext uri="{FF2B5EF4-FFF2-40B4-BE49-F238E27FC236}">
                <a16:creationId xmlns:a16="http://schemas.microsoft.com/office/drawing/2014/main" id="{BC28F6DC-DCA5-A855-8437-552F2F1CAFC2}"/>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344829" y="2182708"/>
            <a:ext cx="3854111" cy="2747608"/>
          </a:xfrm>
        </p:spPr>
      </p:pic>
      <p:sp>
        <p:nvSpPr>
          <p:cNvPr id="3" name="スライド番号プレースホルダー 2">
            <a:extLst>
              <a:ext uri="{FF2B5EF4-FFF2-40B4-BE49-F238E27FC236}">
                <a16:creationId xmlns:a16="http://schemas.microsoft.com/office/drawing/2014/main" id="{CA3717F8-515C-EBD3-A085-41C69FB191C7}"/>
              </a:ext>
            </a:extLst>
          </p:cNvPr>
          <p:cNvSpPr>
            <a:spLocks noGrp="1"/>
          </p:cNvSpPr>
          <p:nvPr>
            <p:ph type="sldNum" sz="quarter" idx="12"/>
          </p:nvPr>
        </p:nvSpPr>
        <p:spPr/>
        <p:txBody>
          <a:bodyPr/>
          <a:lstStyle/>
          <a:p>
            <a:fld id="{2E579A5C-05D8-48F0-A5C1-8CBB8C12EF46}" type="slidenum">
              <a:rPr kumimoji="1" lang="ja-JP" altLang="en-US" smtClean="0"/>
              <a:pPr/>
              <a:t>70</a:t>
            </a:fld>
            <a:endParaRPr kumimoji="1" lang="ja-JP" altLang="en-US"/>
          </a:p>
        </p:txBody>
      </p:sp>
      <p:sp>
        <p:nvSpPr>
          <p:cNvPr id="4" name="タイトル 3">
            <a:extLst>
              <a:ext uri="{FF2B5EF4-FFF2-40B4-BE49-F238E27FC236}">
                <a16:creationId xmlns:a16="http://schemas.microsoft.com/office/drawing/2014/main" id="{CBD77110-8075-2E74-FE67-5676ECBAA929}"/>
              </a:ext>
            </a:extLst>
          </p:cNvPr>
          <p:cNvSpPr>
            <a:spLocks noGrp="1"/>
          </p:cNvSpPr>
          <p:nvPr>
            <p:ph type="title"/>
          </p:nvPr>
        </p:nvSpPr>
        <p:spPr/>
        <p:txBody>
          <a:bodyPr/>
          <a:lstStyle/>
          <a:p>
            <a:r>
              <a:rPr kumimoji="1" lang="ja-JP" altLang="en-US"/>
              <a:t>交通手段</a:t>
            </a:r>
            <a:r>
              <a:rPr kumimoji="1" lang="en-US" altLang="ja-JP"/>
              <a:t>-</a:t>
            </a:r>
            <a:r>
              <a:rPr kumimoji="1" lang="ja-JP" altLang="en-US"/>
              <a:t>予算</a:t>
            </a:r>
          </a:p>
        </p:txBody>
      </p:sp>
      <p:pic>
        <p:nvPicPr>
          <p:cNvPr id="8" name="図 7" descr="グラフ, 棒グラフ&#10;&#10;AI 生成コンテンツは誤りを含む可能性があります。">
            <a:extLst>
              <a:ext uri="{FF2B5EF4-FFF2-40B4-BE49-F238E27FC236}">
                <a16:creationId xmlns:a16="http://schemas.microsoft.com/office/drawing/2014/main" id="{32287197-3794-4D9F-4A5F-BEC550B8B9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3732" y="2194473"/>
            <a:ext cx="3843015" cy="2739698"/>
          </a:xfrm>
          <a:prstGeom prst="rect">
            <a:avLst/>
          </a:prstGeom>
        </p:spPr>
      </p:pic>
      <p:pic>
        <p:nvPicPr>
          <p:cNvPr id="10" name="図 9" descr="グラフ, 棒グラフ&#10;&#10;AI 生成コンテンツは誤りを含む可能性があります。">
            <a:extLst>
              <a:ext uri="{FF2B5EF4-FFF2-40B4-BE49-F238E27FC236}">
                <a16:creationId xmlns:a16="http://schemas.microsoft.com/office/drawing/2014/main" id="{4FA6AE2E-FDF8-9B5E-4FB4-1578737843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725" y="2110561"/>
            <a:ext cx="3955312" cy="2819755"/>
          </a:xfrm>
          <a:prstGeom prst="rect">
            <a:avLst/>
          </a:prstGeom>
        </p:spPr>
      </p:pic>
    </p:spTree>
    <p:extLst>
      <p:ext uri="{BB962C8B-B14F-4D97-AF65-F5344CB8AC3E}">
        <p14:creationId xmlns:p14="http://schemas.microsoft.com/office/powerpoint/2010/main" val="1845782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4910CBB-D3F6-AF74-4090-C5D4742FDE33}"/>
              </a:ext>
            </a:extLst>
          </p:cNvPr>
          <p:cNvSpPr>
            <a:spLocks noGrp="1"/>
          </p:cNvSpPr>
          <p:nvPr>
            <p:ph sz="quarter" idx="13"/>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B6C59DB5-D36B-FD46-5E9F-0C65DC11D113}"/>
              </a:ext>
            </a:extLst>
          </p:cNvPr>
          <p:cNvSpPr>
            <a:spLocks noGrp="1"/>
          </p:cNvSpPr>
          <p:nvPr>
            <p:ph type="sldNum" sz="quarter" idx="12"/>
          </p:nvPr>
        </p:nvSpPr>
        <p:spPr/>
        <p:txBody>
          <a:bodyPr/>
          <a:lstStyle/>
          <a:p>
            <a:fld id="{2E579A5C-05D8-48F0-A5C1-8CBB8C12EF46}" type="slidenum">
              <a:rPr kumimoji="1" lang="ja-JP" altLang="en-US" smtClean="0"/>
              <a:pPr/>
              <a:t>71</a:t>
            </a:fld>
            <a:endParaRPr kumimoji="1" lang="ja-JP" altLang="en-US"/>
          </a:p>
        </p:txBody>
      </p:sp>
      <p:sp>
        <p:nvSpPr>
          <p:cNvPr id="4" name="タイトル 3">
            <a:extLst>
              <a:ext uri="{FF2B5EF4-FFF2-40B4-BE49-F238E27FC236}">
                <a16:creationId xmlns:a16="http://schemas.microsoft.com/office/drawing/2014/main" id="{8CA0C2B4-C9BF-CE43-17E8-33591D5F31DC}"/>
              </a:ext>
            </a:extLst>
          </p:cNvPr>
          <p:cNvSpPr>
            <a:spLocks noGrp="1"/>
          </p:cNvSpPr>
          <p:nvPr>
            <p:ph type="title"/>
          </p:nvPr>
        </p:nvSpPr>
        <p:spPr/>
        <p:txBody>
          <a:bodyPr/>
          <a:lstStyle/>
          <a:p>
            <a:r>
              <a:rPr kumimoji="1" lang="ja-JP" altLang="en-US"/>
              <a:t>交通手段</a:t>
            </a:r>
            <a:r>
              <a:rPr kumimoji="1" lang="en-US" altLang="ja-JP"/>
              <a:t>-</a:t>
            </a:r>
            <a:r>
              <a:rPr kumimoji="1" lang="ja-JP" altLang="en-US"/>
              <a:t>ジャンル</a:t>
            </a:r>
          </a:p>
        </p:txBody>
      </p:sp>
      <p:pic>
        <p:nvPicPr>
          <p:cNvPr id="5" name="図 4">
            <a:extLst>
              <a:ext uri="{FF2B5EF4-FFF2-40B4-BE49-F238E27FC236}">
                <a16:creationId xmlns:a16="http://schemas.microsoft.com/office/drawing/2014/main" id="{E5131390-9123-931D-FD39-78DF145662BF}"/>
              </a:ext>
            </a:extLst>
          </p:cNvPr>
          <p:cNvPicPr>
            <a:picLocks noChangeAspect="1"/>
          </p:cNvPicPr>
          <p:nvPr/>
        </p:nvPicPr>
        <p:blipFill>
          <a:blip r:embed="rId2"/>
          <a:stretch>
            <a:fillRect/>
          </a:stretch>
        </p:blipFill>
        <p:spPr>
          <a:xfrm>
            <a:off x="1204230" y="1505679"/>
            <a:ext cx="9154886" cy="4684225"/>
          </a:xfrm>
          <a:prstGeom prst="rect">
            <a:avLst/>
          </a:prstGeom>
        </p:spPr>
      </p:pic>
    </p:spTree>
    <p:extLst>
      <p:ext uri="{BB962C8B-B14F-4D97-AF65-F5344CB8AC3E}">
        <p14:creationId xmlns:p14="http://schemas.microsoft.com/office/powerpoint/2010/main" val="33582858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散布図&#10;&#10;AI 生成コンテンツは誤りを含む可能性があります。">
            <a:extLst>
              <a:ext uri="{FF2B5EF4-FFF2-40B4-BE49-F238E27FC236}">
                <a16:creationId xmlns:a16="http://schemas.microsoft.com/office/drawing/2014/main" id="{EC8CE6B1-2216-74D4-4473-B9215E468188}"/>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77862" y="2069306"/>
            <a:ext cx="10871200" cy="3556000"/>
          </a:xfrm>
        </p:spPr>
      </p:pic>
      <p:sp>
        <p:nvSpPr>
          <p:cNvPr id="3" name="スライド番号プレースホルダー 2">
            <a:extLst>
              <a:ext uri="{FF2B5EF4-FFF2-40B4-BE49-F238E27FC236}">
                <a16:creationId xmlns:a16="http://schemas.microsoft.com/office/drawing/2014/main" id="{990F9388-5E9C-C541-8219-7B63C8DC217C}"/>
              </a:ext>
            </a:extLst>
          </p:cNvPr>
          <p:cNvSpPr>
            <a:spLocks noGrp="1"/>
          </p:cNvSpPr>
          <p:nvPr>
            <p:ph type="sldNum" sz="quarter" idx="12"/>
          </p:nvPr>
        </p:nvSpPr>
        <p:spPr/>
        <p:txBody>
          <a:bodyPr/>
          <a:lstStyle/>
          <a:p>
            <a:fld id="{2E579A5C-05D8-48F0-A5C1-8CBB8C12EF46}" type="slidenum">
              <a:rPr kumimoji="1" lang="ja-JP" altLang="en-US" smtClean="0"/>
              <a:pPr/>
              <a:t>72</a:t>
            </a:fld>
            <a:endParaRPr kumimoji="1" lang="ja-JP" altLang="en-US"/>
          </a:p>
        </p:txBody>
      </p:sp>
      <p:sp>
        <p:nvSpPr>
          <p:cNvPr id="4" name="タイトル 3">
            <a:extLst>
              <a:ext uri="{FF2B5EF4-FFF2-40B4-BE49-F238E27FC236}">
                <a16:creationId xmlns:a16="http://schemas.microsoft.com/office/drawing/2014/main" id="{DA738312-CD49-62E8-52CF-EEFBC516B9D9}"/>
              </a:ext>
            </a:extLst>
          </p:cNvPr>
          <p:cNvSpPr>
            <a:spLocks noGrp="1"/>
          </p:cNvSpPr>
          <p:nvPr>
            <p:ph type="title"/>
          </p:nvPr>
        </p:nvSpPr>
        <p:spPr/>
        <p:txBody>
          <a:bodyPr/>
          <a:lstStyle/>
          <a:p>
            <a:r>
              <a:rPr kumimoji="1" lang="ja-JP" altLang="en-US"/>
              <a:t>交通手段</a:t>
            </a:r>
            <a:r>
              <a:rPr kumimoji="1" lang="en-US" altLang="ja-JP"/>
              <a:t>-</a:t>
            </a:r>
            <a:r>
              <a:rPr kumimoji="1" lang="ja-JP" altLang="en-US"/>
              <a:t>口コミ点数</a:t>
            </a:r>
          </a:p>
        </p:txBody>
      </p:sp>
    </p:spTree>
    <p:extLst>
      <p:ext uri="{BB962C8B-B14F-4D97-AF65-F5344CB8AC3E}">
        <p14:creationId xmlns:p14="http://schemas.microsoft.com/office/powerpoint/2010/main" val="39711650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箱ひげ図&#10;&#10;AI 生成コンテンツは誤りを含む可能性があります。">
            <a:extLst>
              <a:ext uri="{FF2B5EF4-FFF2-40B4-BE49-F238E27FC236}">
                <a16:creationId xmlns:a16="http://schemas.microsoft.com/office/drawing/2014/main" id="{168E2AC2-A7CD-9ADC-C825-94116C20EF5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77862" y="2069306"/>
            <a:ext cx="10871200" cy="3556000"/>
          </a:xfrm>
        </p:spPr>
      </p:pic>
      <p:sp>
        <p:nvSpPr>
          <p:cNvPr id="3" name="スライド番号プレースホルダー 2">
            <a:extLst>
              <a:ext uri="{FF2B5EF4-FFF2-40B4-BE49-F238E27FC236}">
                <a16:creationId xmlns:a16="http://schemas.microsoft.com/office/drawing/2014/main" id="{AAE6639C-4381-42C2-10E1-027D41E2DE4E}"/>
              </a:ext>
            </a:extLst>
          </p:cNvPr>
          <p:cNvSpPr>
            <a:spLocks noGrp="1"/>
          </p:cNvSpPr>
          <p:nvPr>
            <p:ph type="sldNum" sz="quarter" idx="12"/>
          </p:nvPr>
        </p:nvSpPr>
        <p:spPr/>
        <p:txBody>
          <a:bodyPr/>
          <a:lstStyle/>
          <a:p>
            <a:fld id="{2E579A5C-05D8-48F0-A5C1-8CBB8C12EF46}" type="slidenum">
              <a:rPr kumimoji="1" lang="ja-JP" altLang="en-US" smtClean="0"/>
              <a:pPr/>
              <a:t>73</a:t>
            </a:fld>
            <a:endParaRPr kumimoji="1" lang="ja-JP" altLang="en-US"/>
          </a:p>
        </p:txBody>
      </p:sp>
      <p:sp>
        <p:nvSpPr>
          <p:cNvPr id="4" name="タイトル 3">
            <a:extLst>
              <a:ext uri="{FF2B5EF4-FFF2-40B4-BE49-F238E27FC236}">
                <a16:creationId xmlns:a16="http://schemas.microsoft.com/office/drawing/2014/main" id="{1AFA2DD5-F9E2-0667-6412-185E07958982}"/>
              </a:ext>
            </a:extLst>
          </p:cNvPr>
          <p:cNvSpPr>
            <a:spLocks noGrp="1"/>
          </p:cNvSpPr>
          <p:nvPr>
            <p:ph type="title"/>
          </p:nvPr>
        </p:nvSpPr>
        <p:spPr/>
        <p:txBody>
          <a:bodyPr/>
          <a:lstStyle/>
          <a:p>
            <a:r>
              <a:rPr lang="ja-JP" altLang="en-US"/>
              <a:t>交通手段</a:t>
            </a:r>
            <a:r>
              <a:rPr lang="en-US" altLang="ja-JP"/>
              <a:t>-</a:t>
            </a:r>
            <a:r>
              <a:rPr lang="ja-JP" altLang="en-US"/>
              <a:t>口コミ点数</a:t>
            </a:r>
            <a:endParaRPr kumimoji="1" lang="ja-JP" altLang="en-US"/>
          </a:p>
        </p:txBody>
      </p:sp>
    </p:spTree>
    <p:extLst>
      <p:ext uri="{BB962C8B-B14F-4D97-AF65-F5344CB8AC3E}">
        <p14:creationId xmlns:p14="http://schemas.microsoft.com/office/powerpoint/2010/main" val="18754529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が含まれている画像&#10;&#10;AI 生成コンテンツは誤りを含む可能性があります。">
            <a:extLst>
              <a:ext uri="{FF2B5EF4-FFF2-40B4-BE49-F238E27FC236}">
                <a16:creationId xmlns:a16="http://schemas.microsoft.com/office/drawing/2014/main" id="{FA00B9F0-97B3-A3CD-B0BE-E342638CC943}"/>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27062" y="2018506"/>
            <a:ext cx="10972800" cy="3657600"/>
          </a:xfrm>
        </p:spPr>
      </p:pic>
      <p:sp>
        <p:nvSpPr>
          <p:cNvPr id="3" name="スライド番号プレースホルダー 2">
            <a:extLst>
              <a:ext uri="{FF2B5EF4-FFF2-40B4-BE49-F238E27FC236}">
                <a16:creationId xmlns:a16="http://schemas.microsoft.com/office/drawing/2014/main" id="{956A200B-D488-3E0E-9909-F6B789AE2EF7}"/>
              </a:ext>
            </a:extLst>
          </p:cNvPr>
          <p:cNvSpPr>
            <a:spLocks noGrp="1"/>
          </p:cNvSpPr>
          <p:nvPr>
            <p:ph type="sldNum" sz="quarter" idx="12"/>
          </p:nvPr>
        </p:nvSpPr>
        <p:spPr/>
        <p:txBody>
          <a:bodyPr/>
          <a:lstStyle/>
          <a:p>
            <a:fld id="{2E579A5C-05D8-48F0-A5C1-8CBB8C12EF46}" type="slidenum">
              <a:rPr kumimoji="1" lang="ja-JP" altLang="en-US" smtClean="0"/>
              <a:pPr/>
              <a:t>74</a:t>
            </a:fld>
            <a:endParaRPr kumimoji="1" lang="ja-JP" altLang="en-US"/>
          </a:p>
        </p:txBody>
      </p:sp>
      <p:sp>
        <p:nvSpPr>
          <p:cNvPr id="4" name="タイトル 3">
            <a:extLst>
              <a:ext uri="{FF2B5EF4-FFF2-40B4-BE49-F238E27FC236}">
                <a16:creationId xmlns:a16="http://schemas.microsoft.com/office/drawing/2014/main" id="{09689ACD-AF7D-81FD-9AD7-830426F7839F}"/>
              </a:ext>
            </a:extLst>
          </p:cNvPr>
          <p:cNvSpPr>
            <a:spLocks noGrp="1"/>
          </p:cNvSpPr>
          <p:nvPr>
            <p:ph type="title"/>
          </p:nvPr>
        </p:nvSpPr>
        <p:spPr/>
        <p:txBody>
          <a:bodyPr/>
          <a:lstStyle/>
          <a:p>
            <a:r>
              <a:rPr kumimoji="1" lang="ja-JP" altLang="en-US"/>
              <a:t>一人暮らし</a:t>
            </a:r>
            <a:r>
              <a:rPr kumimoji="1" lang="en-US" altLang="ja-JP"/>
              <a:t>-</a:t>
            </a:r>
            <a:r>
              <a:rPr kumimoji="1" lang="ja-JP" altLang="en-US"/>
              <a:t>距離</a:t>
            </a:r>
          </a:p>
        </p:txBody>
      </p:sp>
    </p:spTree>
    <p:extLst>
      <p:ext uri="{BB962C8B-B14F-4D97-AF65-F5344CB8AC3E}">
        <p14:creationId xmlns:p14="http://schemas.microsoft.com/office/powerpoint/2010/main" val="22282890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 棒グラフ&#10;&#10;AI 生成コンテンツは誤りを含む可能性があります。">
            <a:extLst>
              <a:ext uri="{FF2B5EF4-FFF2-40B4-BE49-F238E27FC236}">
                <a16:creationId xmlns:a16="http://schemas.microsoft.com/office/drawing/2014/main" id="{78FB1F53-B00C-1D2F-7966-4E540919F84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56765" y="1479176"/>
            <a:ext cx="3833431" cy="2375647"/>
          </a:xfrm>
        </p:spPr>
      </p:pic>
      <p:sp>
        <p:nvSpPr>
          <p:cNvPr id="3" name="スライド番号プレースホルダー 2">
            <a:extLst>
              <a:ext uri="{FF2B5EF4-FFF2-40B4-BE49-F238E27FC236}">
                <a16:creationId xmlns:a16="http://schemas.microsoft.com/office/drawing/2014/main" id="{0D21927A-3657-4CBE-ACF8-BC8A8A669771}"/>
              </a:ext>
            </a:extLst>
          </p:cNvPr>
          <p:cNvSpPr>
            <a:spLocks noGrp="1"/>
          </p:cNvSpPr>
          <p:nvPr>
            <p:ph type="sldNum" sz="quarter" idx="12"/>
          </p:nvPr>
        </p:nvSpPr>
        <p:spPr/>
        <p:txBody>
          <a:bodyPr/>
          <a:lstStyle/>
          <a:p>
            <a:fld id="{2E579A5C-05D8-48F0-A5C1-8CBB8C12EF46}" type="slidenum">
              <a:rPr kumimoji="1" lang="ja-JP" altLang="en-US" smtClean="0"/>
              <a:pPr/>
              <a:t>75</a:t>
            </a:fld>
            <a:endParaRPr kumimoji="1" lang="ja-JP" altLang="en-US"/>
          </a:p>
        </p:txBody>
      </p:sp>
      <p:sp>
        <p:nvSpPr>
          <p:cNvPr id="4" name="タイトル 3">
            <a:extLst>
              <a:ext uri="{FF2B5EF4-FFF2-40B4-BE49-F238E27FC236}">
                <a16:creationId xmlns:a16="http://schemas.microsoft.com/office/drawing/2014/main" id="{EE837DB0-A9D3-725A-E418-DB4946723115}"/>
              </a:ext>
            </a:extLst>
          </p:cNvPr>
          <p:cNvSpPr>
            <a:spLocks noGrp="1"/>
          </p:cNvSpPr>
          <p:nvPr>
            <p:ph type="title"/>
          </p:nvPr>
        </p:nvSpPr>
        <p:spPr/>
        <p:txBody>
          <a:bodyPr/>
          <a:lstStyle/>
          <a:p>
            <a:r>
              <a:rPr kumimoji="1" lang="ja-JP" altLang="en-US"/>
              <a:t>一人暮らし</a:t>
            </a:r>
            <a:r>
              <a:rPr kumimoji="1" lang="en-US" altLang="ja-JP"/>
              <a:t>-</a:t>
            </a:r>
            <a:r>
              <a:rPr kumimoji="1" lang="ja-JP" altLang="en-US"/>
              <a:t>予算</a:t>
            </a:r>
          </a:p>
        </p:txBody>
      </p:sp>
      <p:pic>
        <p:nvPicPr>
          <p:cNvPr id="8" name="図 7" descr="グラフ, 棒グラフ&#10;&#10;AI 生成コンテンツは誤りを含む可能性があります。">
            <a:extLst>
              <a:ext uri="{FF2B5EF4-FFF2-40B4-BE49-F238E27FC236}">
                <a16:creationId xmlns:a16="http://schemas.microsoft.com/office/drawing/2014/main" id="{3947A765-8BFC-94CD-0667-2088DD4EC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0413" y="1604682"/>
            <a:ext cx="3746636" cy="2321859"/>
          </a:xfrm>
          <a:prstGeom prst="rect">
            <a:avLst/>
          </a:prstGeom>
        </p:spPr>
      </p:pic>
      <p:pic>
        <p:nvPicPr>
          <p:cNvPr id="10" name="図 9" descr="グラフ, 棒グラフ&#10;&#10;AI 生成コンテンツは誤りを含む可能性があります。">
            <a:extLst>
              <a:ext uri="{FF2B5EF4-FFF2-40B4-BE49-F238E27FC236}">
                <a16:creationId xmlns:a16="http://schemas.microsoft.com/office/drawing/2014/main" id="{BAC5000D-3618-3F58-B99C-C3B30F9A3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79176"/>
            <a:ext cx="3833430" cy="2375647"/>
          </a:xfrm>
          <a:prstGeom prst="rect">
            <a:avLst/>
          </a:prstGeom>
        </p:spPr>
      </p:pic>
    </p:spTree>
    <p:extLst>
      <p:ext uri="{BB962C8B-B14F-4D97-AF65-F5344CB8AC3E}">
        <p14:creationId xmlns:p14="http://schemas.microsoft.com/office/powerpoint/2010/main" val="33520857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0DF787F-802A-D684-6F8C-AC02389383A1}"/>
              </a:ext>
            </a:extLst>
          </p:cNvPr>
          <p:cNvSpPr>
            <a:spLocks noGrp="1"/>
          </p:cNvSpPr>
          <p:nvPr>
            <p:ph sz="quarter" idx="13"/>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D7101695-C62B-71C1-F8ED-8513EB8CBE22}"/>
              </a:ext>
            </a:extLst>
          </p:cNvPr>
          <p:cNvSpPr>
            <a:spLocks noGrp="1"/>
          </p:cNvSpPr>
          <p:nvPr>
            <p:ph type="sldNum" sz="quarter" idx="12"/>
          </p:nvPr>
        </p:nvSpPr>
        <p:spPr/>
        <p:txBody>
          <a:bodyPr/>
          <a:lstStyle/>
          <a:p>
            <a:fld id="{2E579A5C-05D8-48F0-A5C1-8CBB8C12EF46}" type="slidenum">
              <a:rPr kumimoji="1" lang="ja-JP" altLang="en-US" smtClean="0"/>
              <a:pPr/>
              <a:t>76</a:t>
            </a:fld>
            <a:endParaRPr kumimoji="1" lang="ja-JP" altLang="en-US"/>
          </a:p>
        </p:txBody>
      </p:sp>
      <p:sp>
        <p:nvSpPr>
          <p:cNvPr id="4" name="タイトル 3">
            <a:extLst>
              <a:ext uri="{FF2B5EF4-FFF2-40B4-BE49-F238E27FC236}">
                <a16:creationId xmlns:a16="http://schemas.microsoft.com/office/drawing/2014/main" id="{0C3047E2-0B9F-5CA0-CDF9-855CF203C59E}"/>
              </a:ext>
            </a:extLst>
          </p:cNvPr>
          <p:cNvSpPr>
            <a:spLocks noGrp="1"/>
          </p:cNvSpPr>
          <p:nvPr>
            <p:ph type="title"/>
          </p:nvPr>
        </p:nvSpPr>
        <p:spPr/>
        <p:txBody>
          <a:bodyPr/>
          <a:lstStyle/>
          <a:p>
            <a:r>
              <a:rPr kumimoji="1" lang="ja-JP" altLang="en-US"/>
              <a:t>一人暮らし</a:t>
            </a:r>
            <a:r>
              <a:rPr kumimoji="1" lang="en-US" altLang="ja-JP"/>
              <a:t>-</a:t>
            </a:r>
            <a:r>
              <a:rPr kumimoji="1" lang="ja-JP" altLang="en-US"/>
              <a:t>ジャンル</a:t>
            </a:r>
          </a:p>
        </p:txBody>
      </p:sp>
      <p:pic>
        <p:nvPicPr>
          <p:cNvPr id="6" name="図 5">
            <a:extLst>
              <a:ext uri="{FF2B5EF4-FFF2-40B4-BE49-F238E27FC236}">
                <a16:creationId xmlns:a16="http://schemas.microsoft.com/office/drawing/2014/main" id="{BBE88780-CA24-F2EE-96FE-B106975A1518}"/>
              </a:ext>
            </a:extLst>
          </p:cNvPr>
          <p:cNvPicPr>
            <a:picLocks noChangeAspect="1"/>
          </p:cNvPicPr>
          <p:nvPr/>
        </p:nvPicPr>
        <p:blipFill>
          <a:blip r:embed="rId2"/>
          <a:stretch>
            <a:fillRect/>
          </a:stretch>
        </p:blipFill>
        <p:spPr>
          <a:xfrm>
            <a:off x="2420198" y="1225550"/>
            <a:ext cx="7351603" cy="4406900"/>
          </a:xfrm>
          <a:prstGeom prst="rect">
            <a:avLst/>
          </a:prstGeom>
        </p:spPr>
      </p:pic>
    </p:spTree>
    <p:extLst>
      <p:ext uri="{BB962C8B-B14F-4D97-AF65-F5344CB8AC3E}">
        <p14:creationId xmlns:p14="http://schemas.microsoft.com/office/powerpoint/2010/main" val="12772914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コンテンツ プレースホルダー 5" descr="グラフ&#10;&#10;AI 生成コンテンツは誤りを含む可能性があります。">
            <a:extLst>
              <a:ext uri="{FF2B5EF4-FFF2-40B4-BE49-F238E27FC236}">
                <a16:creationId xmlns:a16="http://schemas.microsoft.com/office/drawing/2014/main" id="{98A58CC5-34E8-6505-BFA6-C3193262266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7062" y="2018506"/>
            <a:ext cx="10972800" cy="3657600"/>
          </a:xfrm>
        </p:spPr>
      </p:pic>
      <p:sp>
        <p:nvSpPr>
          <p:cNvPr id="3" name="スライド番号プレースホルダー 2">
            <a:extLst>
              <a:ext uri="{FF2B5EF4-FFF2-40B4-BE49-F238E27FC236}">
                <a16:creationId xmlns:a16="http://schemas.microsoft.com/office/drawing/2014/main" id="{16707B78-5502-C6A5-1AE7-574EEE8A0179}"/>
              </a:ext>
            </a:extLst>
          </p:cNvPr>
          <p:cNvSpPr>
            <a:spLocks noGrp="1"/>
          </p:cNvSpPr>
          <p:nvPr>
            <p:ph type="sldNum" sz="quarter" idx="12"/>
          </p:nvPr>
        </p:nvSpPr>
        <p:spPr/>
        <p:txBody>
          <a:bodyPr/>
          <a:lstStyle/>
          <a:p>
            <a:fld id="{2E579A5C-05D8-48F0-A5C1-8CBB8C12EF46}" type="slidenum">
              <a:rPr kumimoji="1" lang="ja-JP" altLang="en-US" smtClean="0"/>
              <a:pPr/>
              <a:t>77</a:t>
            </a:fld>
            <a:endParaRPr kumimoji="1" lang="ja-JP" altLang="en-US"/>
          </a:p>
        </p:txBody>
      </p:sp>
      <p:sp>
        <p:nvSpPr>
          <p:cNvPr id="4" name="タイトル 3">
            <a:extLst>
              <a:ext uri="{FF2B5EF4-FFF2-40B4-BE49-F238E27FC236}">
                <a16:creationId xmlns:a16="http://schemas.microsoft.com/office/drawing/2014/main" id="{371DDF70-7D7A-6A63-838E-A1E932CF01B4}"/>
              </a:ext>
            </a:extLst>
          </p:cNvPr>
          <p:cNvSpPr>
            <a:spLocks noGrp="1"/>
          </p:cNvSpPr>
          <p:nvPr>
            <p:ph type="title"/>
          </p:nvPr>
        </p:nvSpPr>
        <p:spPr/>
        <p:txBody>
          <a:bodyPr/>
          <a:lstStyle/>
          <a:p>
            <a:r>
              <a:rPr kumimoji="1" lang="ja-JP" altLang="en-US"/>
              <a:t>一人暮らし</a:t>
            </a:r>
            <a:r>
              <a:rPr kumimoji="1" lang="en-US" altLang="ja-JP"/>
              <a:t>-</a:t>
            </a:r>
            <a:endParaRPr kumimoji="1" lang="ja-JP" altLang="en-US"/>
          </a:p>
        </p:txBody>
      </p:sp>
    </p:spTree>
    <p:extLst>
      <p:ext uri="{BB962C8B-B14F-4D97-AF65-F5344CB8AC3E}">
        <p14:creationId xmlns:p14="http://schemas.microsoft.com/office/powerpoint/2010/main" val="4195992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テキスト プレースホルダー 1">
                <a:extLst>
                  <a:ext uri="{FF2B5EF4-FFF2-40B4-BE49-F238E27FC236}">
                    <a16:creationId xmlns:a16="http://schemas.microsoft.com/office/drawing/2014/main" id="{A5E3A112-D7E5-4C43-0D77-A399847D110E}"/>
                  </a:ext>
                </a:extLst>
              </p:cNvPr>
              <p:cNvSpPr>
                <a:spLocks noGrp="1"/>
              </p:cNvSpPr>
              <p:nvPr>
                <p:ph type="body" sz="quarter" idx="14"/>
              </p:nvPr>
            </p:nvSpPr>
            <p:spPr/>
            <p:txBody>
              <a:bodyPr/>
              <a:lstStyle/>
              <a:p>
                <a:r>
                  <a:rPr lang="en-US" altLang="ja-JP"/>
                  <a:t>A</a:t>
                </a:r>
                <a:r>
                  <a:rPr kumimoji="1" lang="ja-JP" altLang="en-US" i="1">
                    <a:latin typeface="Cambria Math" panose="02040503050406030204" pitchFamily="18" charset="0"/>
                  </a:rPr>
                  <a:t>案</a:t>
                </a:r>
                <a:endParaRPr kumimoji="1" lang="en-US" altLang="ja-JP" i="1">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𝑟𝑎𝑡𝑒</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𝑟𝑎𝑡𝑒</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𝑎𝑐𝑐𝑒𝑠𝑠</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𝑎𝑐𝑐𝑒𝑠𝑠</m:t>
                          </m:r>
                        </m:sub>
                      </m:sSub>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𝛿</m:t>
                              </m:r>
                            </m:e>
                            <m:sub>
                              <m:r>
                                <a:rPr kumimoji="1" lang="en-US" altLang="ja-JP" b="0" i="1" smtClean="0">
                                  <a:latin typeface="Cambria Math" panose="02040503050406030204" pitchFamily="18" charset="0"/>
                                </a:rPr>
                                <m:t>𝑐𝑎𝑓𝑒</m:t>
                              </m:r>
                            </m:sub>
                          </m:sSub>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𝑐𝑎𝑓𝑒</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𝛿</m:t>
                              </m:r>
                            </m:e>
                            <m:sub>
                              <m:r>
                                <a:rPr kumimoji="1" lang="en-US" altLang="ja-JP" b="0" i="1" smtClean="0">
                                  <a:latin typeface="Cambria Math" panose="02040503050406030204" pitchFamily="18" charset="0"/>
                                </a:rPr>
                                <m:t>𝑝𝑢𝑏</m:t>
                              </m:r>
                            </m:sub>
                          </m:sSub>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𝑝𝑢𝑏</m:t>
                              </m:r>
                            </m:sub>
                          </m:sSub>
                          <m:r>
                            <a:rPr kumimoji="1" lang="en-US" altLang="ja-JP" b="0" i="1" smtClean="0">
                              <a:latin typeface="Cambria Math" panose="02040503050406030204" pitchFamily="18" charset="0"/>
                            </a:rPr>
                            <m:t>+…</m:t>
                          </m:r>
                        </m:e>
                      </m:d>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𝑣𝑎𝑙𝑢𝑒</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𝜀</m:t>
                          </m:r>
                        </m:e>
                        <m:sub>
                          <m:r>
                            <a:rPr kumimoji="1" lang="en-US" altLang="ja-JP" b="0" i="1" smtClean="0">
                              <a:latin typeface="Cambria Math" panose="02040503050406030204" pitchFamily="18" charset="0"/>
                            </a:rPr>
                            <m:t>𝑖</m:t>
                          </m:r>
                        </m:sub>
                      </m:sSub>
                    </m:oMath>
                  </m:oMathPara>
                </a14:m>
                <a:endParaRPr kumimoji="1" lang="en-US" altLang="ja-JP"/>
              </a:p>
              <a:p>
                <a:endParaRPr lang="en-US" altLang="ja-JP"/>
              </a:p>
              <a:p>
                <a:r>
                  <a:rPr kumimoji="1" lang="en-US" altLang="ja-JP"/>
                  <a:t>B</a:t>
                </a:r>
                <a:r>
                  <a:rPr kumimoji="1" lang="ja-JP" altLang="en-US"/>
                  <a:t>案</a:t>
                </a:r>
                <a:endParaRPr lang="en-US" altLang="ja-JP"/>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𝑟𝑎𝑡𝑒</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𝑟𝑎𝑡𝑒</m:t>
                          </m:r>
                        </m:sub>
                      </m:sSub>
                      <m:r>
                        <a:rPr kumimoji="1"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ja-JP" altLang="en-US" i="1">
                              <a:latin typeface="Cambria Math" panose="02040503050406030204" pitchFamily="18" charset="0"/>
                            </a:rPr>
                            <m:t>𝛽</m:t>
                          </m:r>
                        </m:e>
                        <m:sub>
                          <m:r>
                            <a:rPr lang="en-US" altLang="ja-JP" i="1">
                              <a:latin typeface="Cambria Math" panose="02040503050406030204" pitchFamily="18" charset="0"/>
                            </a:rPr>
                            <m:t>𝑎𝑐𝑐𝑒𝑠𝑠</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𝑎𝑐𝑐𝑒𝑠𝑠</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𝑣𝑎𝑙𝑢𝑒</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𝑣𝑎𝑙𝑢𝑒</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𝛿</m:t>
                          </m:r>
                        </m:e>
                        <m:sub>
                          <m:r>
                            <a:rPr kumimoji="1" lang="en-US" altLang="ja-JP" b="0" i="1" smtClean="0">
                              <a:latin typeface="Cambria Math" panose="02040503050406030204" pitchFamily="18" charset="0"/>
                            </a:rPr>
                            <m:t>𝑐𝑎𝑓𝑒</m:t>
                          </m:r>
                        </m:sub>
                      </m:sSub>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𝑐𝑎𝑓𝑒</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𝛿</m:t>
                          </m:r>
                        </m:e>
                        <m:sub>
                          <m:r>
                            <a:rPr kumimoji="1" lang="en-US" altLang="ja-JP" b="0" i="1" smtClean="0">
                              <a:latin typeface="Cambria Math" panose="02040503050406030204" pitchFamily="18" charset="0"/>
                            </a:rPr>
                            <m:t>𝑝𝑢𝑏</m:t>
                          </m:r>
                        </m:sub>
                      </m:sSub>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𝑝𝑢𝑏</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𝜀</m:t>
                          </m:r>
                        </m:e>
                        <m:sub>
                          <m:r>
                            <a:rPr kumimoji="1" lang="en-US" altLang="ja-JP" b="0" i="1" smtClean="0">
                              <a:latin typeface="Cambria Math" panose="02040503050406030204" pitchFamily="18" charset="0"/>
                            </a:rPr>
                            <m:t>𝑖</m:t>
                          </m:r>
                        </m:sub>
                      </m:sSub>
                    </m:oMath>
                  </m:oMathPara>
                </a14:m>
                <a:endParaRPr kumimoji="1" lang="ja-JP" altLang="en-US"/>
              </a:p>
            </p:txBody>
          </p:sp>
        </mc:Choice>
        <mc:Fallback>
          <p:sp>
            <p:nvSpPr>
              <p:cNvPr id="2" name="テキスト プレースホルダー 1">
                <a:extLst>
                  <a:ext uri="{FF2B5EF4-FFF2-40B4-BE49-F238E27FC236}">
                    <a16:creationId xmlns:a16="http://schemas.microsoft.com/office/drawing/2014/main" id="{A5E3A112-D7E5-4C43-0D77-A399847D110E}"/>
                  </a:ext>
                </a:extLst>
              </p:cNvPr>
              <p:cNvSpPr>
                <a:spLocks noGrp="1" noRot="1" noChangeAspect="1" noMove="1" noResize="1" noEditPoints="1" noAdjustHandles="1" noChangeArrowheads="1" noChangeShapeType="1" noTextEdit="1"/>
              </p:cNvSpPr>
              <p:nvPr>
                <p:ph type="body" sz="quarter" idx="14"/>
              </p:nvPr>
            </p:nvSpPr>
            <p:spPr>
              <a:blipFill>
                <a:blip r:embed="rId3"/>
                <a:stretch>
                  <a:fillRect l="-1063" t="-3176"/>
                </a:stretch>
              </a:blipFill>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82A9FEED-07D8-EF8B-F770-4C0A3705F094}"/>
              </a:ext>
            </a:extLst>
          </p:cNvPr>
          <p:cNvSpPr>
            <a:spLocks noGrp="1"/>
          </p:cNvSpPr>
          <p:nvPr>
            <p:ph type="sldNum" sz="quarter" idx="12"/>
          </p:nvPr>
        </p:nvSpPr>
        <p:spPr/>
        <p:txBody>
          <a:bodyPr/>
          <a:lstStyle/>
          <a:p>
            <a:fld id="{2E579A5C-05D8-48F0-A5C1-8CBB8C12EF46}" type="slidenum">
              <a:rPr kumimoji="1" lang="ja-JP" altLang="en-US" smtClean="0"/>
              <a:pPr/>
              <a:t>78</a:t>
            </a:fld>
            <a:endParaRPr kumimoji="1" lang="ja-JP" altLang="en-US"/>
          </a:p>
        </p:txBody>
      </p:sp>
      <p:sp>
        <p:nvSpPr>
          <p:cNvPr id="4" name="タイトル 3">
            <a:extLst>
              <a:ext uri="{FF2B5EF4-FFF2-40B4-BE49-F238E27FC236}">
                <a16:creationId xmlns:a16="http://schemas.microsoft.com/office/drawing/2014/main" id="{F5B02AD3-7410-D466-45DB-11CC2F4FB178}"/>
              </a:ext>
            </a:extLst>
          </p:cNvPr>
          <p:cNvSpPr>
            <a:spLocks noGrp="1"/>
          </p:cNvSpPr>
          <p:nvPr>
            <p:ph type="title"/>
          </p:nvPr>
        </p:nvSpPr>
        <p:spPr/>
        <p:txBody>
          <a:bodyPr/>
          <a:lstStyle/>
          <a:p>
            <a:r>
              <a:rPr kumimoji="1" lang="en-US" altLang="ja-JP"/>
              <a:t>MNL</a:t>
            </a:r>
            <a:r>
              <a:rPr kumimoji="1" lang="ja-JP" altLang="en-US"/>
              <a:t>の効用関数</a:t>
            </a:r>
          </a:p>
        </p:txBody>
      </p:sp>
      <p:sp>
        <p:nvSpPr>
          <p:cNvPr id="5" name="テキスト ボックス 4">
            <a:extLst>
              <a:ext uri="{FF2B5EF4-FFF2-40B4-BE49-F238E27FC236}">
                <a16:creationId xmlns:a16="http://schemas.microsoft.com/office/drawing/2014/main" id="{37D6011E-6839-45FE-BABA-A726B06CD24B}"/>
              </a:ext>
            </a:extLst>
          </p:cNvPr>
          <p:cNvSpPr txBox="1"/>
          <p:nvPr/>
        </p:nvSpPr>
        <p:spPr>
          <a:xfrm>
            <a:off x="9288966" y="3524626"/>
            <a:ext cx="2386361" cy="369332"/>
          </a:xfrm>
          <a:prstGeom prst="rect">
            <a:avLst/>
          </a:prstGeom>
          <a:solidFill>
            <a:schemeClr val="bg2">
              <a:lumMod val="90000"/>
            </a:schemeClr>
          </a:solidFill>
        </p:spPr>
        <p:txBody>
          <a:bodyPr wrap="square" rtlCol="0">
            <a:spAutoFit/>
          </a:bodyPr>
          <a:lstStyle/>
          <a:p>
            <a:r>
              <a:rPr kumimoji="1" lang="ja-JP" altLang="en-US"/>
              <a:t>間違ってはなさそう</a:t>
            </a:r>
          </a:p>
        </p:txBody>
      </p:sp>
    </p:spTree>
    <p:extLst>
      <p:ext uri="{BB962C8B-B14F-4D97-AF65-F5344CB8AC3E}">
        <p14:creationId xmlns:p14="http://schemas.microsoft.com/office/powerpoint/2010/main" val="33313047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7165132-F603-2B4C-A988-12AEFFD933AF}"/>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テキスト プレースホルダー 1">
                <a:extLst>
                  <a:ext uri="{FF2B5EF4-FFF2-40B4-BE49-F238E27FC236}">
                    <a16:creationId xmlns:a16="http://schemas.microsoft.com/office/drawing/2014/main" id="{05E66172-53BC-71B8-A991-1025FB56958B}"/>
                  </a:ext>
                </a:extLst>
              </p:cNvPr>
              <p:cNvSpPr>
                <a:spLocks noGrp="1"/>
              </p:cNvSpPr>
              <p:nvPr>
                <p:ph type="body" sz="quarter" idx="14"/>
              </p:nvPr>
            </p:nvSpPr>
            <p:spPr/>
            <p:txBody>
              <a:bodyPr/>
              <a:lstStyle/>
              <a:p>
                <a:r>
                  <a:rPr lang="en-US" altLang="ja-JP"/>
                  <a:t>C</a:t>
                </a:r>
                <a:r>
                  <a:rPr kumimoji="1" lang="ja-JP" altLang="en-US" i="1">
                    <a:latin typeface="Cambria Math" panose="02040503050406030204" pitchFamily="18" charset="0"/>
                  </a:rPr>
                  <a:t>案</a:t>
                </a:r>
                <a:endParaRPr kumimoji="1" lang="en-US" altLang="ja-JP" i="1">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𝑚𝑜𝑛𝑒𝑦</m:t>
                          </m:r>
                        </m:sub>
                      </m:sSub>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𝑣𝑎𝑙𝑢𝑒</m:t>
                              </m:r>
                            </m:sub>
                          </m:sSub>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𝑖𝑛𝑐𝑜𝑚𝑒</m:t>
                              </m:r>
                            </m:sub>
                          </m:sSub>
                        </m:den>
                      </m:f>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𝑑𝑖𝑠𝑡𝑎𝑛𝑐𝑒</m:t>
                          </m:r>
                        </m:sub>
                      </m:sSub>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𝑎𝑐𝑐𝑒𝑠𝑠</m:t>
                              </m:r>
                            </m:sub>
                          </m:sSub>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𝑟𝑎𝑡𝑒</m:t>
                              </m:r>
                            </m:sub>
                          </m:sSub>
                        </m:den>
                      </m:f>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𝜀</m:t>
                          </m:r>
                        </m:e>
                        <m:sub>
                          <m:r>
                            <a:rPr kumimoji="1" lang="en-US" altLang="ja-JP" b="0" i="1" smtClean="0">
                              <a:latin typeface="Cambria Math" panose="02040503050406030204" pitchFamily="18" charset="0"/>
                            </a:rPr>
                            <m:t>𝑖</m:t>
                          </m:r>
                        </m:sub>
                      </m:sSub>
                    </m:oMath>
                  </m:oMathPara>
                </a14:m>
                <a:endParaRPr kumimoji="1" lang="en-US" altLang="ja-JP"/>
              </a:p>
              <a:p>
                <a:endParaRPr lang="en-US" altLang="ja-JP"/>
              </a:p>
              <a:p>
                <a:r>
                  <a:rPr lang="en-US" altLang="ja-JP"/>
                  <a:t>D</a:t>
                </a:r>
                <a:r>
                  <a:rPr kumimoji="1" lang="ja-JP" altLang="en-US"/>
                  <a:t>案</a:t>
                </a:r>
                <a:endParaRPr kumimoji="1" lang="en-US" altLang="ja-JP"/>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𝑉</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𝛿</m:t>
                              </m:r>
                            </m:e>
                            <m:sub>
                              <m:r>
                                <a:rPr kumimoji="1" lang="en-US" altLang="ja-JP" b="0" i="1" smtClean="0">
                                  <a:latin typeface="Cambria Math" panose="02040503050406030204" pitchFamily="18" charset="0"/>
                                </a:rPr>
                                <m:t>𝑐𝑎𝑓𝑒</m:t>
                              </m:r>
                            </m:sub>
                          </m:sSub>
                          <m:sSubSup>
                            <m:sSubSupPr>
                              <m:ctrlPr>
                                <a:rPr kumimoji="1" lang="en-US" altLang="ja-JP" b="0" i="1" smtClean="0">
                                  <a:latin typeface="Cambria Math" panose="02040503050406030204" pitchFamily="18" charset="0"/>
                                </a:rPr>
                              </m:ctrlPr>
                            </m:sSubSup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𝑐𝑎𝑓𝑒</m:t>
                              </m:r>
                            </m:sub>
                            <m:sup>
                              <m:r>
                                <a:rPr kumimoji="1" lang="en-US" altLang="ja-JP" b="0" i="1" smtClean="0">
                                  <a:latin typeface="Cambria Math" panose="02040503050406030204" pitchFamily="18" charset="0"/>
                                </a:rPr>
                                <m:t>𝑚𝑜𝑛𝑒𝑦</m:t>
                              </m:r>
                            </m:sup>
                          </m:sSubSup>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𝛿</m:t>
                              </m:r>
                            </m:e>
                            <m:sub>
                              <m:r>
                                <a:rPr kumimoji="1" lang="en-US" altLang="ja-JP" b="0" i="1" smtClean="0">
                                  <a:latin typeface="Cambria Math" panose="02040503050406030204" pitchFamily="18" charset="0"/>
                                </a:rPr>
                                <m:t>𝑝𝑢𝑏</m:t>
                              </m:r>
                            </m:sub>
                          </m:sSub>
                          <m:sSubSup>
                            <m:sSubSupPr>
                              <m:ctrlPr>
                                <a:rPr kumimoji="1" lang="en-US" altLang="ja-JP" b="0" i="1" smtClean="0">
                                  <a:latin typeface="Cambria Math" panose="02040503050406030204" pitchFamily="18" charset="0"/>
                                </a:rPr>
                              </m:ctrlPr>
                            </m:sSubSup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𝑝𝑢𝑏</m:t>
                              </m:r>
                            </m:sub>
                            <m:sup>
                              <m:r>
                                <a:rPr kumimoji="1" lang="en-US" altLang="ja-JP" b="0" i="1" smtClean="0">
                                  <a:latin typeface="Cambria Math" panose="02040503050406030204" pitchFamily="18" charset="0"/>
                                </a:rPr>
                                <m:t>𝑚𝑜𝑛𝑒𝑦</m:t>
                              </m:r>
                            </m:sup>
                          </m:sSubSup>
                          <m:r>
                            <a:rPr kumimoji="1" lang="en-US" altLang="ja-JP" b="0" i="1" smtClean="0">
                              <a:latin typeface="Cambria Math" panose="02040503050406030204" pitchFamily="18" charset="0"/>
                            </a:rPr>
                            <m:t>+…</m:t>
                          </m:r>
                        </m:e>
                      </m:d>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𝑣𝑎𝑙𝑢𝑒</m:t>
                                  </m:r>
                                </m:sub>
                              </m:sSub>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𝑖𝑛𝑐𝑜𝑚𝑒</m:t>
                                  </m:r>
                                </m:sub>
                              </m:sSub>
                            </m:den>
                          </m:f>
                        </m:e>
                      </m:d>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𝛿</m:t>
                              </m:r>
                            </m:e>
                            <m:sub>
                              <m:r>
                                <a:rPr kumimoji="1" lang="en-US" altLang="ja-JP" b="0" i="1" smtClean="0">
                                  <a:latin typeface="Cambria Math" panose="02040503050406030204" pitchFamily="18" charset="0"/>
                                </a:rPr>
                                <m:t>𝑐𝑎𝑓𝑒</m:t>
                              </m:r>
                            </m:sub>
                          </m:sSub>
                          <m:sSubSup>
                            <m:sSubSupPr>
                              <m:ctrlPr>
                                <a:rPr kumimoji="1" lang="en-US" altLang="ja-JP" b="0" i="1" smtClean="0">
                                  <a:latin typeface="Cambria Math" panose="02040503050406030204" pitchFamily="18" charset="0"/>
                                </a:rPr>
                              </m:ctrlPr>
                            </m:sSubSup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𝑐𝑎𝑓𝑒</m:t>
                              </m:r>
                            </m:sub>
                            <m:sup>
                              <m:r>
                                <a:rPr kumimoji="1" lang="en-US" altLang="ja-JP" b="0" i="1" smtClean="0">
                                  <a:latin typeface="Cambria Math" panose="02040503050406030204" pitchFamily="18" charset="0"/>
                                </a:rPr>
                                <m:t>𝑑𝑖𝑠𝑡𝑎𝑛𝑐𝑒</m:t>
                              </m:r>
                            </m:sup>
                          </m:sSubSup>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𝛿</m:t>
                              </m:r>
                            </m:e>
                            <m:sub>
                              <m:r>
                                <a:rPr kumimoji="1" lang="en-US" altLang="ja-JP" b="0" i="1" smtClean="0">
                                  <a:latin typeface="Cambria Math" panose="02040503050406030204" pitchFamily="18" charset="0"/>
                                </a:rPr>
                                <m:t>𝑝𝑢𝑏</m:t>
                              </m:r>
                            </m:sub>
                          </m:sSub>
                          <m:sSubSup>
                            <m:sSubSupPr>
                              <m:ctrlPr>
                                <a:rPr kumimoji="1" lang="en-US" altLang="ja-JP" b="0" i="1" smtClean="0">
                                  <a:latin typeface="Cambria Math" panose="02040503050406030204" pitchFamily="18" charset="0"/>
                                </a:rPr>
                              </m:ctrlPr>
                            </m:sSubSupPr>
                            <m:e>
                              <m:r>
                                <a:rPr kumimoji="1" lang="ja-JP" altLang="en-US" b="0" i="1" smtClean="0">
                                  <a:latin typeface="Cambria Math" panose="02040503050406030204" pitchFamily="18" charset="0"/>
                                </a:rPr>
                                <m:t>𝛽</m:t>
                              </m:r>
                            </m:e>
                            <m:sub>
                              <m:r>
                                <a:rPr kumimoji="1" lang="en-US" altLang="ja-JP" b="0" i="1" smtClean="0">
                                  <a:latin typeface="Cambria Math" panose="02040503050406030204" pitchFamily="18" charset="0"/>
                                </a:rPr>
                                <m:t>𝑝𝑢𝑏</m:t>
                              </m:r>
                            </m:sub>
                            <m:sup>
                              <m:r>
                                <a:rPr kumimoji="1" lang="en-US" altLang="ja-JP" b="0" i="1" smtClean="0">
                                  <a:latin typeface="Cambria Math" panose="02040503050406030204" pitchFamily="18" charset="0"/>
                                </a:rPr>
                                <m:t>𝑑𝑖𝑠𝑡𝑎𝑛𝑐𝑒</m:t>
                              </m:r>
                            </m:sup>
                          </m:sSubSup>
                          <m:r>
                            <a:rPr kumimoji="1" lang="en-US" altLang="ja-JP" b="0" i="1" smtClean="0">
                              <a:latin typeface="Cambria Math" panose="02040503050406030204" pitchFamily="18" charset="0"/>
                            </a:rPr>
                            <m:t>+…</m:t>
                          </m:r>
                        </m:e>
                      </m:d>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𝑎𝑐𝑐𝑒𝑠𝑠</m:t>
                                  </m:r>
                                </m:sub>
                              </m:sSub>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𝑟𝑎𝑡𝑒</m:t>
                                  </m:r>
                                </m:sub>
                              </m:sSub>
                            </m:den>
                          </m:f>
                        </m:e>
                      </m:d>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ja-JP" altLang="en-US" b="0" i="1" smtClean="0">
                              <a:latin typeface="Cambria Math" panose="02040503050406030204" pitchFamily="18" charset="0"/>
                            </a:rPr>
                            <m:t>𝜀</m:t>
                          </m:r>
                        </m:e>
                        <m:sub>
                          <m:r>
                            <a:rPr kumimoji="1" lang="en-US" altLang="ja-JP" b="0" i="1" smtClean="0">
                              <a:latin typeface="Cambria Math" panose="02040503050406030204" pitchFamily="18" charset="0"/>
                            </a:rPr>
                            <m:t>𝑖</m:t>
                          </m:r>
                        </m:sub>
                      </m:sSub>
                    </m:oMath>
                  </m:oMathPara>
                </a14:m>
                <a:endParaRPr kumimoji="1" lang="ja-JP" altLang="en-US"/>
              </a:p>
            </p:txBody>
          </p:sp>
        </mc:Choice>
        <mc:Fallback>
          <p:sp>
            <p:nvSpPr>
              <p:cNvPr id="2" name="テキスト プレースホルダー 1">
                <a:extLst>
                  <a:ext uri="{FF2B5EF4-FFF2-40B4-BE49-F238E27FC236}">
                    <a16:creationId xmlns:a16="http://schemas.microsoft.com/office/drawing/2014/main" id="{05E66172-53BC-71B8-A991-1025FB56958B}"/>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063" t="-3176"/>
                </a:stretch>
              </a:blipFill>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0C6D2C57-F892-2029-D2CA-39D124468A28}"/>
              </a:ext>
            </a:extLst>
          </p:cNvPr>
          <p:cNvSpPr>
            <a:spLocks noGrp="1"/>
          </p:cNvSpPr>
          <p:nvPr>
            <p:ph type="sldNum" sz="quarter" idx="12"/>
          </p:nvPr>
        </p:nvSpPr>
        <p:spPr/>
        <p:txBody>
          <a:bodyPr/>
          <a:lstStyle/>
          <a:p>
            <a:fld id="{2E579A5C-05D8-48F0-A5C1-8CBB8C12EF46}" type="slidenum">
              <a:rPr kumimoji="1" lang="ja-JP" altLang="en-US" smtClean="0"/>
              <a:pPr/>
              <a:t>79</a:t>
            </a:fld>
            <a:endParaRPr kumimoji="1" lang="ja-JP" altLang="en-US"/>
          </a:p>
        </p:txBody>
      </p:sp>
      <p:sp>
        <p:nvSpPr>
          <p:cNvPr id="4" name="タイトル 3">
            <a:extLst>
              <a:ext uri="{FF2B5EF4-FFF2-40B4-BE49-F238E27FC236}">
                <a16:creationId xmlns:a16="http://schemas.microsoft.com/office/drawing/2014/main" id="{CBCC584F-97D6-B324-36DE-15A8FEC139CD}"/>
              </a:ext>
            </a:extLst>
          </p:cNvPr>
          <p:cNvSpPr>
            <a:spLocks noGrp="1"/>
          </p:cNvSpPr>
          <p:nvPr>
            <p:ph type="title"/>
          </p:nvPr>
        </p:nvSpPr>
        <p:spPr/>
        <p:txBody>
          <a:bodyPr/>
          <a:lstStyle/>
          <a:p>
            <a:r>
              <a:rPr kumimoji="1" lang="ja-JP" altLang="en-US"/>
              <a:t>相互作用を考慮した</a:t>
            </a:r>
            <a:r>
              <a:rPr kumimoji="1" lang="en-US" altLang="ja-JP"/>
              <a:t>MNL</a:t>
            </a:r>
            <a:r>
              <a:rPr kumimoji="1" lang="ja-JP" altLang="en-US"/>
              <a:t>の効用関数</a:t>
            </a:r>
          </a:p>
        </p:txBody>
      </p:sp>
      <p:sp>
        <p:nvSpPr>
          <p:cNvPr id="5" name="テキスト ボックス 4">
            <a:extLst>
              <a:ext uri="{FF2B5EF4-FFF2-40B4-BE49-F238E27FC236}">
                <a16:creationId xmlns:a16="http://schemas.microsoft.com/office/drawing/2014/main" id="{7E170214-0E91-9DA0-4453-DFBF7C594698}"/>
              </a:ext>
            </a:extLst>
          </p:cNvPr>
          <p:cNvSpPr txBox="1"/>
          <p:nvPr/>
        </p:nvSpPr>
        <p:spPr>
          <a:xfrm>
            <a:off x="9601200" y="2888166"/>
            <a:ext cx="2386361" cy="646331"/>
          </a:xfrm>
          <a:prstGeom prst="rect">
            <a:avLst/>
          </a:prstGeom>
          <a:solidFill>
            <a:schemeClr val="bg2">
              <a:lumMod val="90000"/>
            </a:schemeClr>
          </a:solidFill>
        </p:spPr>
        <p:txBody>
          <a:bodyPr wrap="square" rtlCol="0">
            <a:spAutoFit/>
          </a:bodyPr>
          <a:lstStyle/>
          <a:p>
            <a:r>
              <a:rPr kumimoji="1" lang="ja-JP" altLang="en-US"/>
              <a:t>多分シンプルな掛け算の方が良いと思う</a:t>
            </a:r>
          </a:p>
        </p:txBody>
      </p:sp>
    </p:spTree>
    <p:extLst>
      <p:ext uri="{BB962C8B-B14F-4D97-AF65-F5344CB8AC3E}">
        <p14:creationId xmlns:p14="http://schemas.microsoft.com/office/powerpoint/2010/main" val="231246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46531-318B-95EA-2E61-EDB5EDF30C8B}"/>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3008652-90E8-2695-CDDC-B41C56BC28D4}"/>
              </a:ext>
            </a:extLst>
          </p:cNvPr>
          <p:cNvSpPr>
            <a:spLocks noGrp="1"/>
          </p:cNvSpPr>
          <p:nvPr>
            <p:ph type="body" sz="quarter" idx="14"/>
          </p:nvPr>
        </p:nvSpPr>
        <p:spPr/>
        <p:txBody>
          <a:bodyPr/>
          <a:lstStyle/>
          <a:p>
            <a:r>
              <a:rPr lang="en" altLang="ja-JP" sz="2800" b="1"/>
              <a:t>Distance from the nearest station</a:t>
            </a:r>
            <a:r>
              <a:rPr kumimoji="1" lang="en-US" altLang="ja-JP" sz="2800" b="1"/>
              <a:t>×</a:t>
            </a:r>
            <a:r>
              <a:rPr lang="en" altLang="ja-JP" sz="2800" b="1"/>
              <a:t>Family composition</a:t>
            </a:r>
          </a:p>
          <a:p>
            <a:pPr lvl="1"/>
            <a:r>
              <a:rPr lang="ja-JP" altLang="en-US" sz="2200"/>
              <a:t>最寄り駅距離</a:t>
            </a:r>
            <a:r>
              <a:rPr lang="en-US" altLang="ja-JP" sz="2200"/>
              <a:t>×</a:t>
            </a:r>
            <a:r>
              <a:rPr lang="ja-JP" altLang="en-US" sz="2200"/>
              <a:t>家族構成</a:t>
            </a:r>
            <a:endParaRPr lang="en" altLang="ja-JP" sz="2200"/>
          </a:p>
          <a:p>
            <a:endParaRPr kumimoji="1" lang="ja-JP" altLang="en-US"/>
          </a:p>
        </p:txBody>
      </p:sp>
      <p:sp>
        <p:nvSpPr>
          <p:cNvPr id="3" name="スライド番号プレースホルダー 2">
            <a:extLst>
              <a:ext uri="{FF2B5EF4-FFF2-40B4-BE49-F238E27FC236}">
                <a16:creationId xmlns:a16="http://schemas.microsoft.com/office/drawing/2014/main" id="{B0861E8F-4AB3-031C-6022-A480F05B35ED}"/>
              </a:ext>
            </a:extLst>
          </p:cNvPr>
          <p:cNvSpPr>
            <a:spLocks noGrp="1"/>
          </p:cNvSpPr>
          <p:nvPr>
            <p:ph type="sldNum" sz="quarter" idx="12"/>
          </p:nvPr>
        </p:nvSpPr>
        <p:spPr/>
        <p:txBody>
          <a:bodyPr/>
          <a:lstStyle/>
          <a:p>
            <a:fld id="{2E579A5C-05D8-48F0-A5C1-8CBB8C12EF46}" type="slidenum">
              <a:rPr kumimoji="1" lang="ja-JP" altLang="en-US" smtClean="0"/>
              <a:pPr/>
              <a:t>8</a:t>
            </a:fld>
            <a:endParaRPr kumimoji="1" lang="ja-JP" altLang="en-US"/>
          </a:p>
        </p:txBody>
      </p:sp>
      <p:sp>
        <p:nvSpPr>
          <p:cNvPr id="4" name="タイトル 3">
            <a:extLst>
              <a:ext uri="{FF2B5EF4-FFF2-40B4-BE49-F238E27FC236}">
                <a16:creationId xmlns:a16="http://schemas.microsoft.com/office/drawing/2014/main" id="{5D714553-DED7-6885-889B-F8386E89EDCD}"/>
              </a:ext>
            </a:extLst>
          </p:cNvPr>
          <p:cNvSpPr>
            <a:spLocks noGrp="1"/>
          </p:cNvSpPr>
          <p:nvPr>
            <p:ph type="title"/>
          </p:nvPr>
        </p:nvSpPr>
        <p:spPr/>
        <p:txBody>
          <a:bodyPr/>
          <a:lstStyle/>
          <a:p>
            <a:r>
              <a:rPr lang="en" altLang="ja-JP">
                <a:solidFill>
                  <a:srgbClr val="0066FF"/>
                </a:solidFill>
              </a:rPr>
              <a:t>C</a:t>
            </a:r>
            <a:r>
              <a:rPr lang="en" altLang="ja-JP"/>
              <a:t>ross Tabulation </a:t>
            </a:r>
            <a:r>
              <a:rPr lang="ja-JP" altLang="en-US"/>
              <a:t>クロス集計</a:t>
            </a:r>
            <a:endParaRPr kumimoji="1" lang="ja-JP" altLang="en-US"/>
          </a:p>
        </p:txBody>
      </p:sp>
      <p:pic>
        <p:nvPicPr>
          <p:cNvPr id="9" name="図 8" descr="グラフ&#10;&#10;AI 生成コンテンツは誤りを含む可能性があります。">
            <a:extLst>
              <a:ext uri="{FF2B5EF4-FFF2-40B4-BE49-F238E27FC236}">
                <a16:creationId xmlns:a16="http://schemas.microsoft.com/office/drawing/2014/main" id="{A6F42456-8CAE-F491-BDD4-A9074951A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48" y="2015366"/>
            <a:ext cx="6119170" cy="4370836"/>
          </a:xfrm>
          <a:prstGeom prst="rect">
            <a:avLst/>
          </a:prstGeom>
        </p:spPr>
      </p:pic>
      <p:sp>
        <p:nvSpPr>
          <p:cNvPr id="11" name="テキスト ボックス 10">
            <a:extLst>
              <a:ext uri="{FF2B5EF4-FFF2-40B4-BE49-F238E27FC236}">
                <a16:creationId xmlns:a16="http://schemas.microsoft.com/office/drawing/2014/main" id="{71AAA939-B9A2-53C2-2669-C65375ED1D3D}"/>
              </a:ext>
            </a:extLst>
          </p:cNvPr>
          <p:cNvSpPr txBox="1"/>
          <p:nvPr/>
        </p:nvSpPr>
        <p:spPr>
          <a:xfrm>
            <a:off x="6702062" y="2600284"/>
            <a:ext cx="5108948" cy="3354765"/>
          </a:xfrm>
          <a:prstGeom prst="rect">
            <a:avLst/>
          </a:prstGeom>
          <a:noFill/>
        </p:spPr>
        <p:txBody>
          <a:bodyPr wrap="square" rtlCol="0">
            <a:spAutoFit/>
          </a:bodyPr>
          <a:lstStyle/>
          <a:p>
            <a:r>
              <a:rPr kumimoji="1" lang="en-US" altLang="ja-JP" sz="2800"/>
              <a:t>People who live with others go out to eat farther away than those who live alone.</a:t>
            </a:r>
          </a:p>
          <a:p>
            <a:r>
              <a:rPr kumimoji="1" lang="en-US" altLang="ja-JP" sz="2800"/>
              <a:t>  </a:t>
            </a:r>
            <a:r>
              <a:rPr kumimoji="1" lang="ja-JP" altLang="en-US" sz="1600">
                <a:solidFill>
                  <a:srgbClr val="0066FF"/>
                </a:solidFill>
              </a:rPr>
              <a:t>同居人がいる人は一人暮らしの人に比べて遠くまで</a:t>
            </a:r>
            <a:endParaRPr kumimoji="1" lang="en-US" altLang="ja-JP" sz="1600">
              <a:solidFill>
                <a:srgbClr val="0066FF"/>
              </a:solidFill>
            </a:endParaRPr>
          </a:p>
          <a:p>
            <a:r>
              <a:rPr kumimoji="1" lang="en-US" altLang="ja-JP" sz="1600">
                <a:solidFill>
                  <a:srgbClr val="0066FF"/>
                </a:solidFill>
              </a:rPr>
              <a:t>    </a:t>
            </a:r>
            <a:r>
              <a:rPr kumimoji="1" lang="ja-JP" altLang="en-US" sz="1600">
                <a:solidFill>
                  <a:srgbClr val="0066FF"/>
                </a:solidFill>
              </a:rPr>
              <a:t>食事に行く傾向がある</a:t>
            </a:r>
            <a:r>
              <a:rPr kumimoji="1" lang="ja-JP" altLang="en-US" sz="1600"/>
              <a:t>．</a:t>
            </a:r>
            <a:endParaRPr kumimoji="1" lang="en-US" altLang="ja-JP" sz="1600"/>
          </a:p>
          <a:p>
            <a:endParaRPr kumimoji="1" lang="en-US" altLang="ja-JP" sz="2800"/>
          </a:p>
          <a:p>
            <a:endParaRPr kumimoji="1" lang="en-US" altLang="ja-JP" sz="2800"/>
          </a:p>
          <a:p>
            <a:r>
              <a:rPr kumimoji="1" lang="en-US" altLang="ja-JP" sz="2800"/>
              <a:t>      </a:t>
            </a:r>
            <a:endParaRPr kumimoji="1" lang="ja-JP" altLang="en-US" sz="2800"/>
          </a:p>
        </p:txBody>
      </p:sp>
      <p:grpSp>
        <p:nvGrpSpPr>
          <p:cNvPr id="5" name="グループ化 4">
            <a:extLst>
              <a:ext uri="{FF2B5EF4-FFF2-40B4-BE49-F238E27FC236}">
                <a16:creationId xmlns:a16="http://schemas.microsoft.com/office/drawing/2014/main" id="{74021D50-6711-46D5-DA07-88614B4ED44C}"/>
              </a:ext>
            </a:extLst>
          </p:cNvPr>
          <p:cNvGrpSpPr/>
          <p:nvPr/>
        </p:nvGrpSpPr>
        <p:grpSpPr>
          <a:xfrm>
            <a:off x="7367960" y="5212688"/>
            <a:ext cx="3474386" cy="720387"/>
            <a:chOff x="3332618" y="836635"/>
            <a:chExt cx="3474386" cy="720387"/>
          </a:xfrm>
        </p:grpSpPr>
        <p:pic>
          <p:nvPicPr>
            <p:cNvPr id="6" name="Picture 4" descr="AIに取り込まれた人のイラスト">
              <a:extLst>
                <a:ext uri="{FF2B5EF4-FFF2-40B4-BE49-F238E27FC236}">
                  <a16:creationId xmlns:a16="http://schemas.microsoft.com/office/drawing/2014/main" id="{E3A74F6C-B972-ADEE-D651-0D2D76DA9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618" y="836635"/>
              <a:ext cx="720387" cy="72038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3E05B967-D15B-4E52-5745-C964449BDAB7}"/>
                </a:ext>
              </a:extLst>
            </p:cNvPr>
            <p:cNvSpPr txBox="1"/>
            <p:nvPr/>
          </p:nvSpPr>
          <p:spPr>
            <a:xfrm>
              <a:off x="3985631" y="1070668"/>
              <a:ext cx="2821373" cy="369332"/>
            </a:xfrm>
            <a:prstGeom prst="rect">
              <a:avLst/>
            </a:prstGeom>
            <a:noFill/>
          </p:spPr>
          <p:txBody>
            <a:bodyPr wrap="square" rtlCol="0">
              <a:spAutoFit/>
            </a:bodyPr>
            <a:lstStyle/>
            <a:p>
              <a:r>
                <a:rPr kumimoji="1" lang="en-US" altLang="ja-JP"/>
                <a:t>AI</a:t>
              </a:r>
              <a:r>
                <a:rPr kumimoji="1" lang="ja-JP" altLang="en-US"/>
                <a:t>の使用：コーディング</a:t>
              </a:r>
            </a:p>
          </p:txBody>
        </p:sp>
      </p:grpSp>
    </p:spTree>
    <p:extLst>
      <p:ext uri="{BB962C8B-B14F-4D97-AF65-F5344CB8AC3E}">
        <p14:creationId xmlns:p14="http://schemas.microsoft.com/office/powerpoint/2010/main" val="33511558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995CBFA-8B0E-C137-37DC-005F9F9FB7FE}"/>
              </a:ext>
            </a:extLst>
          </p:cNvPr>
          <p:cNvSpPr>
            <a:spLocks noGrp="1"/>
          </p:cNvSpPr>
          <p:nvPr>
            <p:ph sz="quarter" idx="13"/>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8B2FB80F-BB30-5062-4906-FABDFCEB71D5}"/>
              </a:ext>
            </a:extLst>
          </p:cNvPr>
          <p:cNvSpPr>
            <a:spLocks noGrp="1"/>
          </p:cNvSpPr>
          <p:nvPr>
            <p:ph type="sldNum" sz="quarter" idx="12"/>
          </p:nvPr>
        </p:nvSpPr>
        <p:spPr/>
        <p:txBody>
          <a:bodyPr/>
          <a:lstStyle/>
          <a:p>
            <a:fld id="{2E579A5C-05D8-48F0-A5C1-8CBB8C12EF46}" type="slidenum">
              <a:rPr kumimoji="1" lang="ja-JP" altLang="en-US" smtClean="0"/>
              <a:pPr/>
              <a:t>80</a:t>
            </a:fld>
            <a:endParaRPr kumimoji="1" lang="ja-JP" altLang="en-US"/>
          </a:p>
        </p:txBody>
      </p:sp>
      <p:sp>
        <p:nvSpPr>
          <p:cNvPr id="4" name="タイトル 3">
            <a:extLst>
              <a:ext uri="{FF2B5EF4-FFF2-40B4-BE49-F238E27FC236}">
                <a16:creationId xmlns:a16="http://schemas.microsoft.com/office/drawing/2014/main" id="{B79B9359-3D12-13AD-6C5F-5299C5294A4C}"/>
              </a:ext>
            </a:extLst>
          </p:cNvPr>
          <p:cNvSpPr>
            <a:spLocks noGrp="1"/>
          </p:cNvSpPr>
          <p:nvPr>
            <p:ph type="title"/>
          </p:nvPr>
        </p:nvSpPr>
        <p:spPr/>
        <p:txBody>
          <a:bodyPr/>
          <a:lstStyle/>
          <a:p>
            <a:r>
              <a:rPr kumimoji="1" lang="en-US" altLang="ja-JP"/>
              <a:t>MXL</a:t>
            </a:r>
            <a:r>
              <a:rPr kumimoji="1" lang="ja-JP" altLang="en-US"/>
              <a:t>の効用関数</a:t>
            </a:r>
          </a:p>
        </p:txBody>
      </p:sp>
    </p:spTree>
    <p:extLst>
      <p:ext uri="{BB962C8B-B14F-4D97-AF65-F5344CB8AC3E}">
        <p14:creationId xmlns:p14="http://schemas.microsoft.com/office/powerpoint/2010/main" val="13872570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2FCFB92-A546-DC27-514B-FFC100B60DF3}"/>
              </a:ext>
            </a:extLst>
          </p:cNvPr>
          <p:cNvSpPr>
            <a:spLocks noGrp="1"/>
          </p:cNvSpPr>
          <p:nvPr>
            <p:ph type="body" sz="quarter" idx="14"/>
          </p:nvPr>
        </p:nvSpPr>
        <p:spPr/>
        <p:txBody>
          <a:bodyPr/>
          <a:lstStyle/>
          <a:p>
            <a:r>
              <a:rPr kumimoji="1" lang="ja-JP" altLang="en-US"/>
              <a:t>収入レベル</a:t>
            </a:r>
          </a:p>
        </p:txBody>
      </p:sp>
      <p:sp>
        <p:nvSpPr>
          <p:cNvPr id="3" name="スライド番号プレースホルダー 2">
            <a:extLst>
              <a:ext uri="{FF2B5EF4-FFF2-40B4-BE49-F238E27FC236}">
                <a16:creationId xmlns:a16="http://schemas.microsoft.com/office/drawing/2014/main" id="{EA10C8F6-9F8E-3F34-E070-4E9D0549B013}"/>
              </a:ext>
            </a:extLst>
          </p:cNvPr>
          <p:cNvSpPr>
            <a:spLocks noGrp="1"/>
          </p:cNvSpPr>
          <p:nvPr>
            <p:ph type="sldNum" sz="quarter" idx="12"/>
          </p:nvPr>
        </p:nvSpPr>
        <p:spPr/>
        <p:txBody>
          <a:bodyPr/>
          <a:lstStyle/>
          <a:p>
            <a:fld id="{2E579A5C-05D8-48F0-A5C1-8CBB8C12EF46}" type="slidenum">
              <a:rPr kumimoji="1" lang="ja-JP" altLang="en-US" smtClean="0"/>
              <a:pPr/>
              <a:t>81</a:t>
            </a:fld>
            <a:endParaRPr kumimoji="1" lang="ja-JP" altLang="en-US"/>
          </a:p>
        </p:txBody>
      </p:sp>
      <p:sp>
        <p:nvSpPr>
          <p:cNvPr id="4" name="タイトル 3">
            <a:extLst>
              <a:ext uri="{FF2B5EF4-FFF2-40B4-BE49-F238E27FC236}">
                <a16:creationId xmlns:a16="http://schemas.microsoft.com/office/drawing/2014/main" id="{3D86996A-9990-35C8-9023-326443BAD9B6}"/>
              </a:ext>
            </a:extLst>
          </p:cNvPr>
          <p:cNvSpPr>
            <a:spLocks noGrp="1"/>
          </p:cNvSpPr>
          <p:nvPr>
            <p:ph type="title"/>
          </p:nvPr>
        </p:nvSpPr>
        <p:spPr/>
        <p:txBody>
          <a:bodyPr/>
          <a:lstStyle/>
          <a:p>
            <a:r>
              <a:rPr kumimoji="1" lang="ja-JP" altLang="en-US"/>
              <a:t>基礎分析</a:t>
            </a:r>
          </a:p>
        </p:txBody>
      </p:sp>
      <p:pic>
        <p:nvPicPr>
          <p:cNvPr id="6" name="図 5" descr="グラフ, 散布図&#10;&#10;AI 生成コンテンツは誤りを含む可能性があります。">
            <a:extLst>
              <a:ext uri="{FF2B5EF4-FFF2-40B4-BE49-F238E27FC236}">
                <a16:creationId xmlns:a16="http://schemas.microsoft.com/office/drawing/2014/main" id="{1A85296E-ED9F-95D8-E1EF-DE2539E73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915" y="1064096"/>
            <a:ext cx="7772400" cy="2590800"/>
          </a:xfrm>
          <a:prstGeom prst="rect">
            <a:avLst/>
          </a:prstGeom>
        </p:spPr>
      </p:pic>
      <p:pic>
        <p:nvPicPr>
          <p:cNvPr id="8" name="図 7" descr="グラフ が含まれている画像&#10;&#10;AI 生成コンテンツは誤りを含む可能性があります。">
            <a:extLst>
              <a:ext uri="{FF2B5EF4-FFF2-40B4-BE49-F238E27FC236}">
                <a16:creationId xmlns:a16="http://schemas.microsoft.com/office/drawing/2014/main" id="{B615ACDF-9EF4-E44A-7057-BFA912B2F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847792"/>
            <a:ext cx="7772400" cy="2590800"/>
          </a:xfrm>
          <a:prstGeom prst="rect">
            <a:avLst/>
          </a:prstGeom>
        </p:spPr>
      </p:pic>
    </p:spTree>
    <p:extLst>
      <p:ext uri="{BB962C8B-B14F-4D97-AF65-F5344CB8AC3E}">
        <p14:creationId xmlns:p14="http://schemas.microsoft.com/office/powerpoint/2010/main" val="29345533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FA97A11-532D-8461-3E96-B8B2E05BF42D}"/>
              </a:ext>
            </a:extLst>
          </p:cNvPr>
          <p:cNvSpPr>
            <a:spLocks noGrp="1"/>
          </p:cNvSpPr>
          <p:nvPr>
            <p:ph type="body" sz="quarter" idx="14"/>
          </p:nvPr>
        </p:nvSpPr>
        <p:spPr/>
        <p:txBody>
          <a:bodyPr/>
          <a:lstStyle/>
          <a:p>
            <a:r>
              <a:rPr kumimoji="1" lang="ja-JP" altLang="en-US"/>
              <a:t>収入レベルと予算</a:t>
            </a:r>
          </a:p>
        </p:txBody>
      </p:sp>
      <p:sp>
        <p:nvSpPr>
          <p:cNvPr id="3" name="スライド番号プレースホルダー 2">
            <a:extLst>
              <a:ext uri="{FF2B5EF4-FFF2-40B4-BE49-F238E27FC236}">
                <a16:creationId xmlns:a16="http://schemas.microsoft.com/office/drawing/2014/main" id="{9E05BB4A-FAC5-11E4-9D8B-AEA07F158BCA}"/>
              </a:ext>
            </a:extLst>
          </p:cNvPr>
          <p:cNvSpPr>
            <a:spLocks noGrp="1"/>
          </p:cNvSpPr>
          <p:nvPr>
            <p:ph type="sldNum" sz="quarter" idx="12"/>
          </p:nvPr>
        </p:nvSpPr>
        <p:spPr/>
        <p:txBody>
          <a:bodyPr/>
          <a:lstStyle/>
          <a:p>
            <a:fld id="{2E579A5C-05D8-48F0-A5C1-8CBB8C12EF46}" type="slidenum">
              <a:rPr kumimoji="1" lang="ja-JP" altLang="en-US" smtClean="0"/>
              <a:pPr/>
              <a:t>82</a:t>
            </a:fld>
            <a:endParaRPr kumimoji="1" lang="ja-JP" altLang="en-US"/>
          </a:p>
        </p:txBody>
      </p:sp>
      <p:sp>
        <p:nvSpPr>
          <p:cNvPr id="4" name="タイトル 3">
            <a:extLst>
              <a:ext uri="{FF2B5EF4-FFF2-40B4-BE49-F238E27FC236}">
                <a16:creationId xmlns:a16="http://schemas.microsoft.com/office/drawing/2014/main" id="{8731F0B2-83BA-17A7-5C0F-D84B507F6B9B}"/>
              </a:ext>
            </a:extLst>
          </p:cNvPr>
          <p:cNvSpPr>
            <a:spLocks noGrp="1"/>
          </p:cNvSpPr>
          <p:nvPr>
            <p:ph type="title"/>
          </p:nvPr>
        </p:nvSpPr>
        <p:spPr/>
        <p:txBody>
          <a:bodyPr/>
          <a:lstStyle/>
          <a:p>
            <a:r>
              <a:rPr kumimoji="1" lang="ja-JP" altLang="en-US"/>
              <a:t>基礎分析</a:t>
            </a:r>
          </a:p>
        </p:txBody>
      </p:sp>
      <p:pic>
        <p:nvPicPr>
          <p:cNvPr id="6" name="図 5" descr="グラフ&#10;&#10;AI 生成コンテンツは誤りを含む可能性があります。">
            <a:extLst>
              <a:ext uri="{FF2B5EF4-FFF2-40B4-BE49-F238E27FC236}">
                <a16:creationId xmlns:a16="http://schemas.microsoft.com/office/drawing/2014/main" id="{2267F6DB-8C5D-9AC5-CAEA-A29286E21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458" y="3547202"/>
            <a:ext cx="7772400" cy="2590800"/>
          </a:xfrm>
          <a:prstGeom prst="rect">
            <a:avLst/>
          </a:prstGeom>
        </p:spPr>
      </p:pic>
      <p:pic>
        <p:nvPicPr>
          <p:cNvPr id="8" name="図 7" descr="グラフ が含まれている画像&#10;&#10;AI 生成コンテンツは誤りを含む可能性があります。">
            <a:extLst>
              <a:ext uri="{FF2B5EF4-FFF2-40B4-BE49-F238E27FC236}">
                <a16:creationId xmlns:a16="http://schemas.microsoft.com/office/drawing/2014/main" id="{BBFAB0CB-92EC-69CB-7B5D-98DD2162B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458" y="838200"/>
            <a:ext cx="7772400" cy="2590800"/>
          </a:xfrm>
          <a:prstGeom prst="rect">
            <a:avLst/>
          </a:prstGeom>
        </p:spPr>
      </p:pic>
    </p:spTree>
    <p:extLst>
      <p:ext uri="{BB962C8B-B14F-4D97-AF65-F5344CB8AC3E}">
        <p14:creationId xmlns:p14="http://schemas.microsoft.com/office/powerpoint/2010/main" val="6806405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1E57689-0EC5-8A70-7AD8-1DFE6AA61AD8}"/>
              </a:ext>
            </a:extLst>
          </p:cNvPr>
          <p:cNvSpPr>
            <a:spLocks noGrp="1"/>
          </p:cNvSpPr>
          <p:nvPr>
            <p:ph type="sldNum" sz="quarter" idx="12"/>
          </p:nvPr>
        </p:nvSpPr>
        <p:spPr/>
        <p:txBody>
          <a:bodyPr/>
          <a:lstStyle/>
          <a:p>
            <a:fld id="{2E579A5C-05D8-48F0-A5C1-8CBB8C12EF46}" type="slidenum">
              <a:rPr kumimoji="1" lang="ja-JP" altLang="en-US" smtClean="0"/>
              <a:pPr/>
              <a:t>83</a:t>
            </a:fld>
            <a:endParaRPr kumimoji="1" lang="ja-JP" altLang="en-US"/>
          </a:p>
        </p:txBody>
      </p:sp>
      <p:sp>
        <p:nvSpPr>
          <p:cNvPr id="4" name="タイトル 3">
            <a:extLst>
              <a:ext uri="{FF2B5EF4-FFF2-40B4-BE49-F238E27FC236}">
                <a16:creationId xmlns:a16="http://schemas.microsoft.com/office/drawing/2014/main" id="{610536F9-CC90-5E94-34FC-1F04E05F8C8E}"/>
              </a:ext>
            </a:extLst>
          </p:cNvPr>
          <p:cNvSpPr>
            <a:spLocks noGrp="1"/>
          </p:cNvSpPr>
          <p:nvPr>
            <p:ph type="title"/>
          </p:nvPr>
        </p:nvSpPr>
        <p:spPr/>
        <p:txBody>
          <a:bodyPr/>
          <a:lstStyle/>
          <a:p>
            <a:r>
              <a:rPr kumimoji="1" lang="ja-JP" altLang="en-US"/>
              <a:t>基礎集計</a:t>
            </a:r>
          </a:p>
        </p:txBody>
      </p:sp>
      <p:graphicFrame>
        <p:nvGraphicFramePr>
          <p:cNvPr id="5" name="表 4">
            <a:extLst>
              <a:ext uri="{FF2B5EF4-FFF2-40B4-BE49-F238E27FC236}">
                <a16:creationId xmlns:a16="http://schemas.microsoft.com/office/drawing/2014/main" id="{3EBA9AFC-793C-F645-8598-B6C6EC558194}"/>
              </a:ext>
            </a:extLst>
          </p:cNvPr>
          <p:cNvGraphicFramePr>
            <a:graphicFrameLocks noGrp="1"/>
          </p:cNvGraphicFramePr>
          <p:nvPr>
            <p:extLst>
              <p:ext uri="{D42A27DB-BD31-4B8C-83A1-F6EECF244321}">
                <p14:modId xmlns:p14="http://schemas.microsoft.com/office/powerpoint/2010/main" val="4099772892"/>
              </p:ext>
            </p:extLst>
          </p:nvPr>
        </p:nvGraphicFramePr>
        <p:xfrm>
          <a:off x="380979" y="1595002"/>
          <a:ext cx="11465699" cy="4506138"/>
        </p:xfrm>
        <a:graphic>
          <a:graphicData uri="http://schemas.openxmlformats.org/drawingml/2006/table">
            <a:tbl>
              <a:tblPr firstRow="1" bandRow="1">
                <a:noFill/>
                <a:tableStyleId>{5940675A-B579-460E-94D1-54222C63F5DA}</a:tableStyleId>
              </a:tblPr>
              <a:tblGrid>
                <a:gridCol w="1637957">
                  <a:extLst>
                    <a:ext uri="{9D8B030D-6E8A-4147-A177-3AD203B41FA5}">
                      <a16:colId xmlns:a16="http://schemas.microsoft.com/office/drawing/2014/main" val="255893797"/>
                    </a:ext>
                  </a:extLst>
                </a:gridCol>
                <a:gridCol w="1637957">
                  <a:extLst>
                    <a:ext uri="{9D8B030D-6E8A-4147-A177-3AD203B41FA5}">
                      <a16:colId xmlns:a16="http://schemas.microsoft.com/office/drawing/2014/main" val="1542254606"/>
                    </a:ext>
                  </a:extLst>
                </a:gridCol>
                <a:gridCol w="1637957">
                  <a:extLst>
                    <a:ext uri="{9D8B030D-6E8A-4147-A177-3AD203B41FA5}">
                      <a16:colId xmlns:a16="http://schemas.microsoft.com/office/drawing/2014/main" val="2295323871"/>
                    </a:ext>
                  </a:extLst>
                </a:gridCol>
                <a:gridCol w="1637957">
                  <a:extLst>
                    <a:ext uri="{9D8B030D-6E8A-4147-A177-3AD203B41FA5}">
                      <a16:colId xmlns:a16="http://schemas.microsoft.com/office/drawing/2014/main" val="3643203675"/>
                    </a:ext>
                  </a:extLst>
                </a:gridCol>
                <a:gridCol w="1637957">
                  <a:extLst>
                    <a:ext uri="{9D8B030D-6E8A-4147-A177-3AD203B41FA5}">
                      <a16:colId xmlns:a16="http://schemas.microsoft.com/office/drawing/2014/main" val="2255420202"/>
                    </a:ext>
                  </a:extLst>
                </a:gridCol>
                <a:gridCol w="1637957">
                  <a:extLst>
                    <a:ext uri="{9D8B030D-6E8A-4147-A177-3AD203B41FA5}">
                      <a16:colId xmlns:a16="http://schemas.microsoft.com/office/drawing/2014/main" val="3146133155"/>
                    </a:ext>
                  </a:extLst>
                </a:gridCol>
                <a:gridCol w="1637957">
                  <a:extLst>
                    <a:ext uri="{9D8B030D-6E8A-4147-A177-3AD203B41FA5}">
                      <a16:colId xmlns:a16="http://schemas.microsoft.com/office/drawing/2014/main" val="335703867"/>
                    </a:ext>
                  </a:extLst>
                </a:gridCol>
              </a:tblGrid>
              <a:tr h="643734">
                <a:tc>
                  <a:txBody>
                    <a:bodyPr/>
                    <a:lstStyle/>
                    <a:p>
                      <a:pPr rtl="0" fontAlgn="b">
                        <a:buNone/>
                      </a:pPr>
                      <a:r>
                        <a:rPr lang="ja-JP" altLang="en-US" sz="2000" b="1">
                          <a:effectLst/>
                        </a:rPr>
                        <a:t>店舗</a:t>
                      </a:r>
                      <a:r>
                        <a:rPr lang="en-US" altLang="ja-JP" sz="2000" b="1">
                          <a:effectLst/>
                        </a:rPr>
                        <a:t>/</a:t>
                      </a:r>
                      <a:r>
                        <a:rPr lang="ja-JP" altLang="en-US" sz="2000" b="1">
                          <a:effectLst/>
                        </a:rPr>
                        <a:t>個人</a:t>
                      </a:r>
                    </a:p>
                  </a:txBody>
                  <a:tcPr marL="19050" marR="19050" marT="12700" marB="12700" anchor="b"/>
                </a:tc>
                <a:tc>
                  <a:txBody>
                    <a:bodyPr/>
                    <a:lstStyle/>
                    <a:p>
                      <a:pPr rtl="0" fontAlgn="b">
                        <a:buNone/>
                      </a:pPr>
                      <a:r>
                        <a:rPr lang="ja-JP" altLang="en-US" sz="2000" b="1">
                          <a:effectLst/>
                        </a:rPr>
                        <a:t>性別</a:t>
                      </a:r>
                    </a:p>
                  </a:txBody>
                  <a:tcPr marL="19050" marR="19050" marT="12700" marB="12700" anchor="b"/>
                </a:tc>
                <a:tc>
                  <a:txBody>
                    <a:bodyPr/>
                    <a:lstStyle/>
                    <a:p>
                      <a:pPr rtl="0" fontAlgn="b">
                        <a:buNone/>
                      </a:pPr>
                      <a:r>
                        <a:rPr lang="ja-JP" altLang="en-US" sz="2000" b="1">
                          <a:effectLst/>
                        </a:rPr>
                        <a:t>年齢</a:t>
                      </a:r>
                    </a:p>
                  </a:txBody>
                  <a:tcPr marL="19050" marR="19050" marT="12700" marB="12700" anchor="b"/>
                </a:tc>
                <a:tc>
                  <a:txBody>
                    <a:bodyPr/>
                    <a:lstStyle/>
                    <a:p>
                      <a:pPr rtl="0" fontAlgn="b">
                        <a:buNone/>
                      </a:pPr>
                      <a:r>
                        <a:rPr lang="ja-JP" altLang="en-US" sz="2000" b="1">
                          <a:effectLst/>
                        </a:rPr>
                        <a:t>移動手段</a:t>
                      </a:r>
                    </a:p>
                  </a:txBody>
                  <a:tcPr marL="19050" marR="19050" marT="12700" marB="12700" anchor="b"/>
                </a:tc>
                <a:tc>
                  <a:txBody>
                    <a:bodyPr/>
                    <a:lstStyle/>
                    <a:p>
                      <a:pPr rtl="0" fontAlgn="b">
                        <a:buNone/>
                      </a:pPr>
                      <a:r>
                        <a:rPr lang="ja-JP" altLang="en-US" sz="2000" b="1">
                          <a:effectLst/>
                        </a:rPr>
                        <a:t>職業</a:t>
                      </a:r>
                    </a:p>
                  </a:txBody>
                  <a:tcPr marL="19050" marR="19050" marT="12700" marB="12700" anchor="b"/>
                </a:tc>
                <a:tc>
                  <a:txBody>
                    <a:bodyPr/>
                    <a:lstStyle/>
                    <a:p>
                      <a:pPr rtl="0" fontAlgn="b">
                        <a:buNone/>
                      </a:pPr>
                      <a:r>
                        <a:rPr lang="ja-JP" altLang="en-US" sz="2000" b="1">
                          <a:effectLst/>
                        </a:rPr>
                        <a:t>収入</a:t>
                      </a:r>
                    </a:p>
                  </a:txBody>
                  <a:tcPr marL="19050" marR="19050" marT="12700" marB="12700" anchor="b"/>
                </a:tc>
                <a:tc>
                  <a:txBody>
                    <a:bodyPr/>
                    <a:lstStyle/>
                    <a:p>
                      <a:pPr rtl="0" fontAlgn="b">
                        <a:buNone/>
                      </a:pPr>
                      <a:r>
                        <a:rPr lang="ja-JP" altLang="en-US" sz="2000" b="1">
                          <a:effectLst/>
                        </a:rPr>
                        <a:t>一人暮らし</a:t>
                      </a:r>
                    </a:p>
                  </a:txBody>
                  <a:tcPr marL="19050" marR="19050" marT="12700" marB="12700" anchor="b"/>
                </a:tc>
                <a:extLst>
                  <a:ext uri="{0D108BD9-81ED-4DB2-BD59-A6C34878D82A}">
                    <a16:rowId xmlns:a16="http://schemas.microsoft.com/office/drawing/2014/main" val="3570197797"/>
                  </a:ext>
                </a:extLst>
              </a:tr>
              <a:tr h="643734">
                <a:tc>
                  <a:txBody>
                    <a:bodyPr/>
                    <a:lstStyle/>
                    <a:p>
                      <a:pPr rtl="0" fontAlgn="b">
                        <a:buNone/>
                      </a:pPr>
                      <a:r>
                        <a:rPr lang="ja-JP" altLang="en-US" sz="2000" b="1">
                          <a:effectLst/>
                        </a:rPr>
                        <a:t>ジャンル</a:t>
                      </a:r>
                    </a:p>
                  </a:txBody>
                  <a:tcPr marL="19050" marR="19050" marT="12700" marB="1270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2000" b="1">
                          <a:effectLst/>
                        </a:rPr>
                        <a:t>◯</a:t>
                      </a:r>
                    </a:p>
                  </a:txBody>
                  <a:tcPr marL="19050" marR="19050" marT="12700" marB="12700" anchor="b"/>
                </a:tc>
                <a:tc>
                  <a:txBody>
                    <a:bodyPr/>
                    <a:lstStyle/>
                    <a:p>
                      <a:pPr algn="ctr" rtl="0" fontAlgn="b">
                        <a:buNone/>
                      </a:pPr>
                      <a:r>
                        <a:rPr lang="ja-JP" altLang="en-US" sz="2000" b="1">
                          <a:effectLst/>
                        </a:rPr>
                        <a:t>◯</a:t>
                      </a:r>
                    </a:p>
                  </a:txBody>
                  <a:tcPr marL="19050" marR="19050" marT="12700" marB="12700" anchor="b"/>
                </a:tc>
                <a:tc>
                  <a:txBody>
                    <a:bodyPr/>
                    <a:lstStyle/>
                    <a:p>
                      <a:pPr algn="ctr" rtl="0" fontAlgn="b">
                        <a:buNone/>
                      </a:pPr>
                      <a:endParaRPr lang="ja-JP" altLang="en-US" sz="2000" b="1">
                        <a:effectLst/>
                      </a:endParaRPr>
                    </a:p>
                  </a:txBody>
                  <a:tcPr marL="19050" marR="19050" marT="12700" marB="12700" anchor="b"/>
                </a:tc>
                <a:tc>
                  <a:txBody>
                    <a:bodyPr/>
                    <a:lstStyle/>
                    <a:p>
                      <a:pPr algn="ctr" rtl="0" fontAlgn="b">
                        <a:buNone/>
                      </a:pPr>
                      <a:endParaRPr lang="ja-JP" altLang="en-US" sz="2000" b="1">
                        <a:effectLst/>
                      </a:endParaRPr>
                    </a:p>
                  </a:txBody>
                  <a:tcPr marL="19050" marR="19050" marT="12700" marB="1270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2000" b="1">
                          <a:effectLst/>
                        </a:rPr>
                        <a:t>◯</a:t>
                      </a:r>
                    </a:p>
                  </a:txBody>
                  <a:tcPr marL="19050" marR="19050" marT="12700" marB="12700" anchor="b"/>
                </a:tc>
                <a:tc>
                  <a:txBody>
                    <a:bodyPr/>
                    <a:lstStyle/>
                    <a:p>
                      <a:pPr algn="ctr" rtl="0" fontAlgn="b">
                        <a:buNone/>
                      </a:pPr>
                      <a:endParaRPr lang="ja-JP" altLang="en-US" sz="2000" b="1">
                        <a:effectLst/>
                      </a:endParaRPr>
                    </a:p>
                  </a:txBody>
                  <a:tcPr marL="19050" marR="19050" marT="12700" marB="12700" anchor="b">
                    <a:lnB w="57150" cap="flat" cmpd="sng" algn="ctr">
                      <a:solidFill>
                        <a:srgbClr val="FF3300"/>
                      </a:solidFill>
                      <a:prstDash val="solid"/>
                      <a:round/>
                      <a:headEnd type="none" w="med" len="med"/>
                      <a:tailEnd type="none" w="med" len="med"/>
                    </a:lnB>
                  </a:tcPr>
                </a:tc>
                <a:extLst>
                  <a:ext uri="{0D108BD9-81ED-4DB2-BD59-A6C34878D82A}">
                    <a16:rowId xmlns:a16="http://schemas.microsoft.com/office/drawing/2014/main" val="900862739"/>
                  </a:ext>
                </a:extLst>
              </a:tr>
              <a:tr h="643734">
                <a:tc>
                  <a:txBody>
                    <a:bodyPr/>
                    <a:lstStyle/>
                    <a:p>
                      <a:pPr rtl="0" fontAlgn="b">
                        <a:buNone/>
                      </a:pPr>
                      <a:r>
                        <a:rPr lang="ja-JP" altLang="en-US" sz="2000" b="1">
                          <a:effectLst/>
                        </a:rPr>
                        <a:t>最寄り駅距離</a:t>
                      </a:r>
                    </a:p>
                  </a:txBody>
                  <a:tcPr marL="19050" marR="19050" marT="12700" marB="12700" anchor="b"/>
                </a:tc>
                <a:tc>
                  <a:txBody>
                    <a:bodyPr/>
                    <a:lstStyle/>
                    <a:p>
                      <a:pPr algn="ctr" rtl="0" fontAlgn="b">
                        <a:buNone/>
                      </a:pPr>
                      <a:r>
                        <a:rPr lang="ja-JP" altLang="en-US" sz="2000" b="1">
                          <a:effectLst/>
                        </a:rPr>
                        <a:t>◯</a:t>
                      </a:r>
                    </a:p>
                  </a:txBody>
                  <a:tcPr marL="19050" marR="19050" marT="12700" marB="12700" anchor="b">
                    <a:lnB w="57150" cap="flat" cmpd="sng" algn="ctr">
                      <a:solidFill>
                        <a:srgbClr val="FF3300"/>
                      </a:solidFill>
                      <a:prstDash val="solid"/>
                      <a:round/>
                      <a:headEnd type="none" w="med" len="med"/>
                      <a:tailEnd type="none" w="med" len="med"/>
                    </a:lnB>
                  </a:tcPr>
                </a:tc>
                <a:tc>
                  <a:txBody>
                    <a:bodyPr/>
                    <a:lstStyle/>
                    <a:p>
                      <a:pPr algn="ctr" rtl="0" fontAlgn="b">
                        <a:buNone/>
                      </a:pPr>
                      <a:r>
                        <a:rPr lang="ja-JP" altLang="en-US" sz="2000" b="1">
                          <a:effectLst/>
                        </a:rPr>
                        <a:t>◯</a:t>
                      </a:r>
                    </a:p>
                  </a:txBody>
                  <a:tcPr marL="19050" marR="19050" marT="12700" marB="1270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2000" b="1">
                          <a:effectLst/>
                        </a:rPr>
                        <a:t>◯</a:t>
                      </a:r>
                    </a:p>
                  </a:txBody>
                  <a:tcPr marL="19050" marR="19050" marT="12700" marB="12700" anchor="b">
                    <a:solidFill>
                      <a:srgbClr val="FF3300">
                        <a:alpha val="30196"/>
                      </a:srgbClr>
                    </a:solidFill>
                  </a:tcPr>
                </a:tc>
                <a:tc>
                  <a:txBody>
                    <a:bodyPr/>
                    <a:lstStyle/>
                    <a:p>
                      <a:pPr algn="ctr" rtl="0" fontAlgn="b">
                        <a:buNone/>
                      </a:pPr>
                      <a:r>
                        <a:rPr lang="ja-JP" altLang="en-US" sz="2000" b="1">
                          <a:effectLst/>
                        </a:rPr>
                        <a:t>◯</a:t>
                      </a:r>
                    </a:p>
                  </a:txBody>
                  <a:tcPr marL="19050" marR="19050" marT="12700" marB="12700" anchor="b"/>
                </a:tc>
                <a:tc>
                  <a:txBody>
                    <a:bodyPr/>
                    <a:lstStyle/>
                    <a:p>
                      <a:pPr algn="ctr" rtl="0" fontAlgn="b">
                        <a:buNone/>
                      </a:pPr>
                      <a:r>
                        <a:rPr lang="ja-JP" altLang="en-US" sz="2000" b="1">
                          <a:effectLst/>
                        </a:rPr>
                        <a:t>◯</a:t>
                      </a:r>
                    </a:p>
                  </a:txBody>
                  <a:tcPr marL="19050" marR="19050" marT="12700" marB="12700" anchor="b">
                    <a:lnR w="57150" cap="flat" cmpd="sng" algn="ctr">
                      <a:solidFill>
                        <a:srgbClr val="FF3300"/>
                      </a:solidFill>
                      <a:prstDash val="solid"/>
                      <a:round/>
                      <a:headEnd type="none" w="med" len="med"/>
                      <a:tailEnd type="none" w="med" len="med"/>
                    </a:lnR>
                  </a:tcPr>
                </a:tc>
                <a:tc>
                  <a:txBody>
                    <a:bodyPr/>
                    <a:lstStyle/>
                    <a:p>
                      <a:pPr algn="ctr" rtl="0" fontAlgn="b">
                        <a:buNone/>
                      </a:pPr>
                      <a:r>
                        <a:rPr lang="ja-JP" altLang="en-US" sz="2000" b="1">
                          <a:effectLst/>
                        </a:rPr>
                        <a:t>◯</a:t>
                      </a:r>
                    </a:p>
                  </a:txBody>
                  <a:tcPr marL="19050" marR="19050" marT="12700" marB="12700" anchor="b">
                    <a:lnL w="57150" cap="flat" cmpd="sng" algn="ctr">
                      <a:solidFill>
                        <a:srgbClr val="FF3300"/>
                      </a:solidFill>
                      <a:prstDash val="solid"/>
                      <a:round/>
                      <a:headEnd type="none" w="med" len="med"/>
                      <a:tailEnd type="none" w="med" len="med"/>
                    </a:lnL>
                    <a:lnR w="57150" cap="flat" cmpd="sng" algn="ctr">
                      <a:solidFill>
                        <a:srgbClr val="FF3300"/>
                      </a:solidFill>
                      <a:prstDash val="solid"/>
                      <a:round/>
                      <a:headEnd type="none" w="med" len="med"/>
                      <a:tailEnd type="none" w="med" len="med"/>
                    </a:lnR>
                    <a:lnT w="57150" cap="flat" cmpd="sng" algn="ctr">
                      <a:solidFill>
                        <a:srgbClr val="FF3300"/>
                      </a:solidFill>
                      <a:prstDash val="solid"/>
                      <a:round/>
                      <a:headEnd type="none" w="med" len="med"/>
                      <a:tailEnd type="none" w="med" len="med"/>
                    </a:lnT>
                    <a:lnB w="57150" cap="flat" cmpd="sng" algn="ctr">
                      <a:solidFill>
                        <a:srgbClr val="FF3300"/>
                      </a:solidFill>
                      <a:prstDash val="solid"/>
                      <a:round/>
                      <a:headEnd type="none" w="med" len="med"/>
                      <a:tailEnd type="none" w="med" len="med"/>
                    </a:lnB>
                    <a:solidFill>
                      <a:srgbClr val="FF3300">
                        <a:alpha val="30196"/>
                      </a:srgbClr>
                    </a:solidFill>
                  </a:tcPr>
                </a:tc>
                <a:extLst>
                  <a:ext uri="{0D108BD9-81ED-4DB2-BD59-A6C34878D82A}">
                    <a16:rowId xmlns:a16="http://schemas.microsoft.com/office/drawing/2014/main" val="71249986"/>
                  </a:ext>
                </a:extLst>
              </a:tr>
              <a:tr h="643734">
                <a:tc>
                  <a:txBody>
                    <a:bodyPr/>
                    <a:lstStyle/>
                    <a:p>
                      <a:pPr rtl="0" fontAlgn="b">
                        <a:buNone/>
                      </a:pPr>
                      <a:r>
                        <a:rPr lang="ja-JP" altLang="en-US" sz="2000" b="1">
                          <a:effectLst/>
                        </a:rPr>
                        <a:t>価格帯</a:t>
                      </a:r>
                      <a:r>
                        <a:rPr lang="en-US" altLang="ja-JP" sz="2000" b="1">
                          <a:effectLst/>
                        </a:rPr>
                        <a:t>(</a:t>
                      </a:r>
                      <a:r>
                        <a:rPr lang="ja-JP" altLang="en-US" sz="2000" b="1">
                          <a:effectLst/>
                        </a:rPr>
                        <a:t>夜</a:t>
                      </a:r>
                      <a:r>
                        <a:rPr lang="en-US" altLang="ja-JP" sz="2000" b="1">
                          <a:effectLst/>
                        </a:rPr>
                        <a:t>)</a:t>
                      </a:r>
                    </a:p>
                  </a:txBody>
                  <a:tcPr marL="19050" marR="19050" marT="12700" marB="12700" anchor="b">
                    <a:lnR w="57150" cap="flat" cmpd="sng" algn="ctr">
                      <a:solidFill>
                        <a:srgbClr val="FF3300"/>
                      </a:solidFill>
                      <a:prstDash val="solid"/>
                      <a:round/>
                      <a:headEnd type="none" w="med" len="med"/>
                      <a:tailEnd type="none" w="med" len="med"/>
                    </a:lnR>
                  </a:tcPr>
                </a:tc>
                <a:tc>
                  <a:txBody>
                    <a:bodyPr/>
                    <a:lstStyle/>
                    <a:p>
                      <a:pPr algn="ctr" rtl="0" fontAlgn="b">
                        <a:buNone/>
                      </a:pPr>
                      <a:r>
                        <a:rPr lang="ja-JP" altLang="en-US" sz="2000" b="1">
                          <a:effectLst/>
                        </a:rPr>
                        <a:t>◯</a:t>
                      </a:r>
                    </a:p>
                  </a:txBody>
                  <a:tcPr marL="19050" marR="19050" marT="12700" marB="12700" anchor="b">
                    <a:lnL w="57150" cap="flat" cmpd="sng" algn="ctr">
                      <a:solidFill>
                        <a:srgbClr val="FF3300"/>
                      </a:solidFill>
                      <a:prstDash val="solid"/>
                      <a:round/>
                      <a:headEnd type="none" w="med" len="med"/>
                      <a:tailEnd type="none" w="med" len="med"/>
                    </a:lnL>
                    <a:lnR w="57150" cap="flat" cmpd="sng" algn="ctr">
                      <a:solidFill>
                        <a:srgbClr val="FF3300"/>
                      </a:solidFill>
                      <a:prstDash val="solid"/>
                      <a:round/>
                      <a:headEnd type="none" w="med" len="med"/>
                      <a:tailEnd type="none" w="med" len="med"/>
                    </a:lnR>
                    <a:lnT w="57150" cap="flat" cmpd="sng" algn="ctr">
                      <a:solidFill>
                        <a:srgbClr val="FF3300"/>
                      </a:solidFill>
                      <a:prstDash val="solid"/>
                      <a:round/>
                      <a:headEnd type="none" w="med" len="med"/>
                      <a:tailEnd type="none" w="med" len="med"/>
                    </a:lnT>
                    <a:lnB w="57150" cap="flat" cmpd="sng" algn="ctr">
                      <a:solidFill>
                        <a:srgbClr val="FF3300"/>
                      </a:solidFill>
                      <a:prstDash val="solid"/>
                      <a:round/>
                      <a:headEnd type="none" w="med" len="med"/>
                      <a:tailEnd type="none" w="med" len="med"/>
                    </a:lnB>
                    <a:solidFill>
                      <a:srgbClr val="FF3300">
                        <a:alpha val="30196"/>
                      </a:srgbClr>
                    </a:solidFill>
                  </a:tcPr>
                </a:tc>
                <a:tc>
                  <a:txBody>
                    <a:bodyPr/>
                    <a:lstStyle/>
                    <a:p>
                      <a:pPr algn="ctr" rtl="0" fontAlgn="b">
                        <a:buNone/>
                      </a:pPr>
                      <a:r>
                        <a:rPr lang="ja-JP" altLang="en-US" sz="2000" b="1">
                          <a:effectLst/>
                        </a:rPr>
                        <a:t>◯</a:t>
                      </a:r>
                    </a:p>
                  </a:txBody>
                  <a:tcPr marL="19050" marR="19050" marT="12700" marB="12700" anchor="b">
                    <a:lnL w="57150" cap="flat" cmpd="sng" algn="ctr">
                      <a:solidFill>
                        <a:srgbClr val="FF3300"/>
                      </a:solidFill>
                      <a:prstDash val="solid"/>
                      <a:round/>
                      <a:headEnd type="none" w="med" len="med"/>
                      <a:tailEnd type="none" w="med" len="med"/>
                    </a:lnL>
                  </a:tcPr>
                </a:tc>
                <a:tc>
                  <a:txBody>
                    <a:bodyPr/>
                    <a:lstStyle/>
                    <a:p>
                      <a:pPr algn="ctr" rtl="0" fontAlgn="b">
                        <a:buNone/>
                      </a:pPr>
                      <a:r>
                        <a:rPr lang="ja-JP" altLang="en-US" sz="2000" b="1">
                          <a:effectLst/>
                        </a:rPr>
                        <a:t>◯</a:t>
                      </a:r>
                    </a:p>
                  </a:txBody>
                  <a:tcPr marL="19050" marR="19050" marT="12700" marB="12700" anchor="b"/>
                </a:tc>
                <a:tc>
                  <a:txBody>
                    <a:bodyPr/>
                    <a:lstStyle/>
                    <a:p>
                      <a:pPr algn="ctr" rtl="0" fontAlgn="b">
                        <a:buNone/>
                      </a:pPr>
                      <a:r>
                        <a:rPr lang="ja-JP" altLang="en-US" sz="2000" b="1">
                          <a:effectLst/>
                        </a:rPr>
                        <a:t>◯</a:t>
                      </a:r>
                    </a:p>
                  </a:txBody>
                  <a:tcPr marL="19050" marR="19050" marT="12700" marB="12700" anchor="b"/>
                </a:tc>
                <a:tc>
                  <a:txBody>
                    <a:bodyPr/>
                    <a:lstStyle/>
                    <a:p>
                      <a:pPr algn="ctr" rtl="0" fontAlgn="b">
                        <a:buNone/>
                      </a:pPr>
                      <a:r>
                        <a:rPr lang="ja-JP" altLang="en-US" sz="2000" b="1">
                          <a:effectLst/>
                        </a:rPr>
                        <a:t>◯</a:t>
                      </a:r>
                    </a:p>
                  </a:txBody>
                  <a:tcPr marL="19050" marR="19050" marT="12700" marB="12700" anchor="b"/>
                </a:tc>
                <a:tc>
                  <a:txBody>
                    <a:bodyPr/>
                    <a:lstStyle/>
                    <a:p>
                      <a:pPr algn="ctr" rtl="0" fontAlgn="b">
                        <a:buNone/>
                      </a:pPr>
                      <a:r>
                        <a:rPr lang="ja-JP" altLang="en-US" sz="2000" b="1">
                          <a:effectLst/>
                        </a:rPr>
                        <a:t>◯</a:t>
                      </a:r>
                    </a:p>
                  </a:txBody>
                  <a:tcPr marL="19050" marR="19050" marT="12700" marB="12700" anchor="b">
                    <a:lnT w="57150" cap="flat" cmpd="sng" algn="ctr">
                      <a:solidFill>
                        <a:srgbClr val="FF3300"/>
                      </a:solidFill>
                      <a:prstDash val="solid"/>
                      <a:round/>
                      <a:headEnd type="none" w="med" len="med"/>
                      <a:tailEnd type="none" w="med" len="med"/>
                    </a:lnT>
                  </a:tcPr>
                </a:tc>
                <a:extLst>
                  <a:ext uri="{0D108BD9-81ED-4DB2-BD59-A6C34878D82A}">
                    <a16:rowId xmlns:a16="http://schemas.microsoft.com/office/drawing/2014/main" val="3279610367"/>
                  </a:ext>
                </a:extLst>
              </a:tr>
              <a:tr h="643734">
                <a:tc>
                  <a:txBody>
                    <a:bodyPr/>
                    <a:lstStyle/>
                    <a:p>
                      <a:pPr rtl="0" fontAlgn="b">
                        <a:buNone/>
                      </a:pPr>
                      <a:r>
                        <a:rPr lang="ja-JP" altLang="en-US" sz="2000" b="1">
                          <a:effectLst/>
                        </a:rPr>
                        <a:t>価格帯</a:t>
                      </a:r>
                      <a:r>
                        <a:rPr lang="en-US" altLang="ja-JP" sz="2000" b="1">
                          <a:effectLst/>
                        </a:rPr>
                        <a:t>(</a:t>
                      </a:r>
                      <a:r>
                        <a:rPr lang="ja-JP" altLang="en-US" sz="2000" b="1">
                          <a:effectLst/>
                        </a:rPr>
                        <a:t>昼</a:t>
                      </a:r>
                      <a:r>
                        <a:rPr lang="en-US" altLang="ja-JP" sz="2000" b="1">
                          <a:effectLst/>
                        </a:rPr>
                        <a:t>)</a:t>
                      </a:r>
                    </a:p>
                  </a:txBody>
                  <a:tcPr marL="19050" marR="19050" marT="12700" marB="12700" anchor="b"/>
                </a:tc>
                <a:tc>
                  <a:txBody>
                    <a:bodyPr/>
                    <a:lstStyle/>
                    <a:p>
                      <a:pPr algn="ctr" rtl="0" fontAlgn="b">
                        <a:buNone/>
                      </a:pPr>
                      <a:r>
                        <a:rPr lang="ja-JP" altLang="en-US" sz="2000" b="1">
                          <a:effectLst/>
                        </a:rPr>
                        <a:t>◯</a:t>
                      </a:r>
                    </a:p>
                  </a:txBody>
                  <a:tcPr marL="19050" marR="19050" marT="12700" marB="12700" anchor="b">
                    <a:lnT w="57150" cap="flat" cmpd="sng" algn="ctr">
                      <a:solidFill>
                        <a:srgbClr val="FF3300"/>
                      </a:solidFill>
                      <a:prstDash val="solid"/>
                      <a:round/>
                      <a:headEnd type="none" w="med" len="med"/>
                      <a:tailEnd type="none" w="med" len="med"/>
                    </a:lnT>
                    <a:lnB w="57150" cap="flat" cmpd="sng" algn="ctr">
                      <a:solidFill>
                        <a:srgbClr val="FF33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2000" b="1">
                          <a:effectLst/>
                        </a:rPr>
                        <a:t>◯</a:t>
                      </a:r>
                    </a:p>
                  </a:txBody>
                  <a:tcPr marL="19050" marR="19050" marT="12700" marB="12700" anchor="b">
                    <a:solidFill>
                      <a:srgbClr val="FF3300">
                        <a:alpha val="30196"/>
                      </a:srgbClr>
                    </a:solidFill>
                  </a:tcPr>
                </a:tc>
                <a:tc>
                  <a:txBody>
                    <a:bodyPr/>
                    <a:lstStyle/>
                    <a:p>
                      <a:pPr algn="ctr" rtl="0" fontAlgn="b">
                        <a:buNone/>
                      </a:pPr>
                      <a:r>
                        <a:rPr lang="ja-JP" altLang="en-US" sz="2000" b="1">
                          <a:effectLst/>
                        </a:rPr>
                        <a:t>◯</a:t>
                      </a:r>
                    </a:p>
                  </a:txBody>
                  <a:tcPr marL="19050" marR="19050" marT="12700" marB="12700" anchor="b"/>
                </a:tc>
                <a:tc>
                  <a:txBody>
                    <a:bodyPr/>
                    <a:lstStyle/>
                    <a:p>
                      <a:pPr algn="ctr" rtl="0" fontAlgn="b">
                        <a:buNone/>
                      </a:pPr>
                      <a:r>
                        <a:rPr lang="ja-JP" altLang="en-US" sz="2000" b="1">
                          <a:effectLst/>
                        </a:rPr>
                        <a:t>◯</a:t>
                      </a:r>
                    </a:p>
                  </a:txBody>
                  <a:tcPr marL="19050" marR="19050" marT="12700" marB="12700" anchor="b"/>
                </a:tc>
                <a:tc>
                  <a:txBody>
                    <a:bodyPr/>
                    <a:lstStyle/>
                    <a:p>
                      <a:pPr algn="ctr" rtl="0" fontAlgn="b">
                        <a:buNone/>
                      </a:pPr>
                      <a:r>
                        <a:rPr lang="ja-JP" altLang="en-US" sz="2000" b="1">
                          <a:effectLst/>
                        </a:rPr>
                        <a:t>◯</a:t>
                      </a:r>
                    </a:p>
                  </a:txBody>
                  <a:tcPr marL="19050" marR="19050" marT="12700" marB="12700" anchor="b"/>
                </a:tc>
                <a:tc>
                  <a:txBody>
                    <a:bodyPr/>
                    <a:lstStyle/>
                    <a:p>
                      <a:pPr algn="ctr" rtl="0" fontAlgn="b">
                        <a:buNone/>
                      </a:pPr>
                      <a:r>
                        <a:rPr lang="ja-JP" altLang="en-US" sz="2000" b="1">
                          <a:effectLst/>
                        </a:rPr>
                        <a:t>◯</a:t>
                      </a:r>
                    </a:p>
                  </a:txBody>
                  <a:tcPr marL="19050" marR="19050" marT="12700" marB="12700" anchor="b"/>
                </a:tc>
                <a:extLst>
                  <a:ext uri="{0D108BD9-81ED-4DB2-BD59-A6C34878D82A}">
                    <a16:rowId xmlns:a16="http://schemas.microsoft.com/office/drawing/2014/main" val="3710496285"/>
                  </a:ext>
                </a:extLst>
              </a:tr>
              <a:tr h="643734">
                <a:tc>
                  <a:txBody>
                    <a:bodyPr/>
                    <a:lstStyle/>
                    <a:p>
                      <a:pPr rtl="0" fontAlgn="b">
                        <a:buNone/>
                      </a:pPr>
                      <a:r>
                        <a:rPr lang="ja-JP" altLang="en-US" sz="2000" b="1">
                          <a:effectLst/>
                        </a:rPr>
                        <a:t>口コミ点数</a:t>
                      </a:r>
                    </a:p>
                  </a:txBody>
                  <a:tcPr marL="19050" marR="19050" marT="12700" marB="12700" anchor="b">
                    <a:lnR w="57150" cap="flat" cmpd="sng" algn="ctr">
                      <a:solidFill>
                        <a:srgbClr val="FF3300"/>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2000" b="1">
                          <a:effectLst/>
                        </a:rPr>
                        <a:t>◯</a:t>
                      </a:r>
                    </a:p>
                  </a:txBody>
                  <a:tcPr marL="19050" marR="19050" marT="12700" marB="12700" anchor="b">
                    <a:lnL w="57150" cap="flat" cmpd="sng" algn="ctr">
                      <a:solidFill>
                        <a:srgbClr val="FF3300"/>
                      </a:solidFill>
                      <a:prstDash val="solid"/>
                      <a:round/>
                      <a:headEnd type="none" w="med" len="med"/>
                      <a:tailEnd type="none" w="med" len="med"/>
                    </a:lnL>
                    <a:lnR w="57150" cap="flat" cmpd="sng" algn="ctr">
                      <a:solidFill>
                        <a:srgbClr val="FF3300"/>
                      </a:solidFill>
                      <a:prstDash val="solid"/>
                      <a:round/>
                      <a:headEnd type="none" w="med" len="med"/>
                      <a:tailEnd type="none" w="med" len="med"/>
                    </a:lnR>
                    <a:lnT w="57150" cap="flat" cmpd="sng" algn="ctr">
                      <a:solidFill>
                        <a:srgbClr val="FF3300"/>
                      </a:solidFill>
                      <a:prstDash val="solid"/>
                      <a:round/>
                      <a:headEnd type="none" w="med" len="med"/>
                      <a:tailEnd type="none" w="med" len="med"/>
                    </a:lnT>
                    <a:lnB w="57150" cap="flat" cmpd="sng" algn="ctr">
                      <a:solidFill>
                        <a:srgbClr val="FF3300"/>
                      </a:solidFill>
                      <a:prstDash val="solid"/>
                      <a:round/>
                      <a:headEnd type="none" w="med" len="med"/>
                      <a:tailEnd type="none" w="med" len="med"/>
                    </a:lnB>
                    <a:solidFill>
                      <a:srgbClr val="FF3300">
                        <a:alpha val="30196"/>
                      </a:srgbClr>
                    </a:solidFill>
                  </a:tcPr>
                </a:tc>
                <a:tc>
                  <a:txBody>
                    <a:bodyPr/>
                    <a:lstStyle/>
                    <a:p>
                      <a:pPr algn="ctr" rtl="0" fontAlgn="b">
                        <a:buNone/>
                      </a:pPr>
                      <a:r>
                        <a:rPr lang="ja-JP" altLang="en-US" sz="2000" b="1">
                          <a:effectLst/>
                        </a:rPr>
                        <a:t>◯</a:t>
                      </a:r>
                    </a:p>
                  </a:txBody>
                  <a:tcPr marL="19050" marR="19050" marT="12700" marB="12700" anchor="b">
                    <a:lnL w="57150" cap="flat" cmpd="sng" algn="ctr">
                      <a:solidFill>
                        <a:srgbClr val="FF3300"/>
                      </a:solidFill>
                      <a:prstDash val="solid"/>
                      <a:round/>
                      <a:headEnd type="none" w="med" len="med"/>
                      <a:tailEnd type="none" w="med" len="med"/>
                    </a:lnL>
                  </a:tcPr>
                </a:tc>
                <a:tc>
                  <a:txBody>
                    <a:bodyPr/>
                    <a:lstStyle/>
                    <a:p>
                      <a:pPr algn="ctr" rtl="0" fontAlgn="b">
                        <a:buNone/>
                      </a:pPr>
                      <a:r>
                        <a:rPr lang="ja-JP" altLang="en-US" sz="2000" b="1">
                          <a:effectLst/>
                        </a:rPr>
                        <a:t>◯</a:t>
                      </a:r>
                    </a:p>
                  </a:txBody>
                  <a:tcPr marL="19050" marR="19050" marT="12700" marB="1270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2000" b="1">
                          <a:effectLst/>
                        </a:rPr>
                        <a:t>◯</a:t>
                      </a:r>
                    </a:p>
                  </a:txBody>
                  <a:tcPr marL="19050" marR="19050" marT="12700" marB="1270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2000" b="1">
                          <a:effectLst/>
                        </a:rPr>
                        <a:t>◯</a:t>
                      </a:r>
                    </a:p>
                  </a:txBody>
                  <a:tcPr marL="19050" marR="19050" marT="12700" marB="1270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2000" b="1">
                          <a:effectLst/>
                        </a:rPr>
                        <a:t>◯</a:t>
                      </a:r>
                    </a:p>
                  </a:txBody>
                  <a:tcPr marL="19050" marR="19050" marT="12700" marB="12700" anchor="b"/>
                </a:tc>
                <a:extLst>
                  <a:ext uri="{0D108BD9-81ED-4DB2-BD59-A6C34878D82A}">
                    <a16:rowId xmlns:a16="http://schemas.microsoft.com/office/drawing/2014/main" val="2659828893"/>
                  </a:ext>
                </a:extLst>
              </a:tr>
              <a:tr h="643734">
                <a:tc>
                  <a:txBody>
                    <a:bodyPr/>
                    <a:lstStyle/>
                    <a:p>
                      <a:pPr rtl="0" fontAlgn="b">
                        <a:buNone/>
                      </a:pPr>
                      <a:r>
                        <a:rPr lang="ja-JP" altLang="en-US" sz="2000" b="1">
                          <a:effectLst/>
                        </a:rPr>
                        <a:t>口コミ件数</a:t>
                      </a:r>
                    </a:p>
                  </a:txBody>
                  <a:tcPr marL="19050" marR="19050" marT="12700" marB="12700" anchor="b"/>
                </a:tc>
                <a:tc>
                  <a:txBody>
                    <a:bodyPr/>
                    <a:lstStyle/>
                    <a:p>
                      <a:pPr algn="ctr" rtl="0" fontAlgn="b">
                        <a:buNone/>
                      </a:pPr>
                      <a:r>
                        <a:rPr lang="ja-JP" altLang="en-US" sz="2000" b="1">
                          <a:effectLst/>
                        </a:rPr>
                        <a:t>◯</a:t>
                      </a:r>
                    </a:p>
                  </a:txBody>
                  <a:tcPr marL="19050" marR="19050" marT="12700" marB="12700" anchor="b">
                    <a:lnT w="57150" cap="flat" cmpd="sng" algn="ctr">
                      <a:solidFill>
                        <a:srgbClr val="FF3300"/>
                      </a:solidFill>
                      <a:prstDash val="solid"/>
                      <a:round/>
                      <a:headEnd type="none" w="med" len="med"/>
                      <a:tailEnd type="none" w="med" len="med"/>
                    </a:lnT>
                  </a:tcPr>
                </a:tc>
                <a:tc>
                  <a:txBody>
                    <a:bodyPr/>
                    <a:lstStyle/>
                    <a:p>
                      <a:pPr algn="ctr" rtl="0" fontAlgn="b">
                        <a:buNone/>
                      </a:pPr>
                      <a:endParaRPr lang="ja-JP" altLang="en-US" sz="2000" b="1">
                        <a:effectLst/>
                      </a:endParaRPr>
                    </a:p>
                  </a:txBody>
                  <a:tcPr marL="19050" marR="19050" marT="12700" marB="12700" anchor="b"/>
                </a:tc>
                <a:tc>
                  <a:txBody>
                    <a:bodyPr/>
                    <a:lstStyle/>
                    <a:p>
                      <a:pPr algn="ctr" rtl="0" fontAlgn="b">
                        <a:buNone/>
                      </a:pPr>
                      <a:endParaRPr lang="ja-JP" altLang="en-US" sz="2000" b="1">
                        <a:effectLst/>
                      </a:endParaRPr>
                    </a:p>
                  </a:txBody>
                  <a:tcPr marL="19050" marR="19050" marT="12700" marB="12700" anchor="b"/>
                </a:tc>
                <a:tc>
                  <a:txBody>
                    <a:bodyPr/>
                    <a:lstStyle/>
                    <a:p>
                      <a:pPr algn="ctr" rtl="0" fontAlgn="b">
                        <a:buNone/>
                      </a:pPr>
                      <a:endParaRPr lang="ja-JP" altLang="en-US" sz="2000" b="1">
                        <a:effectLst/>
                      </a:endParaRPr>
                    </a:p>
                  </a:txBody>
                  <a:tcPr marL="19050" marR="19050" marT="12700" marB="12700" anchor="b"/>
                </a:tc>
                <a:tc>
                  <a:txBody>
                    <a:bodyPr/>
                    <a:lstStyle/>
                    <a:p>
                      <a:pPr algn="ctr" rtl="0" fontAlgn="b">
                        <a:buNone/>
                      </a:pPr>
                      <a:endParaRPr lang="ja-JP" altLang="en-US" sz="2000" b="1">
                        <a:effectLst/>
                      </a:endParaRPr>
                    </a:p>
                  </a:txBody>
                  <a:tcPr marL="19050" marR="19050" marT="12700" marB="12700" anchor="b"/>
                </a:tc>
                <a:tc>
                  <a:txBody>
                    <a:bodyPr/>
                    <a:lstStyle/>
                    <a:p>
                      <a:pPr algn="ctr" rtl="0" fontAlgn="b">
                        <a:buNone/>
                      </a:pPr>
                      <a:endParaRPr lang="ja-JP" altLang="en-US" sz="2000" b="1">
                        <a:effectLst/>
                      </a:endParaRPr>
                    </a:p>
                  </a:txBody>
                  <a:tcPr marL="19050" marR="19050" marT="12700" marB="12700" anchor="b"/>
                </a:tc>
                <a:extLst>
                  <a:ext uri="{0D108BD9-81ED-4DB2-BD59-A6C34878D82A}">
                    <a16:rowId xmlns:a16="http://schemas.microsoft.com/office/drawing/2014/main" val="822730556"/>
                  </a:ext>
                </a:extLst>
              </a:tr>
            </a:tbl>
          </a:graphicData>
        </a:graphic>
      </p:graphicFrame>
    </p:spTree>
    <p:extLst>
      <p:ext uri="{BB962C8B-B14F-4D97-AF65-F5344CB8AC3E}">
        <p14:creationId xmlns:p14="http://schemas.microsoft.com/office/powerpoint/2010/main" val="4591747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D54026E5-A7CB-DE00-6B98-C6A321321865}"/>
              </a:ext>
            </a:extLst>
          </p:cNvPr>
          <p:cNvSpPr>
            <a:spLocks noGrp="1"/>
          </p:cNvSpPr>
          <p:nvPr>
            <p:ph type="body" sz="quarter" idx="14"/>
          </p:nvPr>
        </p:nvSpPr>
        <p:spPr>
          <a:xfrm>
            <a:off x="380990" y="1064658"/>
            <a:ext cx="11465698" cy="5566830"/>
          </a:xfrm>
        </p:spPr>
        <p:txBody>
          <a:bodyPr>
            <a:normAutofit fontScale="92500" lnSpcReduction="10000"/>
          </a:bodyPr>
          <a:lstStyle/>
          <a:p>
            <a:r>
              <a:rPr lang="ja-JP" altLang="en-US" sz="2400" b="1"/>
              <a:t>背景・目的</a:t>
            </a:r>
            <a:endParaRPr lang="en-US" altLang="ja-JP" sz="800"/>
          </a:p>
          <a:p>
            <a:pPr>
              <a:lnSpc>
                <a:spcPct val="120000"/>
              </a:lnSpc>
              <a:buSzPct val="100000"/>
              <a:buFont typeface="Wingdings" pitchFamily="2" charset="2"/>
              <a:buChar char="l"/>
            </a:pPr>
            <a:r>
              <a:rPr lang="ja-JP" altLang="en-US" sz="1800"/>
              <a:t>飲食店を選ぶのに時間がかかる問題</a:t>
            </a:r>
            <a:r>
              <a:rPr lang="en-US" altLang="ja-JP" sz="1800"/>
              <a:t>(1</a:t>
            </a:r>
            <a:r>
              <a:rPr lang="ja-JP" altLang="en-US" sz="1800"/>
              <a:t>人・複数人</a:t>
            </a:r>
            <a:r>
              <a:rPr lang="en-US" altLang="ja-JP" sz="1800"/>
              <a:t>)</a:t>
            </a:r>
          </a:p>
          <a:p>
            <a:pPr>
              <a:lnSpc>
                <a:spcPct val="120000"/>
              </a:lnSpc>
              <a:buSzPct val="100000"/>
              <a:buFont typeface="Wingdings" pitchFamily="2" charset="2"/>
              <a:buChar char="l"/>
            </a:pPr>
            <a:r>
              <a:rPr lang="ja-JP" altLang="en-US" sz="1800"/>
              <a:t>人によって飲食店を選ぶ際に重視するものが違う</a:t>
            </a:r>
            <a:endParaRPr lang="en-US" altLang="ja-JP" sz="1800"/>
          </a:p>
          <a:p>
            <a:pPr lvl="2">
              <a:lnSpc>
                <a:spcPct val="120000"/>
              </a:lnSpc>
              <a:buSzPct val="100000"/>
              <a:buFont typeface="Wingdings" pitchFamily="2" charset="2"/>
              <a:buChar char="l"/>
            </a:pPr>
            <a:r>
              <a:rPr lang="ja-JP" altLang="en-US" sz="1400"/>
              <a:t>アクセス，予算，ジャンル，口コミ</a:t>
            </a:r>
            <a:r>
              <a:rPr lang="en-US" altLang="ja-JP" sz="1400"/>
              <a:t> etc.</a:t>
            </a:r>
          </a:p>
          <a:p>
            <a:pPr>
              <a:lnSpc>
                <a:spcPct val="120000"/>
              </a:lnSpc>
              <a:buSzPct val="75000"/>
              <a:buFont typeface="Arial" panose="020B0604020202020204" pitchFamily="34" charset="0"/>
              <a:buChar char="•"/>
            </a:pPr>
            <a:r>
              <a:rPr lang="ja-JP" altLang="en-US" sz="1800"/>
              <a:t>この個人差がわかれば，解決できる問題が多そう</a:t>
            </a:r>
            <a:endParaRPr lang="en-US" altLang="ja-JP" sz="1800"/>
          </a:p>
          <a:p>
            <a:r>
              <a:rPr lang="ja-JP" altLang="en-US" sz="2400" b="1"/>
              <a:t>使用データ</a:t>
            </a:r>
            <a:endParaRPr lang="en-US" altLang="ja-JP" sz="2400" b="1"/>
          </a:p>
          <a:p>
            <a:pPr>
              <a:buSzPct val="100000"/>
              <a:buFont typeface="Wingdings" pitchFamily="2" charset="2"/>
              <a:buChar char="l"/>
            </a:pPr>
            <a:r>
              <a:rPr lang="ja-JP" altLang="en-US" sz="1800"/>
              <a:t>食べログ：東京</a:t>
            </a:r>
            <a:r>
              <a:rPr lang="en-US" altLang="ja-JP" sz="1800"/>
              <a:t>23</a:t>
            </a:r>
            <a:r>
              <a:rPr lang="ja-JP" altLang="en-US" sz="1800"/>
              <a:t>区内の飲食店データ</a:t>
            </a:r>
            <a:endParaRPr lang="en-US" altLang="ja-JP" sz="1800"/>
          </a:p>
          <a:p>
            <a:pPr>
              <a:buSzPct val="100000"/>
              <a:buFont typeface="Wingdings" pitchFamily="2" charset="2"/>
              <a:buChar char="l"/>
            </a:pPr>
            <a:r>
              <a:rPr lang="ja-JP" altLang="en-US" sz="1800"/>
              <a:t>豊洲</a:t>
            </a:r>
            <a:r>
              <a:rPr lang="en-US" altLang="ja-JP" sz="1800"/>
              <a:t>PP2021</a:t>
            </a:r>
            <a:r>
              <a:rPr lang="ja-JP" altLang="en-US" sz="1800"/>
              <a:t>：食事トリップ</a:t>
            </a:r>
            <a:endParaRPr lang="en-US" altLang="ja-JP" sz="1800"/>
          </a:p>
          <a:p>
            <a:r>
              <a:rPr lang="ja-JP" altLang="en-US" sz="2400" b="1"/>
              <a:t>基礎集計</a:t>
            </a:r>
            <a:endParaRPr lang="en-US" altLang="ja-JP" sz="2400" b="1"/>
          </a:p>
          <a:p>
            <a:pPr>
              <a:buSzPct val="100000"/>
              <a:buFont typeface="Wingdings" pitchFamily="2" charset="2"/>
              <a:buChar char="l"/>
            </a:pPr>
            <a:r>
              <a:rPr lang="ja-JP" altLang="en-US" sz="1800"/>
              <a:t>個人属性による飲食店選択の特徴を整理</a:t>
            </a:r>
            <a:endParaRPr lang="en-US" altLang="ja-JP" sz="1800"/>
          </a:p>
          <a:p>
            <a:pPr lvl="2">
              <a:lnSpc>
                <a:spcPct val="160000"/>
              </a:lnSpc>
              <a:buSzPct val="70000"/>
              <a:buFont typeface="Wingdings" pitchFamily="2" charset="2"/>
              <a:buChar char="l"/>
            </a:pPr>
            <a:r>
              <a:rPr lang="ja-JP" altLang="en-US" sz="1400"/>
              <a:t>高収入層は価格帯が高い店を選ぶ傾向</a:t>
            </a:r>
            <a:endParaRPr lang="en-US" altLang="ja-JP" sz="1400"/>
          </a:p>
          <a:p>
            <a:r>
              <a:rPr lang="ja-JP" altLang="en-US" sz="2400" b="1"/>
              <a:t>モデルの方針</a:t>
            </a:r>
            <a:endParaRPr lang="en-US" altLang="ja-JP" sz="2000" b="1"/>
          </a:p>
          <a:p>
            <a:pPr>
              <a:buFont typeface="Wingdings" pitchFamily="2" charset="2"/>
              <a:buChar char="l"/>
            </a:pPr>
            <a:r>
              <a:rPr lang="ja-JP" altLang="en-US" sz="1800"/>
              <a:t>個人属性と店舗属性の交互作用を考慮した</a:t>
            </a:r>
            <a:r>
              <a:rPr lang="en-US" altLang="ja-JP" sz="1800"/>
              <a:t>MNL</a:t>
            </a:r>
          </a:p>
          <a:p>
            <a:pPr>
              <a:buFont typeface="Wingdings" pitchFamily="2" charset="2"/>
              <a:buChar char="l"/>
            </a:pPr>
            <a:r>
              <a:rPr lang="ja-JP" altLang="en-US" sz="1800"/>
              <a:t>個人属性を係数の分布パラメータとして組み込む</a:t>
            </a:r>
            <a:r>
              <a:rPr lang="en-US" altLang="ja-JP" sz="1800"/>
              <a:t>MXL</a:t>
            </a:r>
          </a:p>
          <a:p>
            <a:pPr>
              <a:buFont typeface="Wingdings" pitchFamily="2" charset="2"/>
              <a:buChar char="l"/>
            </a:pPr>
            <a:endParaRPr lang="en-US" altLang="ja-JP" sz="2400"/>
          </a:p>
        </p:txBody>
      </p:sp>
      <p:sp>
        <p:nvSpPr>
          <p:cNvPr id="3" name="スライド番号プレースホルダー 2">
            <a:extLst>
              <a:ext uri="{FF2B5EF4-FFF2-40B4-BE49-F238E27FC236}">
                <a16:creationId xmlns:a16="http://schemas.microsoft.com/office/drawing/2014/main" id="{0506DD27-5C2D-77FD-7414-BC718E819D2A}"/>
              </a:ext>
            </a:extLst>
          </p:cNvPr>
          <p:cNvSpPr>
            <a:spLocks noGrp="1"/>
          </p:cNvSpPr>
          <p:nvPr>
            <p:ph type="sldNum" sz="quarter" idx="12"/>
          </p:nvPr>
        </p:nvSpPr>
        <p:spPr/>
        <p:txBody>
          <a:bodyPr/>
          <a:lstStyle/>
          <a:p>
            <a:fld id="{2E579A5C-05D8-48F0-A5C1-8CBB8C12EF46}" type="slidenum">
              <a:rPr lang="ja-JP" altLang="en-US" smtClean="0"/>
              <a:pPr/>
              <a:t>84</a:t>
            </a:fld>
            <a:endParaRPr lang="ja-JP" altLang="en-US"/>
          </a:p>
        </p:txBody>
      </p:sp>
      <p:sp>
        <p:nvSpPr>
          <p:cNvPr id="6" name="タイトル 5">
            <a:extLst>
              <a:ext uri="{FF2B5EF4-FFF2-40B4-BE49-F238E27FC236}">
                <a16:creationId xmlns:a16="http://schemas.microsoft.com/office/drawing/2014/main" id="{A0E2E97B-CC81-5667-F471-00F2CC634076}"/>
              </a:ext>
            </a:extLst>
          </p:cNvPr>
          <p:cNvSpPr>
            <a:spLocks noGrp="1"/>
          </p:cNvSpPr>
          <p:nvPr>
            <p:ph type="title"/>
          </p:nvPr>
        </p:nvSpPr>
        <p:spPr/>
        <p:txBody>
          <a:bodyPr/>
          <a:lstStyle/>
          <a:p>
            <a:r>
              <a:rPr lang="ja-JP" altLang="en-US">
                <a:solidFill>
                  <a:srgbClr val="0066FF"/>
                </a:solidFill>
              </a:rPr>
              <a:t>個人属性に基づく飲食店選択モデル</a:t>
            </a:r>
          </a:p>
        </p:txBody>
      </p:sp>
      <p:pic>
        <p:nvPicPr>
          <p:cNvPr id="12" name="図 11">
            <a:extLst>
              <a:ext uri="{FF2B5EF4-FFF2-40B4-BE49-F238E27FC236}">
                <a16:creationId xmlns:a16="http://schemas.microsoft.com/office/drawing/2014/main" id="{4B804AEB-3D4C-408C-037E-E409F2BEB06E}"/>
              </a:ext>
            </a:extLst>
          </p:cNvPr>
          <p:cNvPicPr>
            <a:picLocks noChangeAspect="1"/>
          </p:cNvPicPr>
          <p:nvPr/>
        </p:nvPicPr>
        <p:blipFill>
          <a:blip r:embed="rId2"/>
          <a:stretch>
            <a:fillRect/>
          </a:stretch>
        </p:blipFill>
        <p:spPr>
          <a:xfrm>
            <a:off x="380979" y="2654262"/>
            <a:ext cx="300358" cy="300358"/>
          </a:xfrm>
          <a:prstGeom prst="rect">
            <a:avLst/>
          </a:prstGeom>
        </p:spPr>
      </p:pic>
      <p:sp>
        <p:nvSpPr>
          <p:cNvPr id="4" name="テキスト ボックス 3">
            <a:extLst>
              <a:ext uri="{FF2B5EF4-FFF2-40B4-BE49-F238E27FC236}">
                <a16:creationId xmlns:a16="http://schemas.microsoft.com/office/drawing/2014/main" id="{3C18B668-B0AF-5885-75C3-3434697B4A6F}"/>
              </a:ext>
            </a:extLst>
          </p:cNvPr>
          <p:cNvSpPr txBox="1"/>
          <p:nvPr/>
        </p:nvSpPr>
        <p:spPr>
          <a:xfrm>
            <a:off x="10249767" y="909639"/>
            <a:ext cx="1199723" cy="338554"/>
          </a:xfrm>
          <a:prstGeom prst="rect">
            <a:avLst/>
          </a:prstGeom>
          <a:noFill/>
          <a:ln>
            <a:solidFill>
              <a:schemeClr val="tx1"/>
            </a:solidFill>
          </a:ln>
        </p:spPr>
        <p:txBody>
          <a:bodyPr wrap="square" rtlCol="0">
            <a:spAutoFit/>
          </a:bodyPr>
          <a:lstStyle/>
          <a:p>
            <a:r>
              <a:rPr kumimoji="1" lang="ja-JP" altLang="en-US" sz="1600"/>
              <a:t>動機の発生</a:t>
            </a:r>
          </a:p>
        </p:txBody>
      </p:sp>
      <p:sp>
        <p:nvSpPr>
          <p:cNvPr id="5" name="テキスト ボックス 4">
            <a:extLst>
              <a:ext uri="{FF2B5EF4-FFF2-40B4-BE49-F238E27FC236}">
                <a16:creationId xmlns:a16="http://schemas.microsoft.com/office/drawing/2014/main" id="{78441ADB-767F-2487-FC84-80FC55B7F2A1}"/>
              </a:ext>
            </a:extLst>
          </p:cNvPr>
          <p:cNvSpPr txBox="1"/>
          <p:nvPr/>
        </p:nvSpPr>
        <p:spPr>
          <a:xfrm>
            <a:off x="9203207" y="1327645"/>
            <a:ext cx="1646411" cy="338554"/>
          </a:xfrm>
          <a:prstGeom prst="rect">
            <a:avLst/>
          </a:prstGeom>
          <a:noFill/>
          <a:ln>
            <a:solidFill>
              <a:schemeClr val="tx1"/>
            </a:solidFill>
          </a:ln>
        </p:spPr>
        <p:txBody>
          <a:bodyPr wrap="square" rtlCol="0">
            <a:spAutoFit/>
          </a:bodyPr>
          <a:lstStyle/>
          <a:p>
            <a:r>
              <a:rPr kumimoji="1" lang="ja-JP" altLang="en-US" sz="1600"/>
              <a:t>外食を検討する</a:t>
            </a:r>
          </a:p>
        </p:txBody>
      </p:sp>
      <p:sp>
        <p:nvSpPr>
          <p:cNvPr id="9" name="テキスト ボックス 8">
            <a:extLst>
              <a:ext uri="{FF2B5EF4-FFF2-40B4-BE49-F238E27FC236}">
                <a16:creationId xmlns:a16="http://schemas.microsoft.com/office/drawing/2014/main" id="{0FBF6796-45B6-7D3B-4C62-EF8B875D6B94}"/>
              </a:ext>
            </a:extLst>
          </p:cNvPr>
          <p:cNvSpPr txBox="1"/>
          <p:nvPr/>
        </p:nvSpPr>
        <p:spPr>
          <a:xfrm>
            <a:off x="8044136" y="2479780"/>
            <a:ext cx="3964550" cy="584775"/>
          </a:xfrm>
          <a:prstGeom prst="rect">
            <a:avLst/>
          </a:prstGeom>
          <a:noFill/>
          <a:ln>
            <a:solidFill>
              <a:schemeClr val="tx1"/>
            </a:solidFill>
          </a:ln>
        </p:spPr>
        <p:txBody>
          <a:bodyPr wrap="square" rtlCol="0">
            <a:spAutoFit/>
          </a:bodyPr>
          <a:lstStyle/>
          <a:p>
            <a:pPr algn="ctr"/>
            <a:r>
              <a:rPr kumimoji="1" lang="ja-JP" altLang="en-US" sz="1600"/>
              <a:t>条件の詳細を決定</a:t>
            </a:r>
            <a:endParaRPr kumimoji="1" lang="en-US" altLang="ja-JP" sz="1600"/>
          </a:p>
          <a:p>
            <a:pPr algn="ctr"/>
            <a:r>
              <a:rPr kumimoji="1" lang="en-US" altLang="ja-JP" sz="1600"/>
              <a:t>(</a:t>
            </a:r>
            <a:r>
              <a:rPr kumimoji="1" lang="ja-JP" altLang="en-US" sz="1600"/>
              <a:t>口コミ，アクセス，予算，ジャンル</a:t>
            </a:r>
            <a:r>
              <a:rPr kumimoji="1" lang="en-US" altLang="ja-JP" sz="1600"/>
              <a:t> etc.)</a:t>
            </a:r>
            <a:endParaRPr kumimoji="1" lang="ja-JP" altLang="en-US" sz="1600"/>
          </a:p>
        </p:txBody>
      </p:sp>
      <p:sp>
        <p:nvSpPr>
          <p:cNvPr id="10" name="テキスト ボックス 9">
            <a:extLst>
              <a:ext uri="{FF2B5EF4-FFF2-40B4-BE49-F238E27FC236}">
                <a16:creationId xmlns:a16="http://schemas.microsoft.com/office/drawing/2014/main" id="{9E62F16F-0C97-92D4-24EB-922FF6FD9335}"/>
              </a:ext>
            </a:extLst>
          </p:cNvPr>
          <p:cNvSpPr txBox="1"/>
          <p:nvPr/>
        </p:nvSpPr>
        <p:spPr>
          <a:xfrm>
            <a:off x="8457279" y="3129548"/>
            <a:ext cx="3138263" cy="338554"/>
          </a:xfrm>
          <a:prstGeom prst="rect">
            <a:avLst/>
          </a:prstGeom>
          <a:noFill/>
          <a:ln>
            <a:solidFill>
              <a:schemeClr val="tx1"/>
            </a:solidFill>
            <a:prstDash val="dash"/>
          </a:ln>
        </p:spPr>
        <p:txBody>
          <a:bodyPr wrap="square" rtlCol="0">
            <a:spAutoFit/>
          </a:bodyPr>
          <a:lstStyle/>
          <a:p>
            <a:pPr algn="ctr"/>
            <a:r>
              <a:rPr kumimoji="1" lang="ja-JP" altLang="en-US" sz="1600"/>
              <a:t>各店舗の口コミテキストを見る</a:t>
            </a:r>
          </a:p>
        </p:txBody>
      </p:sp>
      <p:sp>
        <p:nvSpPr>
          <p:cNvPr id="11" name="テキスト ボックス 10">
            <a:extLst>
              <a:ext uri="{FF2B5EF4-FFF2-40B4-BE49-F238E27FC236}">
                <a16:creationId xmlns:a16="http://schemas.microsoft.com/office/drawing/2014/main" id="{59A3E935-70B4-2C22-AFE4-655A161F3A34}"/>
              </a:ext>
            </a:extLst>
          </p:cNvPr>
          <p:cNvSpPr txBox="1"/>
          <p:nvPr/>
        </p:nvSpPr>
        <p:spPr>
          <a:xfrm>
            <a:off x="9417275" y="3542200"/>
            <a:ext cx="1218269" cy="338554"/>
          </a:xfrm>
          <a:prstGeom prst="rect">
            <a:avLst/>
          </a:prstGeom>
          <a:noFill/>
          <a:ln>
            <a:solidFill>
              <a:schemeClr val="tx1"/>
            </a:solidFill>
          </a:ln>
        </p:spPr>
        <p:txBody>
          <a:bodyPr wrap="square" rtlCol="0">
            <a:spAutoFit/>
          </a:bodyPr>
          <a:lstStyle/>
          <a:p>
            <a:pPr algn="ctr"/>
            <a:r>
              <a:rPr kumimoji="1" lang="ja-JP" altLang="en-US" sz="1600"/>
              <a:t>店舗決定</a:t>
            </a:r>
          </a:p>
        </p:txBody>
      </p:sp>
      <p:cxnSp>
        <p:nvCxnSpPr>
          <p:cNvPr id="16" name="直線コネクタ 15">
            <a:extLst>
              <a:ext uri="{FF2B5EF4-FFF2-40B4-BE49-F238E27FC236}">
                <a16:creationId xmlns:a16="http://schemas.microsoft.com/office/drawing/2014/main" id="{5DB249F1-8F34-0A22-9811-7CB7682CF5EE}"/>
              </a:ext>
            </a:extLst>
          </p:cNvPr>
          <p:cNvCxnSpPr>
            <a:cxnSpLocks/>
            <a:stCxn id="4" idx="2"/>
            <a:endCxn id="5" idx="0"/>
          </p:cNvCxnSpPr>
          <p:nvPr/>
        </p:nvCxnSpPr>
        <p:spPr>
          <a:xfrm flipH="1">
            <a:off x="10026413" y="1248193"/>
            <a:ext cx="823216" cy="794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6E3BB15D-A536-E1D1-453C-52E9BA91AD42}"/>
              </a:ext>
            </a:extLst>
          </p:cNvPr>
          <p:cNvCxnSpPr>
            <a:cxnSpLocks/>
            <a:stCxn id="4" idx="2"/>
          </p:cNvCxnSpPr>
          <p:nvPr/>
        </p:nvCxnSpPr>
        <p:spPr>
          <a:xfrm>
            <a:off x="10849629" y="1248193"/>
            <a:ext cx="1032257" cy="1577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697380D4-849C-366E-9B92-DC91267FE641}"/>
              </a:ext>
            </a:extLst>
          </p:cNvPr>
          <p:cNvCxnSpPr>
            <a:cxnSpLocks/>
            <a:stCxn id="5" idx="2"/>
            <a:endCxn id="53" idx="0"/>
          </p:cNvCxnSpPr>
          <p:nvPr/>
        </p:nvCxnSpPr>
        <p:spPr>
          <a:xfrm flipH="1">
            <a:off x="10026412" y="1666199"/>
            <a:ext cx="1" cy="87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73B650DD-6E60-01ED-5767-EAAE1384FECB}"/>
              </a:ext>
            </a:extLst>
          </p:cNvPr>
          <p:cNvCxnSpPr>
            <a:cxnSpLocks/>
            <a:stCxn id="53" idx="2"/>
            <a:endCxn id="9" idx="0"/>
          </p:cNvCxnSpPr>
          <p:nvPr/>
        </p:nvCxnSpPr>
        <p:spPr>
          <a:xfrm flipH="1">
            <a:off x="10026411" y="2338041"/>
            <a:ext cx="1" cy="1417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EF97BA8E-4B7B-0B8D-8948-E42FA796E7B7}"/>
              </a:ext>
            </a:extLst>
          </p:cNvPr>
          <p:cNvCxnSpPr>
            <a:cxnSpLocks/>
            <a:stCxn id="9" idx="2"/>
            <a:endCxn id="10" idx="0"/>
          </p:cNvCxnSpPr>
          <p:nvPr/>
        </p:nvCxnSpPr>
        <p:spPr>
          <a:xfrm>
            <a:off x="10026411" y="3064555"/>
            <a:ext cx="0" cy="649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7215EBFF-6710-796C-50F4-DAD5BF2A5128}"/>
              </a:ext>
            </a:extLst>
          </p:cNvPr>
          <p:cNvCxnSpPr>
            <a:cxnSpLocks/>
            <a:stCxn id="10" idx="2"/>
            <a:endCxn id="11" idx="0"/>
          </p:cNvCxnSpPr>
          <p:nvPr/>
        </p:nvCxnSpPr>
        <p:spPr>
          <a:xfrm flipH="1">
            <a:off x="10026410" y="3468102"/>
            <a:ext cx="1" cy="740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78D5AC42-467C-B07C-9F60-0CCBDBF545FF}"/>
              </a:ext>
            </a:extLst>
          </p:cNvPr>
          <p:cNvSpPr txBox="1"/>
          <p:nvPr/>
        </p:nvSpPr>
        <p:spPr>
          <a:xfrm>
            <a:off x="8995199" y="1753266"/>
            <a:ext cx="2062426" cy="584775"/>
          </a:xfrm>
          <a:prstGeom prst="rect">
            <a:avLst/>
          </a:prstGeom>
          <a:noFill/>
          <a:ln>
            <a:solidFill>
              <a:schemeClr val="tx1"/>
            </a:solidFill>
          </a:ln>
        </p:spPr>
        <p:txBody>
          <a:bodyPr wrap="square" rtlCol="0">
            <a:spAutoFit/>
          </a:bodyPr>
          <a:lstStyle/>
          <a:p>
            <a:pPr algn="ctr"/>
            <a:r>
              <a:rPr kumimoji="1" lang="ja-JP" altLang="en-US" sz="1600"/>
              <a:t>条件を大まかに決定</a:t>
            </a:r>
            <a:endParaRPr kumimoji="1" lang="en-US" altLang="ja-JP" sz="1600"/>
          </a:p>
          <a:p>
            <a:pPr algn="ctr"/>
            <a:r>
              <a:rPr kumimoji="1" lang="en-US" altLang="ja-JP" sz="1600"/>
              <a:t>(</a:t>
            </a:r>
            <a:r>
              <a:rPr kumimoji="1" lang="ja-JP" altLang="en-US" sz="1600"/>
              <a:t>エリア</a:t>
            </a:r>
            <a:r>
              <a:rPr kumimoji="1" lang="en-US" altLang="ja-JP" sz="1600"/>
              <a:t>)</a:t>
            </a:r>
            <a:endParaRPr kumimoji="1" lang="ja-JP" altLang="en-US" sz="1600"/>
          </a:p>
        </p:txBody>
      </p:sp>
      <p:sp>
        <p:nvSpPr>
          <p:cNvPr id="86" name="正方形/長方形 85">
            <a:extLst>
              <a:ext uri="{FF2B5EF4-FFF2-40B4-BE49-F238E27FC236}">
                <a16:creationId xmlns:a16="http://schemas.microsoft.com/office/drawing/2014/main" id="{75ED21B6-69B7-122B-B8AD-340CFC725202}"/>
              </a:ext>
            </a:extLst>
          </p:cNvPr>
          <p:cNvSpPr/>
          <p:nvPr/>
        </p:nvSpPr>
        <p:spPr>
          <a:xfrm>
            <a:off x="7959197" y="2399597"/>
            <a:ext cx="4134429" cy="154853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435ECA2F-B100-26C7-159D-AD7A7412FE74}"/>
              </a:ext>
            </a:extLst>
          </p:cNvPr>
          <p:cNvSpPr txBox="1"/>
          <p:nvPr/>
        </p:nvSpPr>
        <p:spPr>
          <a:xfrm>
            <a:off x="10928071" y="1862508"/>
            <a:ext cx="1347071" cy="584775"/>
          </a:xfrm>
          <a:prstGeom prst="rect">
            <a:avLst/>
          </a:prstGeom>
          <a:noFill/>
        </p:spPr>
        <p:txBody>
          <a:bodyPr wrap="square" rtlCol="0">
            <a:spAutoFit/>
          </a:bodyPr>
          <a:lstStyle/>
          <a:p>
            <a:pPr algn="ctr"/>
            <a:r>
              <a:rPr kumimoji="1" lang="ja-JP" altLang="en-US" sz="1600" b="1">
                <a:solidFill>
                  <a:srgbClr val="FF0000"/>
                </a:solidFill>
              </a:rPr>
              <a:t>この行動に着目！</a:t>
            </a:r>
          </a:p>
        </p:txBody>
      </p:sp>
      <p:graphicFrame>
        <p:nvGraphicFramePr>
          <p:cNvPr id="102" name="グラフ 101">
            <a:extLst>
              <a:ext uri="{FF2B5EF4-FFF2-40B4-BE49-F238E27FC236}">
                <a16:creationId xmlns:a16="http://schemas.microsoft.com/office/drawing/2014/main" id="{2B47252D-AD63-9956-81D3-81E449E5E53E}"/>
              </a:ext>
            </a:extLst>
          </p:cNvPr>
          <p:cNvGraphicFramePr>
            <a:graphicFrameLocks/>
          </p:cNvGraphicFramePr>
          <p:nvPr>
            <p:extLst>
              <p:ext uri="{D42A27DB-BD31-4B8C-83A1-F6EECF244321}">
                <p14:modId xmlns:p14="http://schemas.microsoft.com/office/powerpoint/2010/main" val="415802769"/>
              </p:ext>
            </p:extLst>
          </p:nvPr>
        </p:nvGraphicFramePr>
        <p:xfrm>
          <a:off x="6274847" y="4247794"/>
          <a:ext cx="5440703" cy="2722248"/>
        </p:xfrm>
        <a:graphic>
          <a:graphicData uri="http://schemas.openxmlformats.org/drawingml/2006/chart">
            <c:chart xmlns:c="http://schemas.openxmlformats.org/drawingml/2006/chart" xmlns:r="http://schemas.openxmlformats.org/officeDocument/2006/relationships" r:id="rId3"/>
          </a:graphicData>
        </a:graphic>
      </p:graphicFrame>
      <p:sp>
        <p:nvSpPr>
          <p:cNvPr id="103" name="テキスト ボックス 102">
            <a:extLst>
              <a:ext uri="{FF2B5EF4-FFF2-40B4-BE49-F238E27FC236}">
                <a16:creationId xmlns:a16="http://schemas.microsoft.com/office/drawing/2014/main" id="{1AC7AE94-647C-967B-308E-371E1DD5EC42}"/>
              </a:ext>
            </a:extLst>
          </p:cNvPr>
          <p:cNvSpPr txBox="1"/>
          <p:nvPr/>
        </p:nvSpPr>
        <p:spPr>
          <a:xfrm>
            <a:off x="10191678" y="162430"/>
            <a:ext cx="1257937" cy="369332"/>
          </a:xfrm>
          <a:prstGeom prst="rect">
            <a:avLst/>
          </a:prstGeom>
          <a:noFill/>
        </p:spPr>
        <p:txBody>
          <a:bodyPr wrap="square" rtlCol="0">
            <a:spAutoFit/>
          </a:bodyPr>
          <a:lstStyle/>
          <a:p>
            <a:r>
              <a:rPr kumimoji="1" lang="en-US" altLang="ja-JP" err="1"/>
              <a:t>kanazawa</a:t>
            </a:r>
            <a:endParaRPr kumimoji="1" lang="ja-JP" altLang="en-US"/>
          </a:p>
        </p:txBody>
      </p:sp>
    </p:spTree>
    <p:extLst>
      <p:ext uri="{BB962C8B-B14F-4D97-AF65-F5344CB8AC3E}">
        <p14:creationId xmlns:p14="http://schemas.microsoft.com/office/powerpoint/2010/main" val="7996159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A1CF1FC8-4BCB-EDFD-EA2E-73CA3AA71DAF}"/>
              </a:ext>
            </a:extLst>
          </p:cNvPr>
          <p:cNvSpPr>
            <a:spLocks noGrp="1"/>
          </p:cNvSpPr>
          <p:nvPr>
            <p:ph sz="quarter" idx="13"/>
          </p:nvPr>
        </p:nvSpPr>
        <p:spPr/>
        <p:txBody>
          <a:bodyPr>
            <a:normAutofit/>
          </a:bodyPr>
          <a:lstStyle/>
          <a:p>
            <a:pPr>
              <a:lnSpc>
                <a:spcPct val="150000"/>
              </a:lnSpc>
              <a:buFont typeface="Wingdings" pitchFamily="2" charset="2"/>
              <a:buChar char="l"/>
            </a:pPr>
            <a:r>
              <a:rPr lang="ja-JP" altLang="en-US" sz="2000"/>
              <a:t>「エスキース」は建築やデザインの分野で使われる言葉で、スケッチのことを指す</a:t>
            </a:r>
            <a:endParaRPr lang="en-US" altLang="ja-JP" sz="2000"/>
          </a:p>
          <a:p>
            <a:pPr lvl="1">
              <a:lnSpc>
                <a:spcPct val="150000"/>
              </a:lnSpc>
              <a:buFont typeface="Wingdings" pitchFamily="2" charset="2"/>
              <a:buChar char="l"/>
            </a:pPr>
            <a:r>
              <a:rPr lang="ja-JP" altLang="en-US" sz="1400"/>
              <a:t>具体的には、初期の設計アイディアや概念を手早く描画するための手法やその結果としての描画を指すことが多い</a:t>
            </a:r>
          </a:p>
          <a:p>
            <a:pPr>
              <a:lnSpc>
                <a:spcPct val="150000"/>
              </a:lnSpc>
              <a:buFont typeface="Wingdings" pitchFamily="2" charset="2"/>
              <a:buChar char="l"/>
            </a:pPr>
            <a:r>
              <a:rPr lang="ja-JP" altLang="en-US" sz="2000"/>
              <a:t>建設業や建築分野におけるエスキースの特徴や役割は以下の通り</a:t>
            </a:r>
          </a:p>
          <a:p>
            <a:pPr lvl="1">
              <a:lnSpc>
                <a:spcPct val="150000"/>
              </a:lnSpc>
              <a:buFont typeface="Wingdings" pitchFamily="2" charset="2"/>
              <a:buChar char="l"/>
            </a:pPr>
            <a:r>
              <a:rPr lang="ja-JP" altLang="en-US" sz="1400"/>
              <a:t>アイディアの可視化</a:t>
            </a:r>
            <a:r>
              <a:rPr lang="en-US" altLang="ja-JP" sz="1400"/>
              <a:t>: </a:t>
            </a:r>
            <a:r>
              <a:rPr lang="ja-JP" altLang="en-US" sz="1400"/>
              <a:t>エスキースは設計の初期段階で、設計者が頭の中にあるアイディアや概念を可視化するための手段として使用される</a:t>
            </a:r>
          </a:p>
          <a:p>
            <a:pPr lvl="1">
              <a:lnSpc>
                <a:spcPct val="150000"/>
              </a:lnSpc>
              <a:buFont typeface="Wingdings" pitchFamily="2" charset="2"/>
              <a:buChar char="l"/>
            </a:pPr>
            <a:r>
              <a:rPr lang="ja-JP" altLang="en-US" sz="1400"/>
              <a:t>コミュニケーションツール</a:t>
            </a:r>
            <a:r>
              <a:rPr lang="en-US" altLang="ja-JP" sz="1400"/>
              <a:t>: </a:t>
            </a:r>
            <a:r>
              <a:rPr lang="ja-JP" altLang="en-US" sz="1400"/>
              <a:t>エスキースを用いることで、設計者は他の関係者やクライアントに自分のアイディアを伝えることができ，これにより、初期段階でのフィードバックや意見の共有が容易になる。</a:t>
            </a:r>
            <a:endParaRPr lang="en-US" altLang="ja-JP" sz="1400"/>
          </a:p>
          <a:p>
            <a:pPr lvl="1">
              <a:lnSpc>
                <a:spcPct val="150000"/>
              </a:lnSpc>
              <a:buFont typeface="Wingdings" pitchFamily="2" charset="2"/>
              <a:buChar char="l"/>
            </a:pPr>
            <a:r>
              <a:rPr lang="ja-JP" altLang="en-US" sz="1400"/>
              <a:t>設計の迅速な変更</a:t>
            </a:r>
            <a:r>
              <a:rPr lang="en-US" altLang="ja-JP" sz="1400"/>
              <a:t>: </a:t>
            </a:r>
            <a:r>
              <a:rPr lang="ja-JP" altLang="en-US" sz="1400"/>
              <a:t>手で素早く描画できるエスキースは、設計アイディアの変更や調整を迅速に行う際に有効。</a:t>
            </a:r>
          </a:p>
          <a:p>
            <a:pPr lvl="1">
              <a:lnSpc>
                <a:spcPct val="150000"/>
              </a:lnSpc>
              <a:buFont typeface="Wingdings" pitchFamily="2" charset="2"/>
              <a:buChar char="l"/>
            </a:pPr>
            <a:r>
              <a:rPr lang="ja-JP" altLang="en-US" sz="1400"/>
              <a:t>クリエイティブな思考の促進</a:t>
            </a:r>
            <a:r>
              <a:rPr lang="en-US" altLang="ja-JP" sz="1400"/>
              <a:t>: </a:t>
            </a:r>
            <a:r>
              <a:rPr lang="ja-JP" altLang="en-US" sz="1400"/>
              <a:t>手を使って自由に描くことで、設計者のクリエイティブな思考やアイディアの発散が促進されることが多い。</a:t>
            </a:r>
          </a:p>
          <a:p>
            <a:pPr lvl="1">
              <a:lnSpc>
                <a:spcPct val="150000"/>
              </a:lnSpc>
              <a:buFont typeface="Wingdings" pitchFamily="2" charset="2"/>
              <a:buChar char="l"/>
            </a:pPr>
            <a:endParaRPr lang="ja-JP" altLang="en-US" sz="1400"/>
          </a:p>
          <a:p>
            <a:pPr marL="0" indent="0">
              <a:lnSpc>
                <a:spcPct val="150000"/>
              </a:lnSpc>
              <a:buNone/>
            </a:pPr>
            <a:endParaRPr kumimoji="1" lang="ja-JP" altLang="en-US" sz="2400"/>
          </a:p>
        </p:txBody>
      </p:sp>
      <p:sp>
        <p:nvSpPr>
          <p:cNvPr id="3" name="スライド番号プレースホルダー 2">
            <a:extLst>
              <a:ext uri="{FF2B5EF4-FFF2-40B4-BE49-F238E27FC236}">
                <a16:creationId xmlns:a16="http://schemas.microsoft.com/office/drawing/2014/main" id="{B87CBD28-B726-A8C2-25A4-519BD53AD169}"/>
              </a:ext>
            </a:extLst>
          </p:cNvPr>
          <p:cNvSpPr>
            <a:spLocks noGrp="1"/>
          </p:cNvSpPr>
          <p:nvPr>
            <p:ph type="sldNum" sz="quarter" idx="12"/>
          </p:nvPr>
        </p:nvSpPr>
        <p:spPr/>
        <p:txBody>
          <a:bodyPr/>
          <a:lstStyle/>
          <a:p>
            <a:fld id="{2E579A5C-05D8-48F0-A5C1-8CBB8C12EF46}" type="slidenum">
              <a:rPr kumimoji="1" lang="ja-JP" altLang="en-US" smtClean="0"/>
              <a:pPr/>
              <a:t>85</a:t>
            </a:fld>
            <a:endParaRPr kumimoji="1" lang="ja-JP" altLang="en-US"/>
          </a:p>
        </p:txBody>
      </p:sp>
      <p:sp>
        <p:nvSpPr>
          <p:cNvPr id="4" name="タイトル 3">
            <a:extLst>
              <a:ext uri="{FF2B5EF4-FFF2-40B4-BE49-F238E27FC236}">
                <a16:creationId xmlns:a16="http://schemas.microsoft.com/office/drawing/2014/main" id="{98C1D8DC-AC83-0AE9-7BBC-3BEB1318051D}"/>
              </a:ext>
            </a:extLst>
          </p:cNvPr>
          <p:cNvSpPr>
            <a:spLocks noGrp="1"/>
          </p:cNvSpPr>
          <p:nvPr>
            <p:ph type="title"/>
          </p:nvPr>
        </p:nvSpPr>
        <p:spPr/>
        <p:txBody>
          <a:bodyPr/>
          <a:lstStyle/>
          <a:p>
            <a:r>
              <a:rPr kumimoji="1" lang="ja-JP" altLang="en-US"/>
              <a:t>エスキースと</a:t>
            </a:r>
            <a:r>
              <a:rPr lang="ja-JP" altLang="en-US"/>
              <a:t>は</a:t>
            </a:r>
            <a:endParaRPr kumimoji="1" lang="ja-JP" altLang="en-US"/>
          </a:p>
        </p:txBody>
      </p:sp>
    </p:spTree>
    <p:extLst>
      <p:ext uri="{BB962C8B-B14F-4D97-AF65-F5344CB8AC3E}">
        <p14:creationId xmlns:p14="http://schemas.microsoft.com/office/powerpoint/2010/main" val="20449853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D9FE05A-9922-8CCA-F376-6BBC347FC26A}"/>
              </a:ext>
            </a:extLst>
          </p:cNvPr>
          <p:cNvSpPr>
            <a:spLocks noGrp="1"/>
          </p:cNvSpPr>
          <p:nvPr>
            <p:ph type="sldNum" sz="quarter" idx="12"/>
          </p:nvPr>
        </p:nvSpPr>
        <p:spPr/>
        <p:txBody>
          <a:bodyPr/>
          <a:lstStyle/>
          <a:p>
            <a:fld id="{2E579A5C-05D8-48F0-A5C1-8CBB8C12EF46}" type="slidenum">
              <a:rPr kumimoji="1" lang="ja-JP" altLang="en-US" smtClean="0"/>
              <a:pPr/>
              <a:t>86</a:t>
            </a:fld>
            <a:endParaRPr kumimoji="1" lang="ja-JP" altLang="en-US"/>
          </a:p>
        </p:txBody>
      </p:sp>
      <p:sp>
        <p:nvSpPr>
          <p:cNvPr id="4" name="タイトル 3">
            <a:extLst>
              <a:ext uri="{FF2B5EF4-FFF2-40B4-BE49-F238E27FC236}">
                <a16:creationId xmlns:a16="http://schemas.microsoft.com/office/drawing/2014/main" id="{F7295E94-F041-56D9-A547-B6C46DFD8640}"/>
              </a:ext>
            </a:extLst>
          </p:cNvPr>
          <p:cNvSpPr>
            <a:spLocks noGrp="1"/>
          </p:cNvSpPr>
          <p:nvPr>
            <p:ph type="title"/>
          </p:nvPr>
        </p:nvSpPr>
        <p:spPr/>
        <p:txBody>
          <a:bodyPr/>
          <a:lstStyle/>
          <a:p>
            <a:r>
              <a:rPr kumimoji="1" lang="ja-JP" altLang="en-US"/>
              <a:t>目的設定</a:t>
            </a:r>
          </a:p>
        </p:txBody>
      </p:sp>
      <p:graphicFrame>
        <p:nvGraphicFramePr>
          <p:cNvPr id="5" name="表 4">
            <a:extLst>
              <a:ext uri="{FF2B5EF4-FFF2-40B4-BE49-F238E27FC236}">
                <a16:creationId xmlns:a16="http://schemas.microsoft.com/office/drawing/2014/main" id="{4A726128-7E13-9A31-CCE7-1D083484E2A2}"/>
              </a:ext>
            </a:extLst>
          </p:cNvPr>
          <p:cNvGraphicFramePr>
            <a:graphicFrameLocks noGrp="1"/>
          </p:cNvGraphicFramePr>
          <p:nvPr>
            <p:extLst>
              <p:ext uri="{D42A27DB-BD31-4B8C-83A1-F6EECF244321}">
                <p14:modId xmlns:p14="http://schemas.microsoft.com/office/powerpoint/2010/main" val="1804835029"/>
              </p:ext>
            </p:extLst>
          </p:nvPr>
        </p:nvGraphicFramePr>
        <p:xfrm>
          <a:off x="380999" y="982830"/>
          <a:ext cx="10801349" cy="5366916"/>
        </p:xfrm>
        <a:graphic>
          <a:graphicData uri="http://schemas.openxmlformats.org/drawingml/2006/table">
            <a:tbl>
              <a:tblPr firstRow="1" bandRow="1">
                <a:tableStyleId>{5940675A-B579-460E-94D1-54222C63F5DA}</a:tableStyleId>
              </a:tblPr>
              <a:tblGrid>
                <a:gridCol w="3620846">
                  <a:extLst>
                    <a:ext uri="{9D8B030D-6E8A-4147-A177-3AD203B41FA5}">
                      <a16:colId xmlns:a16="http://schemas.microsoft.com/office/drawing/2014/main" val="697393948"/>
                    </a:ext>
                  </a:extLst>
                </a:gridCol>
                <a:gridCol w="7180503">
                  <a:extLst>
                    <a:ext uri="{9D8B030D-6E8A-4147-A177-3AD203B41FA5}">
                      <a16:colId xmlns:a16="http://schemas.microsoft.com/office/drawing/2014/main" val="437904118"/>
                    </a:ext>
                  </a:extLst>
                </a:gridCol>
              </a:tblGrid>
              <a:tr h="729685">
                <a:tc>
                  <a:txBody>
                    <a:bodyPr/>
                    <a:lstStyle/>
                    <a:p>
                      <a:pPr algn="l"/>
                      <a:r>
                        <a:rPr kumimoji="1" lang="ja-JP" altLang="en-US"/>
                        <a:t>誰に</a:t>
                      </a:r>
                    </a:p>
                  </a:txBody>
                  <a:tcPr anchor="ctr">
                    <a:solidFill>
                      <a:schemeClr val="bg1">
                        <a:lumMod val="85000"/>
                      </a:schemeClr>
                    </a:solidFill>
                  </a:tcPr>
                </a:tc>
                <a:tc>
                  <a:txBody>
                    <a:bodyPr/>
                    <a:lstStyle/>
                    <a:p>
                      <a:pPr algn="l"/>
                      <a:r>
                        <a:rPr kumimoji="1" lang="ja-JP" altLang="en-US"/>
                        <a:t>先生方</a:t>
                      </a:r>
                    </a:p>
                  </a:txBody>
                  <a:tcPr anchor="ctr"/>
                </a:tc>
                <a:extLst>
                  <a:ext uri="{0D108BD9-81ED-4DB2-BD59-A6C34878D82A}">
                    <a16:rowId xmlns:a16="http://schemas.microsoft.com/office/drawing/2014/main" val="229080955"/>
                  </a:ext>
                </a:extLst>
              </a:tr>
              <a:tr h="1259456">
                <a:tc>
                  <a:txBody>
                    <a:bodyPr/>
                    <a:lstStyle/>
                    <a:p>
                      <a:pPr algn="l"/>
                      <a:r>
                        <a:rPr kumimoji="1" lang="ja-JP" altLang="en-US"/>
                        <a:t>どのような状態になってほしいか</a:t>
                      </a:r>
                    </a:p>
                  </a:txBody>
                  <a:tcPr anchor="ctr">
                    <a:solidFill>
                      <a:schemeClr val="bg1">
                        <a:lumMod val="85000"/>
                      </a:schemeClr>
                    </a:solidFill>
                  </a:tcPr>
                </a:tc>
                <a:tc>
                  <a:txBody>
                    <a:bodyPr/>
                    <a:lstStyle/>
                    <a:p>
                      <a:pPr algn="l"/>
                      <a:r>
                        <a:rPr kumimoji="1" lang="ja-JP" altLang="en-US"/>
                        <a:t>今後進めていくにあたって有益なアドバイスをいただけるように，自分たちがやりたいことを具体的にイメージできる状態になってほしい</a:t>
                      </a:r>
                      <a:endParaRPr kumimoji="1" lang="en-US" altLang="ja-JP"/>
                    </a:p>
                  </a:txBody>
                  <a:tcPr anchor="ctr"/>
                </a:tc>
                <a:extLst>
                  <a:ext uri="{0D108BD9-81ED-4DB2-BD59-A6C34878D82A}">
                    <a16:rowId xmlns:a16="http://schemas.microsoft.com/office/drawing/2014/main" val="280744618"/>
                  </a:ext>
                </a:extLst>
              </a:tr>
              <a:tr h="791157">
                <a:tc>
                  <a:txBody>
                    <a:bodyPr/>
                    <a:lstStyle/>
                    <a:p>
                      <a:pPr algn="l"/>
                      <a:r>
                        <a:rPr kumimoji="1" lang="ja-JP" altLang="en-US"/>
                        <a:t>伝え方</a:t>
                      </a:r>
                      <a:endParaRPr kumimoji="1" lang="en-US" altLang="ja-JP"/>
                    </a:p>
                    <a:p>
                      <a:pPr algn="l"/>
                      <a:r>
                        <a:rPr kumimoji="1" lang="en-US" altLang="ja-JP"/>
                        <a:t>(</a:t>
                      </a:r>
                      <a:r>
                        <a:rPr kumimoji="1" lang="ja-JP" altLang="en-US"/>
                        <a:t>時間</a:t>
                      </a:r>
                      <a:r>
                        <a:rPr kumimoji="1" lang="en-US" altLang="ja-JP"/>
                        <a:t>/</a:t>
                      </a:r>
                      <a:r>
                        <a:rPr kumimoji="1" lang="ja-JP" altLang="en-US"/>
                        <a:t>場所</a:t>
                      </a:r>
                      <a:r>
                        <a:rPr kumimoji="1" lang="en-US" altLang="ja-JP"/>
                        <a:t>/</a:t>
                      </a:r>
                      <a:r>
                        <a:rPr kumimoji="1" lang="ja-JP" altLang="en-US"/>
                        <a:t>スタイル</a:t>
                      </a:r>
                      <a:r>
                        <a:rPr kumimoji="1" lang="en-US" altLang="ja-JP"/>
                        <a:t>)</a:t>
                      </a:r>
                      <a:endParaRPr kumimoji="1" lang="ja-JP" altLang="en-US"/>
                    </a:p>
                  </a:txBody>
                  <a:tcPr anchor="ctr">
                    <a:solidFill>
                      <a:schemeClr val="bg1">
                        <a:lumMod val="85000"/>
                      </a:schemeClr>
                    </a:solidFill>
                  </a:tcPr>
                </a:tc>
                <a:tc>
                  <a:txBody>
                    <a:bodyPr/>
                    <a:lstStyle/>
                    <a:p>
                      <a:pPr algn="l"/>
                      <a:r>
                        <a:rPr kumimoji="1" lang="ja-JP" altLang="en-US"/>
                        <a:t>場所：</a:t>
                      </a:r>
                      <a:r>
                        <a:rPr kumimoji="1" lang="en-US" altLang="ja-JP"/>
                        <a:t>15</a:t>
                      </a:r>
                      <a:r>
                        <a:rPr kumimoji="1" lang="ja-JP" altLang="en-US"/>
                        <a:t>号教室</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時間：</a:t>
                      </a:r>
                      <a:r>
                        <a:rPr kumimoji="1" lang="en-US" altLang="ja-JP"/>
                        <a:t>15:20~15:25</a:t>
                      </a:r>
                      <a:r>
                        <a:rPr kumimoji="1" lang="ja-JP" altLang="en-US"/>
                        <a:t>で発表</a:t>
                      </a:r>
                      <a:r>
                        <a:rPr kumimoji="1" lang="en-US" altLang="ja-JP"/>
                        <a:t>2</a:t>
                      </a:r>
                      <a:r>
                        <a:rPr kumimoji="1" lang="ja-JP" altLang="en-US"/>
                        <a:t>分，質疑</a:t>
                      </a:r>
                      <a:r>
                        <a:rPr kumimoji="1" lang="en-US" altLang="ja-JP"/>
                        <a:t>3</a:t>
                      </a:r>
                      <a:r>
                        <a:rPr kumimoji="1" lang="ja-JP" altLang="en-US"/>
                        <a:t>分</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スタイル：スライド</a:t>
                      </a:r>
                      <a:r>
                        <a:rPr kumimoji="1" lang="en-US" altLang="ja-JP"/>
                        <a:t>1</a:t>
                      </a:r>
                      <a:r>
                        <a:rPr kumimoji="1" lang="ja-JP" altLang="en-US"/>
                        <a:t>枚のショットガン形式</a:t>
                      </a:r>
                      <a:br>
                        <a:rPr kumimoji="1" lang="en-US" altLang="ja-JP"/>
                      </a:br>
                      <a:r>
                        <a:rPr kumimoji="1" lang="ja-JP" altLang="en-US"/>
                        <a:t>他資料あれば</a:t>
                      </a:r>
                      <a:r>
                        <a:rPr kumimoji="1" lang="en-US" altLang="ja-JP"/>
                        <a:t>Slack</a:t>
                      </a:r>
                      <a:r>
                        <a:rPr kumimoji="1" lang="ja-JP" altLang="en-US"/>
                        <a:t>に</a:t>
                      </a:r>
                      <a:endParaRPr kumimoji="1" lang="en-US" altLang="ja-JP"/>
                    </a:p>
                  </a:txBody>
                  <a:tcPr anchor="ctr"/>
                </a:tc>
                <a:extLst>
                  <a:ext uri="{0D108BD9-81ED-4DB2-BD59-A6C34878D82A}">
                    <a16:rowId xmlns:a16="http://schemas.microsoft.com/office/drawing/2014/main" val="3112250349"/>
                  </a:ext>
                </a:extLst>
              </a:tr>
              <a:tr h="729685">
                <a:tc>
                  <a:txBody>
                    <a:bodyPr/>
                    <a:lstStyle/>
                    <a:p>
                      <a:pPr algn="l"/>
                      <a:r>
                        <a:rPr kumimoji="1" lang="ja-JP" altLang="en-US"/>
                        <a:t>伝えたいこと</a:t>
                      </a:r>
                    </a:p>
                  </a:txBody>
                  <a:tcPr anchor="ctr">
                    <a:solidFill>
                      <a:schemeClr val="bg1">
                        <a:lumMod val="85000"/>
                      </a:schemeClr>
                    </a:solidFill>
                  </a:tcPr>
                </a:tc>
                <a:tc>
                  <a:txBody>
                    <a:bodyPr/>
                    <a:lstStyle/>
                    <a:p>
                      <a:pPr algn="l"/>
                      <a:r>
                        <a:rPr kumimoji="1" lang="ja-JP" altLang="en-US"/>
                        <a:t>行動モデルのコンセプト・背景・目的，</a:t>
                      </a:r>
                      <a:r>
                        <a:rPr kumimoji="1" lang="ja-JP" altLang="en-US">
                          <a:solidFill>
                            <a:srgbClr val="FF0000"/>
                          </a:solidFill>
                        </a:rPr>
                        <a:t>感情の部分が大事</a:t>
                      </a:r>
                      <a:r>
                        <a:rPr kumimoji="1" lang="en-US" altLang="ja-JP">
                          <a:solidFill>
                            <a:srgbClr val="FF0000"/>
                          </a:solidFill>
                        </a:rPr>
                        <a:t>(?)</a:t>
                      </a:r>
                      <a:br>
                        <a:rPr kumimoji="1" lang="en-US" altLang="ja-JP"/>
                      </a:br>
                      <a:r>
                        <a:rPr kumimoji="1" lang="ja-JP" altLang="en-US"/>
                        <a:t>使用データ，基礎分析，効用関数，使用モデル</a:t>
                      </a:r>
                      <a:endParaRPr kumimoji="1" lang="ja-JP" altLang="en-US">
                        <a:solidFill>
                          <a:srgbClr val="FF0000"/>
                        </a:solidFill>
                      </a:endParaRPr>
                    </a:p>
                  </a:txBody>
                  <a:tcPr anchor="ctr"/>
                </a:tc>
                <a:extLst>
                  <a:ext uri="{0D108BD9-81ED-4DB2-BD59-A6C34878D82A}">
                    <a16:rowId xmlns:a16="http://schemas.microsoft.com/office/drawing/2014/main" val="1764203087"/>
                  </a:ext>
                </a:extLst>
              </a:tr>
              <a:tr h="729685">
                <a:tc>
                  <a:txBody>
                    <a:bodyPr/>
                    <a:lstStyle/>
                    <a:p>
                      <a:pPr algn="l"/>
                      <a:r>
                        <a:rPr kumimoji="1" lang="ja-JP" altLang="en-US"/>
                        <a:t>聞きたいであろうこと</a:t>
                      </a:r>
                    </a:p>
                  </a:txBody>
                  <a:tcPr anchor="ctr">
                    <a:solidFill>
                      <a:schemeClr val="bg1">
                        <a:lumMod val="85000"/>
                      </a:schemeClr>
                    </a:solidFill>
                  </a:tcPr>
                </a:tc>
                <a:tc>
                  <a:txBody>
                    <a:bodyPr/>
                    <a:lstStyle/>
                    <a:p>
                      <a:pPr algn="l"/>
                      <a:r>
                        <a:rPr kumimoji="1" lang="ja-JP" altLang="en-US"/>
                        <a:t>なぜそのコンセプトにしようと思ったのか？</a:t>
                      </a:r>
                      <a:br>
                        <a:rPr kumimoji="1" lang="en-US" altLang="ja-JP"/>
                      </a:br>
                      <a:r>
                        <a:rPr kumimoji="1" lang="ja-JP" altLang="en-US"/>
                        <a:t>何か困っている？モデル組めそう？</a:t>
                      </a:r>
                    </a:p>
                  </a:txBody>
                  <a:tcPr anchor="ctr"/>
                </a:tc>
                <a:extLst>
                  <a:ext uri="{0D108BD9-81ED-4DB2-BD59-A6C34878D82A}">
                    <a16:rowId xmlns:a16="http://schemas.microsoft.com/office/drawing/2014/main" val="968278628"/>
                  </a:ext>
                </a:extLst>
              </a:tr>
              <a:tr h="729685">
                <a:tc>
                  <a:txBody>
                    <a:bodyPr/>
                    <a:lstStyle/>
                    <a:p>
                      <a:pPr algn="l"/>
                      <a:r>
                        <a:rPr kumimoji="1" lang="en-US" altLang="ja-JP"/>
                        <a:t>(</a:t>
                      </a:r>
                      <a:r>
                        <a:rPr kumimoji="1" lang="ja-JP" altLang="en-US"/>
                        <a:t>自分たちが</a:t>
                      </a:r>
                      <a:r>
                        <a:rPr kumimoji="1" lang="en-US" altLang="ja-JP"/>
                        <a:t>)</a:t>
                      </a:r>
                      <a:r>
                        <a:rPr kumimoji="1" lang="ja-JP" altLang="en-US"/>
                        <a:t>聞きたいこと</a:t>
                      </a:r>
                    </a:p>
                  </a:txBody>
                  <a:tcPr anchor="ctr">
                    <a:solidFill>
                      <a:schemeClr val="bg1">
                        <a:lumMod val="85000"/>
                      </a:schemeClr>
                    </a:solidFill>
                  </a:tcPr>
                </a:tc>
                <a:tc>
                  <a:txBody>
                    <a:bodyPr/>
                    <a:lstStyle/>
                    <a:p>
                      <a:pPr algn="l"/>
                      <a:r>
                        <a:rPr kumimoji="1" lang="ja-JP" altLang="en-US"/>
                        <a:t>どこをもっと厳密に考えるべきか？</a:t>
                      </a:r>
                      <a:br>
                        <a:rPr kumimoji="1" lang="en-US" altLang="ja-JP"/>
                      </a:br>
                      <a:r>
                        <a:rPr kumimoji="1" lang="ja-JP" altLang="en-US"/>
                        <a:t>どう政策に結び付けられそうか？</a:t>
                      </a:r>
                    </a:p>
                  </a:txBody>
                  <a:tcPr anchor="ctr"/>
                </a:tc>
                <a:extLst>
                  <a:ext uri="{0D108BD9-81ED-4DB2-BD59-A6C34878D82A}">
                    <a16:rowId xmlns:a16="http://schemas.microsoft.com/office/drawing/2014/main" val="3387112449"/>
                  </a:ext>
                </a:extLst>
              </a:tr>
            </a:tbl>
          </a:graphicData>
        </a:graphic>
      </p:graphicFrame>
    </p:spTree>
    <p:extLst>
      <p:ext uri="{BB962C8B-B14F-4D97-AF65-F5344CB8AC3E}">
        <p14:creationId xmlns:p14="http://schemas.microsoft.com/office/powerpoint/2010/main" val="4194665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AF528F-F9F1-7714-D9D3-46A4C9A8C414}"/>
              </a:ext>
            </a:extLst>
          </p:cNvPr>
          <p:cNvSpPr>
            <a:spLocks noGrp="1"/>
          </p:cNvSpPr>
          <p:nvPr>
            <p:ph type="sldNum" sz="quarter" idx="12"/>
          </p:nvPr>
        </p:nvSpPr>
        <p:spPr/>
        <p:txBody>
          <a:bodyPr/>
          <a:lstStyle/>
          <a:p>
            <a:fld id="{2E579A5C-05D8-48F0-A5C1-8CBB8C12EF46}" type="slidenum">
              <a:rPr kumimoji="1" lang="ja-JP" altLang="en-US" smtClean="0"/>
              <a:pPr/>
              <a:t>87</a:t>
            </a:fld>
            <a:endParaRPr kumimoji="1" lang="ja-JP" altLang="en-US"/>
          </a:p>
        </p:txBody>
      </p:sp>
      <p:pic>
        <p:nvPicPr>
          <p:cNvPr id="6" name="図 5" descr="テキスト, ホワイトボード&#10;&#10;AI 生成コンテンツは誤りを含む可能性があります。">
            <a:extLst>
              <a:ext uri="{FF2B5EF4-FFF2-40B4-BE49-F238E27FC236}">
                <a16:creationId xmlns:a16="http://schemas.microsoft.com/office/drawing/2014/main" id="{933635B2-943E-5841-56CE-62D2784FE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008" y="0"/>
            <a:ext cx="9681882" cy="6863740"/>
          </a:xfrm>
          <a:prstGeom prst="rect">
            <a:avLst/>
          </a:prstGeom>
        </p:spPr>
      </p:pic>
    </p:spTree>
    <p:extLst>
      <p:ext uri="{BB962C8B-B14F-4D97-AF65-F5344CB8AC3E}">
        <p14:creationId xmlns:p14="http://schemas.microsoft.com/office/powerpoint/2010/main" val="22208630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ACA654F-D7B3-30B2-B01C-FC342EE04FD6}"/>
              </a:ext>
            </a:extLst>
          </p:cNvPr>
          <p:cNvSpPr>
            <a:spLocks noGrp="1"/>
          </p:cNvSpPr>
          <p:nvPr>
            <p:ph type="body" sz="quarter" idx="14"/>
          </p:nvPr>
        </p:nvSpPr>
        <p:spPr>
          <a:xfrm>
            <a:off x="380990" y="1258645"/>
            <a:ext cx="4739642" cy="5372843"/>
          </a:xfrm>
        </p:spPr>
        <p:txBody>
          <a:bodyPr>
            <a:normAutofit/>
          </a:bodyPr>
          <a:lstStyle/>
          <a:p>
            <a:r>
              <a:rPr kumimoji="1" lang="en-US" altLang="ja-JP" sz="2800" b="1" dirty="0" err="1"/>
              <a:t>Tabelog</a:t>
            </a:r>
            <a:endParaRPr kumimoji="1" lang="en-US" altLang="ja-JP" sz="2800" b="1" dirty="0"/>
          </a:p>
          <a:p>
            <a:pPr lvl="1"/>
            <a:r>
              <a:rPr lang="ja-JP" altLang="en-US" sz="1600" dirty="0"/>
              <a:t>食べログ</a:t>
            </a:r>
            <a:endParaRPr lang="en-US" altLang="ja-JP" sz="1600" dirty="0"/>
          </a:p>
          <a:p>
            <a:pPr>
              <a:buFont typeface="Arial" panose="020B0604020202020204" pitchFamily="34" charset="0"/>
              <a:buChar char="•"/>
            </a:pPr>
            <a:r>
              <a:rPr lang="en" altLang="ja-JP" sz="2800" dirty="0"/>
              <a:t>Acquisition date</a:t>
            </a:r>
            <a:r>
              <a:rPr lang="ja-JP" altLang="en-US" sz="2800" dirty="0"/>
              <a:t>：</a:t>
            </a:r>
            <a:r>
              <a:rPr lang="en-US" altLang="ja-JP" sz="2800" dirty="0"/>
              <a:t>2025.9</a:t>
            </a:r>
          </a:p>
          <a:p>
            <a:pPr lvl="1">
              <a:buFont typeface="Arial" panose="020B0604020202020204" pitchFamily="34" charset="0"/>
              <a:buChar char="•"/>
            </a:pPr>
            <a:r>
              <a:rPr lang="ja-JP" altLang="en-US" sz="1600" dirty="0"/>
              <a:t>取得日：</a:t>
            </a:r>
            <a:r>
              <a:rPr lang="en-US" altLang="ja-JP" sz="1600" dirty="0"/>
              <a:t>2025</a:t>
            </a:r>
            <a:r>
              <a:rPr lang="ja-JP" altLang="en-US" sz="1600" dirty="0"/>
              <a:t>年</a:t>
            </a:r>
            <a:r>
              <a:rPr lang="en-US" altLang="ja-JP" sz="1600" dirty="0"/>
              <a:t>9</a:t>
            </a:r>
            <a:r>
              <a:rPr lang="ja-JP" altLang="en-US" sz="1600" dirty="0"/>
              <a:t>月</a:t>
            </a:r>
            <a:endParaRPr lang="en-US" altLang="ja-JP" sz="1600" dirty="0"/>
          </a:p>
          <a:p>
            <a:pPr>
              <a:buFont typeface="Arial" panose="020B0604020202020204" pitchFamily="34" charset="0"/>
              <a:buChar char="•"/>
            </a:pPr>
            <a:r>
              <a:rPr lang="en-US" altLang="ja-JP" sz="2800" dirty="0"/>
              <a:t>Scope</a:t>
            </a:r>
            <a:r>
              <a:rPr lang="ja-JP" altLang="en-US" sz="2800" dirty="0"/>
              <a:t>：</a:t>
            </a:r>
            <a:r>
              <a:rPr lang="en-US" altLang="ja-JP" sz="2800" dirty="0"/>
              <a:t>Tokyo 23 wards</a:t>
            </a:r>
          </a:p>
          <a:p>
            <a:pPr lvl="1">
              <a:buFont typeface="Arial" panose="020B0604020202020204" pitchFamily="34" charset="0"/>
              <a:buChar char="•"/>
            </a:pPr>
            <a:r>
              <a:rPr lang="ja-JP" altLang="en-US" sz="1400" dirty="0"/>
              <a:t>範囲：東京</a:t>
            </a:r>
            <a:r>
              <a:rPr lang="en-US" altLang="ja-JP" sz="1400" dirty="0"/>
              <a:t>23</a:t>
            </a:r>
            <a:r>
              <a:rPr lang="ja-JP" altLang="en-US" sz="1400" dirty="0"/>
              <a:t>区</a:t>
            </a:r>
            <a:endParaRPr lang="en-US" altLang="ja-JP" sz="1400" dirty="0"/>
          </a:p>
          <a:p>
            <a:pPr>
              <a:buFont typeface="Arial" panose="020B0604020202020204" pitchFamily="34" charset="0"/>
              <a:buChar char="•"/>
            </a:pPr>
            <a:r>
              <a:rPr lang="en-US" altLang="ja-JP" sz="2800" dirty="0"/>
              <a:t>Number of items</a:t>
            </a:r>
            <a:r>
              <a:rPr lang="ja-JP" altLang="en-US" sz="2800" dirty="0"/>
              <a:t>：</a:t>
            </a:r>
            <a:r>
              <a:rPr lang="en-US" altLang="ja-JP" sz="2800" dirty="0"/>
              <a:t>97,471</a:t>
            </a:r>
          </a:p>
          <a:p>
            <a:pPr lvl="1">
              <a:buFont typeface="Arial" panose="020B0604020202020204" pitchFamily="34" charset="0"/>
              <a:buChar char="•"/>
            </a:pPr>
            <a:r>
              <a:rPr lang="ja-JP" altLang="en-US" sz="1600" dirty="0"/>
              <a:t>件数：</a:t>
            </a:r>
            <a:r>
              <a:rPr lang="en-US" altLang="ja-JP" sz="1600" dirty="0"/>
              <a:t>97,471 </a:t>
            </a:r>
            <a:r>
              <a:rPr lang="ja-JP" altLang="en-US" sz="1600" dirty="0"/>
              <a:t>件</a:t>
            </a:r>
            <a:endParaRPr lang="en-US" altLang="ja-JP" sz="1600" dirty="0"/>
          </a:p>
          <a:p>
            <a:pPr>
              <a:buFont typeface="Arial" panose="020B0604020202020204" pitchFamily="34" charset="0"/>
              <a:buChar char="•"/>
            </a:pPr>
            <a:r>
              <a:rPr lang="en" altLang="ja-JP" sz="2800" dirty="0"/>
              <a:t>Data remarks</a:t>
            </a:r>
            <a:r>
              <a:rPr lang="ja-JP" altLang="en-US" sz="2800" dirty="0"/>
              <a:t>：</a:t>
            </a:r>
            <a:endParaRPr lang="en-US" altLang="ja-JP" sz="2800" dirty="0"/>
          </a:p>
          <a:p>
            <a:pPr lvl="1">
              <a:buFont typeface="Arial" panose="020B0604020202020204" pitchFamily="34" charset="0"/>
              <a:buChar char="•"/>
            </a:pPr>
            <a:r>
              <a:rPr lang="ja-JP" altLang="en-US" sz="1600" dirty="0"/>
              <a:t>データ備考：</a:t>
            </a:r>
            <a:endParaRPr lang="en-US" altLang="ja-JP" sz="1700" dirty="0"/>
          </a:p>
          <a:p>
            <a:pPr lvl="4"/>
            <a:r>
              <a:rPr lang="fr-FR" altLang="ja-JP" sz="1700" dirty="0"/>
              <a:t>Exclude specific genres (convenience stores, karaoke, hotels, etc.)</a:t>
            </a:r>
          </a:p>
          <a:p>
            <a:pPr lvl="5"/>
            <a:r>
              <a:rPr lang="ja-JP" altLang="en-US" sz="1300" dirty="0"/>
              <a:t>特定のジャンル </a:t>
            </a:r>
            <a:r>
              <a:rPr lang="en-US" altLang="ja-JP" sz="1300" dirty="0"/>
              <a:t>(</a:t>
            </a:r>
            <a:r>
              <a:rPr lang="ja-JP" altLang="en-US" sz="1300" dirty="0"/>
              <a:t>コンビニ，カラオケ，ホテル，等</a:t>
            </a:r>
            <a:r>
              <a:rPr lang="en-US" altLang="ja-JP" sz="1300" dirty="0"/>
              <a:t>) </a:t>
            </a:r>
            <a:r>
              <a:rPr lang="ja-JP" altLang="en-US" sz="1300" dirty="0"/>
              <a:t>を除外</a:t>
            </a:r>
            <a:endParaRPr lang="en-US" altLang="ja-JP" sz="1700" dirty="0"/>
          </a:p>
          <a:p>
            <a:pPr lvl="1">
              <a:buFont typeface="Arial" panose="020B0604020202020204" pitchFamily="34" charset="0"/>
              <a:buChar char="•"/>
            </a:pPr>
            <a:endParaRPr lang="en-US" altLang="ja-JP" sz="1600" dirty="0"/>
          </a:p>
          <a:p>
            <a:pPr>
              <a:buFont typeface="Arial" panose="020B0604020202020204" pitchFamily="34" charset="0"/>
              <a:buChar char="•"/>
            </a:pPr>
            <a:endParaRPr lang="en-US" altLang="ja-JP" sz="2800" dirty="0"/>
          </a:p>
          <a:p>
            <a:pPr>
              <a:buFont typeface="Wingdings" pitchFamily="2" charset="2"/>
              <a:buChar char="l"/>
            </a:pPr>
            <a:endParaRPr kumimoji="1" lang="ja-JP" altLang="en-US" sz="2800" dirty="0"/>
          </a:p>
        </p:txBody>
      </p:sp>
      <p:sp>
        <p:nvSpPr>
          <p:cNvPr id="3" name="スライド番号プレースホルダー 2">
            <a:extLst>
              <a:ext uri="{FF2B5EF4-FFF2-40B4-BE49-F238E27FC236}">
                <a16:creationId xmlns:a16="http://schemas.microsoft.com/office/drawing/2014/main" id="{C89EB51A-80AA-6C1E-D5E6-6BB9CC5A2B18}"/>
              </a:ext>
            </a:extLst>
          </p:cNvPr>
          <p:cNvSpPr>
            <a:spLocks noGrp="1"/>
          </p:cNvSpPr>
          <p:nvPr>
            <p:ph type="sldNum" sz="quarter" idx="12"/>
          </p:nvPr>
        </p:nvSpPr>
        <p:spPr/>
        <p:txBody>
          <a:bodyPr/>
          <a:lstStyle/>
          <a:p>
            <a:fld id="{2E579A5C-05D8-48F0-A5C1-8CBB8C12EF46}" type="slidenum">
              <a:rPr kumimoji="1" lang="ja-JP" altLang="en-US" smtClean="0"/>
              <a:pPr/>
              <a:t>88</a:t>
            </a:fld>
            <a:endParaRPr kumimoji="1" lang="ja-JP" altLang="en-US"/>
          </a:p>
        </p:txBody>
      </p:sp>
      <p:sp>
        <p:nvSpPr>
          <p:cNvPr id="4" name="タイトル 3">
            <a:extLst>
              <a:ext uri="{FF2B5EF4-FFF2-40B4-BE49-F238E27FC236}">
                <a16:creationId xmlns:a16="http://schemas.microsoft.com/office/drawing/2014/main" id="{21679C55-4A9F-9BA2-D059-452DDA325989}"/>
              </a:ext>
            </a:extLst>
          </p:cNvPr>
          <p:cNvSpPr>
            <a:spLocks noGrp="1"/>
          </p:cNvSpPr>
          <p:nvPr>
            <p:ph type="title"/>
          </p:nvPr>
        </p:nvSpPr>
        <p:spPr/>
        <p:txBody>
          <a:bodyPr/>
          <a:lstStyle/>
          <a:p>
            <a:r>
              <a:rPr kumimoji="1" lang="en-US" altLang="ja-JP">
                <a:solidFill>
                  <a:srgbClr val="0066FF"/>
                </a:solidFill>
              </a:rPr>
              <a:t>S</a:t>
            </a:r>
            <a:r>
              <a:rPr kumimoji="1" lang="en-US" altLang="ja-JP"/>
              <a:t>ummary of data </a:t>
            </a:r>
            <a:r>
              <a:rPr kumimoji="1" lang="ja-JP" altLang="en-US"/>
              <a:t>データの概要</a:t>
            </a:r>
          </a:p>
        </p:txBody>
      </p:sp>
      <p:cxnSp>
        <p:nvCxnSpPr>
          <p:cNvPr id="5" name="直線コネクタ 4">
            <a:extLst>
              <a:ext uri="{FF2B5EF4-FFF2-40B4-BE49-F238E27FC236}">
                <a16:creationId xmlns:a16="http://schemas.microsoft.com/office/drawing/2014/main" id="{C859EC70-588A-350B-5D2E-7F461F5864B3}"/>
              </a:ext>
            </a:extLst>
          </p:cNvPr>
          <p:cNvCxnSpPr/>
          <p:nvPr/>
        </p:nvCxnSpPr>
        <p:spPr>
          <a:xfrm>
            <a:off x="5604735" y="1258644"/>
            <a:ext cx="0" cy="5351328"/>
          </a:xfrm>
          <a:prstGeom prst="line">
            <a:avLst/>
          </a:prstGeom>
          <a:ln w="19050">
            <a:solidFill>
              <a:srgbClr val="0066FF"/>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プレースホルダー 1">
            <a:extLst>
              <a:ext uri="{FF2B5EF4-FFF2-40B4-BE49-F238E27FC236}">
                <a16:creationId xmlns:a16="http://schemas.microsoft.com/office/drawing/2014/main" id="{5B6C26A2-F334-D221-C20F-941B4359782A}"/>
              </a:ext>
            </a:extLst>
          </p:cNvPr>
          <p:cNvSpPr txBox="1">
            <a:spLocks/>
          </p:cNvSpPr>
          <p:nvPr/>
        </p:nvSpPr>
        <p:spPr>
          <a:xfrm>
            <a:off x="5781672" y="1237129"/>
            <a:ext cx="5400669" cy="5372843"/>
          </a:xfrm>
          <a:prstGeom prst="rect">
            <a:avLst/>
          </a:prstGeom>
        </p:spPr>
        <p:txBody>
          <a:bodyPr vert="horz" lIns="108000" tIns="0" rIns="0" bIns="0" rtlCol="0">
            <a:normAutofit/>
          </a:bodyPr>
          <a:lstStyle>
            <a:lvl1pPr marL="360363" indent="-360363" algn="l" defTabSz="914400" rtl="0" eaLnBrk="1" latinLnBrk="0" hangingPunct="1">
              <a:lnSpc>
                <a:spcPct val="100000"/>
              </a:lnSpc>
              <a:spcBef>
                <a:spcPts val="1200"/>
              </a:spcBef>
              <a:buClr>
                <a:srgbClr val="0066FF"/>
              </a:buClr>
              <a:buFont typeface="メイリオ" panose="020B0604030504040204" pitchFamily="50" charset="-128"/>
              <a:buChar char="|"/>
              <a:defRPr kumimoji="1" sz="3200" kern="1200">
                <a:solidFill>
                  <a:schemeClr val="tx1"/>
                </a:solidFill>
                <a:latin typeface="+mn-lt"/>
                <a:ea typeface="+mn-ea"/>
                <a:cs typeface="+mn-cs"/>
              </a:defRPr>
            </a:lvl1pPr>
            <a:lvl2pPr marL="457200" indent="-457200" algn="l" defTabSz="914400" rtl="0" eaLnBrk="1" latinLnBrk="0" hangingPunct="1">
              <a:lnSpc>
                <a:spcPct val="90000"/>
              </a:lnSpc>
              <a:spcBef>
                <a:spcPts val="500"/>
              </a:spcBef>
              <a:buClr>
                <a:schemeClr val="bg1"/>
              </a:buClr>
              <a:buFont typeface="メイリオ" panose="020B0604030504040204" pitchFamily="50" charset="-128"/>
              <a:buChar char="|"/>
              <a:defRPr kumimoji="1" sz="1800" kern="1200">
                <a:solidFill>
                  <a:srgbClr val="0066FF"/>
                </a:solidFill>
                <a:latin typeface="+mn-lt"/>
                <a:ea typeface="+mn-ea"/>
                <a:cs typeface="+mn-cs"/>
              </a:defRPr>
            </a:lvl2pPr>
            <a:lvl3pPr marL="623888" indent="-228600" algn="l" defTabSz="914400" rtl="0" eaLnBrk="1" latinLnBrk="0" hangingPunct="1">
              <a:lnSpc>
                <a:spcPct val="90000"/>
              </a:lnSpc>
              <a:spcBef>
                <a:spcPts val="500"/>
              </a:spcBef>
              <a:buFont typeface="Arial" panose="020B0604020202020204" pitchFamily="34" charset="0"/>
              <a:buChar char="•"/>
              <a:defRPr kumimoji="1" sz="2200" kern="1200">
                <a:solidFill>
                  <a:schemeClr val="tx1"/>
                </a:solidFill>
                <a:latin typeface="+mn-lt"/>
                <a:ea typeface="+mn-ea"/>
                <a:cs typeface="+mn-cs"/>
              </a:defRPr>
            </a:lvl3pPr>
            <a:lvl4pPr marL="623888" indent="-246063" algn="l" defTabSz="914400" rtl="0" eaLnBrk="1" latinLnBrk="0" hangingPunct="1">
              <a:lnSpc>
                <a:spcPct val="90000"/>
              </a:lnSpc>
              <a:spcBef>
                <a:spcPts val="500"/>
              </a:spcBef>
              <a:buClr>
                <a:schemeClr val="bg1"/>
              </a:buClr>
              <a:buFont typeface="Arial" panose="020B0604020202020204" pitchFamily="34" charset="0"/>
              <a:buChar char="•"/>
              <a:defRPr kumimoji="1" sz="1600" kern="1200">
                <a:solidFill>
                  <a:srgbClr val="0066FF"/>
                </a:solidFill>
                <a:latin typeface="+mn-lt"/>
                <a:ea typeface="+mn-ea"/>
                <a:cs typeface="+mn-cs"/>
              </a:defRPr>
            </a:lvl4pPr>
            <a:lvl5pPr marL="984250" indent="-317500" algn="l" defTabSz="914400" rtl="0" eaLnBrk="1" latinLnBrk="0" hangingPunct="1">
              <a:lnSpc>
                <a:spcPct val="90000"/>
              </a:lnSpc>
              <a:spcBef>
                <a:spcPts val="500"/>
              </a:spcBef>
              <a:buFont typeface="BatangChe" panose="02030609000101010101" pitchFamily="49" charset="-127"/>
              <a:buChar char="－"/>
              <a:defRPr kumimoji="1" sz="2000" kern="1200">
                <a:solidFill>
                  <a:schemeClr val="tx1"/>
                </a:solidFill>
                <a:latin typeface="+mn-lt"/>
                <a:ea typeface="+mn-ea"/>
                <a:cs typeface="+mn-cs"/>
              </a:defRPr>
            </a:lvl5pPr>
            <a:lvl6pPr marL="984250" indent="-342900" algn="l" defTabSz="914400" rtl="0" eaLnBrk="1" latinLnBrk="0" hangingPunct="1">
              <a:lnSpc>
                <a:spcPct val="90000"/>
              </a:lnSpc>
              <a:spcBef>
                <a:spcPts val="500"/>
              </a:spcBef>
              <a:buClr>
                <a:schemeClr val="bg1"/>
              </a:buClr>
              <a:buFont typeface="BatangChe" panose="02030609000101010101" pitchFamily="49" charset="-127"/>
              <a:buChar char="－"/>
              <a:tabLst>
                <a:tab pos="1073150" algn="l"/>
              </a:tabLst>
              <a:defRPr kumimoji="1" sz="1600" kern="1200">
                <a:solidFill>
                  <a:srgbClr val="0066FF"/>
                </a:solidFill>
                <a:latin typeface="+mn-lt"/>
                <a:ea typeface="+mn-ea"/>
                <a:cs typeface="+mn-cs"/>
              </a:defRPr>
            </a:lvl6pPr>
            <a:lvl7pPr marL="1344613"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1344613" indent="-271463" algn="l" defTabSz="914400" rtl="0" eaLnBrk="1" latinLnBrk="0" hangingPunct="1">
              <a:lnSpc>
                <a:spcPct val="90000"/>
              </a:lnSpc>
              <a:spcBef>
                <a:spcPts val="500"/>
              </a:spcBef>
              <a:buClr>
                <a:schemeClr val="bg1"/>
              </a:buClr>
              <a:buFont typeface="Arial" panose="020B0604020202020204" pitchFamily="34" charset="0"/>
              <a:buChar char="•"/>
              <a:defRPr kumimoji="1" sz="1600" kern="1200">
                <a:solidFill>
                  <a:srgbClr val="0066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800" b="1" dirty="0" err="1"/>
              <a:t>Toyosu</a:t>
            </a:r>
            <a:r>
              <a:rPr lang="en-US" altLang="ja-JP" sz="2800" b="1" dirty="0"/>
              <a:t> PP</a:t>
            </a:r>
          </a:p>
          <a:p>
            <a:pPr lvl="1"/>
            <a:r>
              <a:rPr lang="ja-JP" altLang="en-US" sz="1600" dirty="0"/>
              <a:t>豊洲</a:t>
            </a:r>
            <a:r>
              <a:rPr lang="en-US" altLang="ja-JP" sz="1600" dirty="0"/>
              <a:t>PP</a:t>
            </a:r>
          </a:p>
          <a:p>
            <a:pPr>
              <a:buFont typeface="Arial" panose="020B0604020202020204" pitchFamily="34" charset="0"/>
              <a:buChar char="•"/>
            </a:pPr>
            <a:r>
              <a:rPr lang="en" altLang="ja-JP" sz="2800" dirty="0"/>
              <a:t>Acquisition date</a:t>
            </a:r>
            <a:r>
              <a:rPr lang="ja-JP" altLang="en-US" sz="2800" dirty="0"/>
              <a:t>：</a:t>
            </a:r>
            <a:r>
              <a:rPr lang="en-US" altLang="ja-JP" sz="2800" dirty="0"/>
              <a:t>2021</a:t>
            </a:r>
          </a:p>
          <a:p>
            <a:pPr lvl="1">
              <a:buFont typeface="Arial" panose="020B0604020202020204" pitchFamily="34" charset="0"/>
              <a:buChar char="•"/>
            </a:pPr>
            <a:r>
              <a:rPr lang="ja-JP" altLang="en-US" sz="1600" dirty="0"/>
              <a:t>取得日：</a:t>
            </a:r>
            <a:r>
              <a:rPr lang="en-US" altLang="ja-JP" sz="1600" dirty="0"/>
              <a:t>2021</a:t>
            </a:r>
            <a:r>
              <a:rPr lang="ja-JP" altLang="en-US" sz="1600" dirty="0"/>
              <a:t>年</a:t>
            </a:r>
            <a:endParaRPr lang="en-US" altLang="ja-JP" sz="1600" dirty="0"/>
          </a:p>
          <a:p>
            <a:pPr>
              <a:buFont typeface="Arial" panose="020B0604020202020204" pitchFamily="34" charset="0"/>
              <a:buChar char="•"/>
            </a:pPr>
            <a:r>
              <a:rPr lang="en-US" altLang="ja-JP" sz="2800" dirty="0"/>
              <a:t>Scope</a:t>
            </a:r>
            <a:r>
              <a:rPr lang="ja-JP" altLang="en-US" sz="2800" dirty="0"/>
              <a:t>：</a:t>
            </a:r>
            <a:r>
              <a:rPr lang="en-US" altLang="ja-JP" sz="2800" dirty="0"/>
              <a:t>Tokyo</a:t>
            </a:r>
          </a:p>
          <a:p>
            <a:pPr lvl="1">
              <a:buFont typeface="Arial" panose="020B0604020202020204" pitchFamily="34" charset="0"/>
              <a:buChar char="•"/>
            </a:pPr>
            <a:r>
              <a:rPr lang="ja-JP" altLang="en-US" sz="1400" dirty="0"/>
              <a:t>範囲：東京</a:t>
            </a:r>
            <a:endParaRPr lang="en-US" altLang="ja-JP" sz="2800" dirty="0"/>
          </a:p>
          <a:p>
            <a:pPr>
              <a:buFont typeface="Arial" panose="020B0604020202020204" pitchFamily="34" charset="0"/>
              <a:buChar char="•"/>
            </a:pPr>
            <a:r>
              <a:rPr lang="en-US" altLang="ja-JP" sz="2800" dirty="0"/>
              <a:t>Number of items</a:t>
            </a:r>
            <a:r>
              <a:rPr lang="ja-JP" altLang="en-US" sz="2800" dirty="0"/>
              <a:t>：</a:t>
            </a:r>
            <a:r>
              <a:rPr lang="en-US" altLang="ja-JP" sz="2800" dirty="0"/>
              <a:t>163</a:t>
            </a:r>
          </a:p>
          <a:p>
            <a:pPr lvl="1">
              <a:buFont typeface="Arial" panose="020B0604020202020204" pitchFamily="34" charset="0"/>
              <a:buChar char="•"/>
            </a:pPr>
            <a:r>
              <a:rPr lang="ja-JP" altLang="en-US" sz="1600" dirty="0"/>
              <a:t>件数：</a:t>
            </a:r>
            <a:r>
              <a:rPr lang="en-US" altLang="ja-JP" sz="1600" dirty="0"/>
              <a:t>163 </a:t>
            </a:r>
            <a:r>
              <a:rPr lang="ja-JP" altLang="en-US" sz="1600" dirty="0"/>
              <a:t>件</a:t>
            </a:r>
            <a:endParaRPr lang="en-US" altLang="ja-JP" sz="1600" dirty="0"/>
          </a:p>
          <a:p>
            <a:pPr>
              <a:buFont typeface="Arial" panose="020B0604020202020204" pitchFamily="34" charset="0"/>
              <a:buChar char="•"/>
            </a:pPr>
            <a:r>
              <a:rPr lang="en" altLang="ja-JP" sz="2800" dirty="0"/>
              <a:t>Data remarks</a:t>
            </a:r>
            <a:r>
              <a:rPr lang="ja-JP" altLang="en-US" sz="2800" dirty="0"/>
              <a:t>：</a:t>
            </a:r>
            <a:endParaRPr lang="en-US" altLang="ja-JP" sz="2800" dirty="0"/>
          </a:p>
          <a:p>
            <a:pPr lvl="1">
              <a:buFont typeface="Arial" panose="020B0604020202020204" pitchFamily="34" charset="0"/>
              <a:buChar char="•"/>
            </a:pPr>
            <a:r>
              <a:rPr lang="ja-JP" altLang="en-US" sz="1600" dirty="0"/>
              <a:t>データ詳細：</a:t>
            </a:r>
            <a:endParaRPr lang="en-US" altLang="ja-JP" sz="1700" dirty="0"/>
          </a:p>
          <a:p>
            <a:pPr lvl="4"/>
            <a:r>
              <a:rPr lang="en-US" altLang="ja-JP" sz="1700" dirty="0"/>
              <a:t>Extract only trips from eating to returning home for one day </a:t>
            </a:r>
          </a:p>
          <a:p>
            <a:pPr lvl="5"/>
            <a:r>
              <a:rPr lang="en-US" altLang="ja-JP" sz="1300" dirty="0"/>
              <a:t>1</a:t>
            </a:r>
            <a:r>
              <a:rPr lang="ja-JP" altLang="en-US" sz="1300" dirty="0"/>
              <a:t>日の行動が食事→帰宅のトリップのみ抽出</a:t>
            </a:r>
            <a:endParaRPr lang="en-US" altLang="ja-JP" sz="1600" dirty="0"/>
          </a:p>
          <a:p>
            <a:pPr>
              <a:buFont typeface="Arial" panose="020B0604020202020204" pitchFamily="34" charset="0"/>
              <a:buChar char="•"/>
            </a:pPr>
            <a:endParaRPr lang="en-US" altLang="ja-JP" sz="2800" dirty="0"/>
          </a:p>
          <a:p>
            <a:pPr>
              <a:buFont typeface="Wingdings" pitchFamily="2" charset="2"/>
              <a:buChar char="l"/>
            </a:pPr>
            <a:endParaRPr lang="ja-JP" altLang="en-US" sz="2800" dirty="0"/>
          </a:p>
        </p:txBody>
      </p:sp>
      <p:pic>
        <p:nvPicPr>
          <p:cNvPr id="1026" name="Picture 2" descr="食べログ、テンセント・クラウドとの協業を通じ、「食べログ微信（ウィーチャット）ミニプログラム」の提供を開始 | 株式会社カカクコムのプレスリリース">
            <a:extLst>
              <a:ext uri="{FF2B5EF4-FFF2-40B4-BE49-F238E27FC236}">
                <a16:creationId xmlns:a16="http://schemas.microsoft.com/office/drawing/2014/main" id="{C3E3D230-D091-570E-58AB-1CCE08CD1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719" y="1148379"/>
            <a:ext cx="2857496" cy="711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2EB9286-1A2D-1E59-4CBA-D0F29AF7A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025" y="883028"/>
            <a:ext cx="2620511" cy="976550"/>
          </a:xfrm>
          <a:prstGeom prst="rect">
            <a:avLst/>
          </a:prstGeom>
          <a:noFill/>
          <a:extLst>
            <a:ext uri="{909E8E84-426E-40DD-AFC4-6F175D3DCCD1}">
              <a14:hiddenFill xmlns:a14="http://schemas.microsoft.com/office/drawing/2010/main">
                <a:solidFill>
                  <a:srgbClr val="FFFFFF"/>
                </a:solidFill>
              </a14:hiddenFill>
            </a:ext>
          </a:extLst>
        </p:spPr>
      </p:pic>
      <p:sp>
        <p:nvSpPr>
          <p:cNvPr id="7" name="屈折矢印 6">
            <a:extLst>
              <a:ext uri="{FF2B5EF4-FFF2-40B4-BE49-F238E27FC236}">
                <a16:creationId xmlns:a16="http://schemas.microsoft.com/office/drawing/2014/main" id="{1BA8CDB5-8C24-B204-35BC-CABEC49A3250}"/>
              </a:ext>
            </a:extLst>
          </p:cNvPr>
          <p:cNvSpPr/>
          <p:nvPr/>
        </p:nvSpPr>
        <p:spPr>
          <a:xfrm flipH="1">
            <a:off x="4774803" y="6964400"/>
            <a:ext cx="829932" cy="555655"/>
          </a:xfrm>
          <a:prstGeom prst="bentUpArrow">
            <a:avLst/>
          </a:prstGeom>
          <a:solidFill>
            <a:srgbClr val="00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屈折矢印 7">
            <a:extLst>
              <a:ext uri="{FF2B5EF4-FFF2-40B4-BE49-F238E27FC236}">
                <a16:creationId xmlns:a16="http://schemas.microsoft.com/office/drawing/2014/main" id="{C09A237C-6BCA-66AA-CFA8-66941A7605A5}"/>
              </a:ext>
            </a:extLst>
          </p:cNvPr>
          <p:cNvSpPr/>
          <p:nvPr/>
        </p:nvSpPr>
        <p:spPr>
          <a:xfrm>
            <a:off x="5604735" y="6964400"/>
            <a:ext cx="829932" cy="555655"/>
          </a:xfrm>
          <a:prstGeom prst="bentUpArrow">
            <a:avLst/>
          </a:prstGeom>
          <a:solidFill>
            <a:srgbClr val="00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561EB85-E760-5CE1-BDB7-BBA96EBCFC62}"/>
              </a:ext>
            </a:extLst>
          </p:cNvPr>
          <p:cNvSpPr txBox="1"/>
          <p:nvPr/>
        </p:nvSpPr>
        <p:spPr>
          <a:xfrm>
            <a:off x="4473767" y="7668228"/>
            <a:ext cx="2261936" cy="400110"/>
          </a:xfrm>
          <a:prstGeom prst="rect">
            <a:avLst/>
          </a:prstGeom>
          <a:solidFill>
            <a:schemeClr val="bg1"/>
          </a:solidFill>
          <a:ln>
            <a:noFill/>
          </a:ln>
        </p:spPr>
        <p:txBody>
          <a:bodyPr wrap="square" rtlCol="0">
            <a:spAutoFit/>
          </a:bodyPr>
          <a:lstStyle/>
          <a:p>
            <a:r>
              <a:rPr kumimoji="1" lang="ja-JP" altLang="en-US" sz="2000"/>
              <a:t>マップマッチング</a:t>
            </a:r>
          </a:p>
        </p:txBody>
      </p:sp>
    </p:spTree>
    <p:extLst>
      <p:ext uri="{BB962C8B-B14F-4D97-AF65-F5344CB8AC3E}">
        <p14:creationId xmlns:p14="http://schemas.microsoft.com/office/powerpoint/2010/main" val="1475205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B35D71D-E55F-4261-9F99-7127D2F0EBD8}"/>
              </a:ext>
            </a:extLst>
          </p:cNvPr>
          <p:cNvSpPr>
            <a:spLocks noGrp="1"/>
          </p:cNvSpPr>
          <p:nvPr>
            <p:ph type="body" sz="quarter" idx="14"/>
          </p:nvPr>
        </p:nvSpPr>
        <p:spPr/>
        <p:txBody>
          <a:bodyPr>
            <a:normAutofit/>
          </a:bodyPr>
          <a:lstStyle/>
          <a:p>
            <a:r>
              <a:rPr lang="en-US" altLang="ja-JP"/>
              <a:t>We will present store choice behavior by </a:t>
            </a:r>
            <a:r>
              <a:rPr lang="en" altLang="ja-JP"/>
              <a:t>multinomial logit model(MNL)</a:t>
            </a:r>
            <a:endParaRPr lang="en-US" altLang="ja-JP"/>
          </a:p>
          <a:p>
            <a:pPr lvl="1"/>
            <a:r>
              <a:rPr lang="ja-JP" altLang="en-US"/>
              <a:t>多項ロジットモデルを用いて，各個人の店舗選択行動をモデル化</a:t>
            </a:r>
            <a:endParaRPr lang="en-US" altLang="ja-JP"/>
          </a:p>
          <a:p>
            <a:r>
              <a:rPr lang="en-US" altLang="ja-JP"/>
              <a:t>Addition of interaction terms</a:t>
            </a:r>
          </a:p>
          <a:p>
            <a:pPr lvl="1"/>
            <a:r>
              <a:rPr lang="ja-JP" altLang="en-US"/>
              <a:t>交互作用項の導入</a:t>
            </a:r>
            <a:endParaRPr lang="en-US" altLang="ja-JP"/>
          </a:p>
          <a:p>
            <a:pPr lvl="2"/>
            <a:r>
              <a:rPr lang="en-US" altLang="ja-JP"/>
              <a:t>We would select the combination of variables based on basic analysis</a:t>
            </a:r>
          </a:p>
          <a:p>
            <a:pPr lvl="3"/>
            <a:r>
              <a:rPr lang="ja-JP" altLang="en-US"/>
              <a:t>基礎分析をもとに店舗選択に影響を及ぼしうる変数の組み合わせを選択</a:t>
            </a:r>
            <a:endParaRPr lang="en-US" altLang="ja-JP"/>
          </a:p>
          <a:p>
            <a:pPr lvl="3"/>
            <a:endParaRPr lang="en-US" altLang="ja-JP"/>
          </a:p>
          <a:p>
            <a:pPr marL="395288" lvl="2" indent="0">
              <a:buNone/>
            </a:pPr>
            <a:endParaRPr lang="en-US" altLang="ja-JP"/>
          </a:p>
          <a:p>
            <a:pPr lvl="2"/>
            <a:endParaRPr lang="en-US" altLang="ja-JP"/>
          </a:p>
        </p:txBody>
      </p:sp>
      <p:sp>
        <p:nvSpPr>
          <p:cNvPr id="3" name="スライド番号プレースホルダー 2">
            <a:extLst>
              <a:ext uri="{FF2B5EF4-FFF2-40B4-BE49-F238E27FC236}">
                <a16:creationId xmlns:a16="http://schemas.microsoft.com/office/drawing/2014/main" id="{F6F3A2F3-9F69-7732-60DB-7104E99FE016}"/>
              </a:ext>
            </a:extLst>
          </p:cNvPr>
          <p:cNvSpPr>
            <a:spLocks noGrp="1"/>
          </p:cNvSpPr>
          <p:nvPr>
            <p:ph type="sldNum" sz="quarter" idx="12"/>
          </p:nvPr>
        </p:nvSpPr>
        <p:spPr/>
        <p:txBody>
          <a:bodyPr/>
          <a:lstStyle/>
          <a:p>
            <a:fld id="{2E579A5C-05D8-48F0-A5C1-8CBB8C12EF46}" type="slidenum">
              <a:rPr kumimoji="1" lang="ja-JP" altLang="en-US" smtClean="0"/>
              <a:pPr/>
              <a:t>9</a:t>
            </a:fld>
            <a:endParaRPr kumimoji="1" lang="ja-JP" altLang="en-US"/>
          </a:p>
        </p:txBody>
      </p:sp>
      <p:sp>
        <p:nvSpPr>
          <p:cNvPr id="4" name="タイトル 3">
            <a:extLst>
              <a:ext uri="{FF2B5EF4-FFF2-40B4-BE49-F238E27FC236}">
                <a16:creationId xmlns:a16="http://schemas.microsoft.com/office/drawing/2014/main" id="{D80E3E0D-3EEB-BDBA-A6C4-3289CED02C41}"/>
              </a:ext>
            </a:extLst>
          </p:cNvPr>
          <p:cNvSpPr>
            <a:spLocks noGrp="1"/>
          </p:cNvSpPr>
          <p:nvPr>
            <p:ph type="title"/>
          </p:nvPr>
        </p:nvSpPr>
        <p:spPr/>
        <p:txBody>
          <a:bodyPr/>
          <a:lstStyle/>
          <a:p>
            <a:r>
              <a:rPr lang="en-US" altLang="ja-JP"/>
              <a:t>Utility function </a:t>
            </a:r>
            <a:r>
              <a:rPr lang="ja-JP" altLang="en-US"/>
              <a:t>効用関数の定義</a:t>
            </a:r>
            <a:endParaRPr kumimoji="1" lang="ja-JP" altLang="en-US"/>
          </a:p>
        </p:txBody>
      </p:sp>
      <mc:AlternateContent xmlns:mc="http://schemas.openxmlformats.org/markup-compatibility/2006">
        <mc:Choice xmlns:a14="http://schemas.microsoft.com/office/drawing/2010/main" Requires="a14">
          <p:sp>
            <p:nvSpPr>
              <p:cNvPr id="5" name="吹き出し: 線 4">
                <a:extLst>
                  <a:ext uri="{FF2B5EF4-FFF2-40B4-BE49-F238E27FC236}">
                    <a16:creationId xmlns:a16="http://schemas.microsoft.com/office/drawing/2014/main" id="{BFE40402-2DBB-21CA-913F-AC9B7163601E}"/>
                  </a:ext>
                </a:extLst>
              </p:cNvPr>
              <p:cNvSpPr/>
              <p:nvPr/>
            </p:nvSpPr>
            <p:spPr>
              <a:xfrm>
                <a:off x="2104104" y="3533811"/>
                <a:ext cx="9851922" cy="678426"/>
              </a:xfrm>
              <a:prstGeom prst="borderCallout1">
                <a:avLst>
                  <a:gd name="adj1" fmla="val 101359"/>
                  <a:gd name="adj2" fmla="val 15202"/>
                  <a:gd name="adj3" fmla="val 190335"/>
                  <a:gd name="adj4" fmla="val 14601"/>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kumimoji="1" lang="en-US" altLang="ja-JP" i="1" smtClean="0">
                            <a:solidFill>
                              <a:schemeClr val="tx1"/>
                            </a:solidFill>
                            <a:latin typeface="Cambria Math" panose="02040503050406030204" pitchFamily="18" charset="0"/>
                          </a:rPr>
                        </m:ctrlPr>
                      </m:sSubPr>
                      <m:e>
                        <m:r>
                          <a:rPr kumimoji="1" lang="en-US" altLang="ja-JP" b="0" i="1" smtClean="0">
                            <a:solidFill>
                              <a:schemeClr val="tx1"/>
                            </a:solidFill>
                            <a:latin typeface="Cambria Math" panose="02040503050406030204" pitchFamily="18" charset="0"/>
                          </a:rPr>
                          <m:t>𝑥</m:t>
                        </m:r>
                      </m:e>
                      <m:sub>
                        <m:r>
                          <a:rPr kumimoji="1" lang="en-US" altLang="ja-JP" b="0" i="1" smtClean="0">
                            <a:solidFill>
                              <a:schemeClr val="tx1"/>
                            </a:solidFill>
                            <a:latin typeface="Cambria Math" panose="02040503050406030204" pitchFamily="18" charset="0"/>
                          </a:rPr>
                          <m:t>𝑗𝑖</m:t>
                        </m:r>
                      </m:sub>
                    </m:sSub>
                    <m:r>
                      <a:rPr kumimoji="1" lang="en-US" altLang="ja-JP" b="0" i="1" smtClean="0">
                        <a:solidFill>
                          <a:schemeClr val="tx1"/>
                        </a:solidFill>
                        <a:latin typeface="Cambria Math" panose="02040503050406030204" pitchFamily="18" charset="0"/>
                      </a:rPr>
                      <m:t> </m:t>
                    </m:r>
                  </m:oMath>
                </a14:m>
                <a:r>
                  <a:rPr kumimoji="1" lang="en-US" altLang="ja-JP">
                    <a:solidFill>
                      <a:schemeClr val="tx1"/>
                    </a:solidFill>
                  </a:rPr>
                  <a:t>: </a:t>
                </a:r>
                <a:r>
                  <a:rPr kumimoji="1" lang="ja-JP" altLang="en-US">
                    <a:solidFill>
                      <a:schemeClr val="tx1"/>
                    </a:solidFill>
                  </a:rPr>
                  <a:t>相互作用項の導入：</a:t>
                </a:r>
                <a:r>
                  <a:rPr kumimoji="1" lang="en-US" altLang="ja-JP">
                    <a:solidFill>
                      <a:schemeClr val="tx1"/>
                    </a:solidFill>
                  </a:rPr>
                  <a:t>(</a:t>
                </a:r>
                <a:r>
                  <a:rPr kumimoji="1" lang="ja-JP" altLang="en-US">
                    <a:solidFill>
                      <a:schemeClr val="tx1"/>
                    </a:solidFill>
                  </a:rPr>
                  <a:t>価格帯，性別</a:t>
                </a:r>
                <a:r>
                  <a:rPr kumimoji="1" lang="en-US" altLang="ja-JP">
                    <a:solidFill>
                      <a:schemeClr val="tx1"/>
                    </a:solidFill>
                  </a:rPr>
                  <a:t>)</a:t>
                </a:r>
                <a:r>
                  <a:rPr kumimoji="1" lang="ja-JP" altLang="en-US">
                    <a:solidFill>
                      <a:schemeClr val="tx1"/>
                    </a:solidFill>
                  </a:rPr>
                  <a:t>，</a:t>
                </a:r>
                <a:r>
                  <a:rPr kumimoji="1" lang="en-US" altLang="ja-JP">
                    <a:solidFill>
                      <a:schemeClr val="tx1"/>
                    </a:solidFill>
                  </a:rPr>
                  <a:t>(</a:t>
                </a:r>
                <a:r>
                  <a:rPr kumimoji="1" lang="ja-JP" altLang="en-US">
                    <a:solidFill>
                      <a:schemeClr val="tx1"/>
                    </a:solidFill>
                  </a:rPr>
                  <a:t>口コミ点数，性別</a:t>
                </a:r>
                <a:r>
                  <a:rPr kumimoji="1" lang="en-US" altLang="ja-JP">
                    <a:solidFill>
                      <a:schemeClr val="tx1"/>
                    </a:solidFill>
                  </a:rPr>
                  <a:t>)</a:t>
                </a:r>
                <a:r>
                  <a:rPr kumimoji="1" lang="ja-JP" altLang="en-US">
                    <a:solidFill>
                      <a:schemeClr val="tx1"/>
                    </a:solidFill>
                  </a:rPr>
                  <a:t>，</a:t>
                </a:r>
                <a:r>
                  <a:rPr kumimoji="1" lang="en-US" altLang="ja-JP">
                    <a:solidFill>
                      <a:schemeClr val="tx1"/>
                    </a:solidFill>
                  </a:rPr>
                  <a:t>(</a:t>
                </a:r>
                <a:r>
                  <a:rPr kumimoji="1" lang="ja-JP" altLang="en-US">
                    <a:solidFill>
                      <a:schemeClr val="tx1"/>
                    </a:solidFill>
                  </a:rPr>
                  <a:t>最寄駅距離，家族構成</a:t>
                </a:r>
                <a:r>
                  <a:rPr kumimoji="1" lang="en-US" altLang="ja-JP">
                    <a:solidFill>
                      <a:schemeClr val="tx1"/>
                    </a:solidFill>
                  </a:rPr>
                  <a:t>)</a:t>
                </a:r>
              </a:p>
              <a:p>
                <a:pPr algn="ctr"/>
                <a:r>
                  <a:rPr kumimoji="1" lang="ja-JP" altLang="en-US">
                    <a:solidFill>
                      <a:schemeClr val="tx1"/>
                    </a:solidFill>
                  </a:rPr>
                  <a:t>の組み合わせを検討</a:t>
                </a:r>
                <a:endParaRPr kumimoji="1" lang="ja-JP" altLang="en-US"/>
              </a:p>
            </p:txBody>
          </p:sp>
        </mc:Choice>
        <mc:Fallback>
          <p:sp>
            <p:nvSpPr>
              <p:cNvPr id="5" name="吹き出し: 線 4">
                <a:extLst>
                  <a:ext uri="{FF2B5EF4-FFF2-40B4-BE49-F238E27FC236}">
                    <a16:creationId xmlns:a16="http://schemas.microsoft.com/office/drawing/2014/main" id="{BFE40402-2DBB-21CA-913F-AC9B7163601E}"/>
                  </a:ext>
                </a:extLst>
              </p:cNvPr>
              <p:cNvSpPr>
                <a:spLocks noRot="1" noChangeAspect="1" noMove="1" noResize="1" noEditPoints="1" noAdjustHandles="1" noChangeArrowheads="1" noChangeShapeType="1" noTextEdit="1"/>
              </p:cNvSpPr>
              <p:nvPr/>
            </p:nvSpPr>
            <p:spPr>
              <a:xfrm>
                <a:off x="2104104" y="3533811"/>
                <a:ext cx="9851922" cy="678426"/>
              </a:xfrm>
              <a:prstGeom prst="borderCallout1">
                <a:avLst>
                  <a:gd name="adj1" fmla="val 101359"/>
                  <a:gd name="adj2" fmla="val 15202"/>
                  <a:gd name="adj3" fmla="val 190335"/>
                  <a:gd name="adj4" fmla="val 14601"/>
                </a:avLst>
              </a:prstGeom>
              <a:blipFill>
                <a:blip r:embed="rId2"/>
                <a:stretch>
                  <a:fillRect t="-922"/>
                </a:stretch>
              </a:blipFill>
              <a:ln w="28575">
                <a:solidFill>
                  <a:schemeClr val="tx1"/>
                </a:solidFill>
              </a:ln>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36F5C8EB-75B9-E96A-5876-3DA670EAB3FA}"/>
                  </a:ext>
                </a:extLst>
              </p:cNvPr>
              <p:cNvSpPr txBox="1"/>
              <p:nvPr/>
            </p:nvSpPr>
            <p:spPr>
              <a:xfrm>
                <a:off x="609600" y="5793903"/>
                <a:ext cx="3839256" cy="391646"/>
              </a:xfrm>
              <a:prstGeom prst="rect">
                <a:avLst/>
              </a:prstGeom>
              <a:noFill/>
            </p:spPr>
            <p:txBody>
              <a:bodyPr wrap="square" rtlCol="0">
                <a:spAutoFit/>
              </a:bodyPr>
              <a:lstStyle/>
              <a:p>
                <a14:m>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b="0" i="1" dirty="0" smtClean="0">
                            <a:latin typeface="Cambria Math" panose="02040503050406030204" pitchFamily="18" charset="0"/>
                          </a:rPr>
                          <m:t>𝑉</m:t>
                        </m:r>
                      </m:e>
                      <m:sub>
                        <m:r>
                          <a:rPr kumimoji="1" lang="en-US" altLang="ja-JP" b="0" i="1" dirty="0" smtClean="0">
                            <a:latin typeface="Cambria Math" panose="02040503050406030204" pitchFamily="18" charset="0"/>
                          </a:rPr>
                          <m:t>𝑗</m:t>
                        </m:r>
                      </m:sub>
                    </m:sSub>
                  </m:oMath>
                </a14:m>
                <a:r>
                  <a:rPr kumimoji="1" lang="en-US" altLang="ja-JP"/>
                  <a:t>: deterministic term of restaurant </a:t>
                </a:r>
                <a14:m>
                  <m:oMath xmlns:m="http://schemas.openxmlformats.org/officeDocument/2006/math">
                    <m:r>
                      <a:rPr kumimoji="1" lang="en-US" altLang="ja-JP" i="1" dirty="0" smtClean="0">
                        <a:latin typeface="Cambria Math" panose="02040503050406030204" pitchFamily="18" charset="0"/>
                      </a:rPr>
                      <m:t>𝑗</m:t>
                    </m:r>
                  </m:oMath>
                </a14:m>
                <a:endParaRPr kumimoji="1" lang="ja-JP" altLang="en-US"/>
              </a:p>
            </p:txBody>
          </p:sp>
        </mc:Choice>
        <mc:Fallback>
          <p:sp>
            <p:nvSpPr>
              <p:cNvPr id="7" name="テキスト ボックス 6">
                <a:extLst>
                  <a:ext uri="{FF2B5EF4-FFF2-40B4-BE49-F238E27FC236}">
                    <a16:creationId xmlns:a16="http://schemas.microsoft.com/office/drawing/2014/main" id="{36F5C8EB-75B9-E96A-5876-3DA670EAB3FA}"/>
                  </a:ext>
                </a:extLst>
              </p:cNvPr>
              <p:cNvSpPr txBox="1">
                <a:spLocks noRot="1" noChangeAspect="1" noMove="1" noResize="1" noEditPoints="1" noAdjustHandles="1" noChangeArrowheads="1" noChangeShapeType="1" noTextEdit="1"/>
              </p:cNvSpPr>
              <p:nvPr/>
            </p:nvSpPr>
            <p:spPr>
              <a:xfrm>
                <a:off x="609600" y="5793903"/>
                <a:ext cx="3839256" cy="391646"/>
              </a:xfrm>
              <a:prstGeom prst="rect">
                <a:avLst/>
              </a:prstGeom>
              <a:blipFill>
                <a:blip r:embed="rId3"/>
                <a:stretch>
                  <a:fillRect t="-7692" b="-1692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1F3BB87D-3A60-96C8-C219-BF873B4C48D2}"/>
                  </a:ext>
                </a:extLst>
              </p:cNvPr>
              <p:cNvSpPr txBox="1"/>
              <p:nvPr/>
            </p:nvSpPr>
            <p:spPr>
              <a:xfrm>
                <a:off x="609600" y="6239842"/>
                <a:ext cx="3871957" cy="391646"/>
              </a:xfrm>
              <a:prstGeom prst="rect">
                <a:avLst/>
              </a:prstGeom>
              <a:noFill/>
            </p:spPr>
            <p:txBody>
              <a:bodyPr wrap="none" rtlCol="0">
                <a:spAutoFit/>
              </a:bodyPr>
              <a:lstStyle/>
              <a:p>
                <a14:m>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b="0" i="1" dirty="0" smtClean="0">
                            <a:latin typeface="Cambria Math" panose="02040503050406030204" pitchFamily="18" charset="0"/>
                          </a:rPr>
                          <m:t>𝑥</m:t>
                        </m:r>
                      </m:e>
                      <m:sub>
                        <m:r>
                          <a:rPr kumimoji="1" lang="en-US" altLang="ja-JP" b="0" i="1" dirty="0" smtClean="0">
                            <a:latin typeface="Cambria Math" panose="02040503050406030204" pitchFamily="18" charset="0"/>
                          </a:rPr>
                          <m:t>𝑗𝑖</m:t>
                        </m:r>
                      </m:sub>
                    </m:sSub>
                  </m:oMath>
                </a14:m>
                <a:r>
                  <a:rPr kumimoji="1" lang="en-US" altLang="ja-JP"/>
                  <a:t>, </a:t>
                </a:r>
                <a14:m>
                  <m:oMath xmlns:m="http://schemas.openxmlformats.org/officeDocument/2006/math">
                    <m:sSub>
                      <m:sSubPr>
                        <m:ctrlPr>
                          <a:rPr kumimoji="1" lang="en-US" altLang="ja-JP" i="1" dirty="0">
                            <a:latin typeface="Cambria Math" panose="02040503050406030204" pitchFamily="18" charset="0"/>
                          </a:rPr>
                        </m:ctrlPr>
                      </m:sSubPr>
                      <m:e>
                        <m:r>
                          <a:rPr kumimoji="1" lang="en-US" altLang="ja-JP" b="0" i="1" dirty="0" smtClean="0">
                            <a:latin typeface="Cambria Math" panose="02040503050406030204" pitchFamily="18" charset="0"/>
                          </a:rPr>
                          <m:t>𝑦</m:t>
                        </m:r>
                      </m:e>
                      <m:sub>
                        <m:r>
                          <a:rPr kumimoji="1" lang="en-US" altLang="ja-JP" i="1" dirty="0">
                            <a:latin typeface="Cambria Math" panose="02040503050406030204" pitchFamily="18" charset="0"/>
                          </a:rPr>
                          <m:t>𝑗</m:t>
                        </m:r>
                        <m:r>
                          <a:rPr kumimoji="1" lang="en-US" altLang="ja-JP" b="0" i="1" dirty="0" smtClean="0">
                            <a:latin typeface="Cambria Math" panose="02040503050406030204" pitchFamily="18" charset="0"/>
                          </a:rPr>
                          <m:t>𝑘</m:t>
                        </m:r>
                      </m:sub>
                    </m:sSub>
                    <m:r>
                      <a:rPr kumimoji="1" lang="en-US" altLang="ja-JP" i="1" dirty="0">
                        <a:latin typeface="Cambria Math" panose="02040503050406030204" pitchFamily="18" charset="0"/>
                      </a:rPr>
                      <m:t> </m:t>
                    </m:r>
                  </m:oMath>
                </a14:m>
                <a:r>
                  <a:rPr kumimoji="1" lang="en-US" altLang="ja-JP"/>
                  <a:t>: LOS variables of restaurant </a:t>
                </a:r>
                <a14:m>
                  <m:oMath xmlns:m="http://schemas.openxmlformats.org/officeDocument/2006/math">
                    <m:r>
                      <a:rPr kumimoji="1" lang="en-US" altLang="ja-JP" i="1" dirty="0" smtClean="0">
                        <a:latin typeface="Cambria Math" panose="02040503050406030204" pitchFamily="18" charset="0"/>
                      </a:rPr>
                      <m:t>𝑗</m:t>
                    </m:r>
                  </m:oMath>
                </a14:m>
                <a:endParaRPr kumimoji="1" lang="ja-JP" altLang="en-US"/>
              </a:p>
            </p:txBody>
          </p:sp>
        </mc:Choice>
        <mc:Fallback>
          <p:sp>
            <p:nvSpPr>
              <p:cNvPr id="9" name="テキスト ボックス 8">
                <a:extLst>
                  <a:ext uri="{FF2B5EF4-FFF2-40B4-BE49-F238E27FC236}">
                    <a16:creationId xmlns:a16="http://schemas.microsoft.com/office/drawing/2014/main" id="{1F3BB87D-3A60-96C8-C219-BF873B4C48D2}"/>
                  </a:ext>
                </a:extLst>
              </p:cNvPr>
              <p:cNvSpPr txBox="1">
                <a:spLocks noRot="1" noChangeAspect="1" noMove="1" noResize="1" noEditPoints="1" noAdjustHandles="1" noChangeArrowheads="1" noChangeShapeType="1" noTextEdit="1"/>
              </p:cNvSpPr>
              <p:nvPr/>
            </p:nvSpPr>
            <p:spPr>
              <a:xfrm>
                <a:off x="609600" y="6239842"/>
                <a:ext cx="3871957" cy="391646"/>
              </a:xfrm>
              <a:prstGeom prst="rect">
                <a:avLst/>
              </a:prstGeom>
              <a:blipFill>
                <a:blip r:embed="rId4"/>
                <a:stretch>
                  <a:fillRect t="-9375" b="-1875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B3AA98D0-004A-81F2-B660-BE157923015D}"/>
                  </a:ext>
                </a:extLst>
              </p:cNvPr>
              <p:cNvSpPr txBox="1"/>
              <p:nvPr/>
            </p:nvSpPr>
            <p:spPr>
              <a:xfrm>
                <a:off x="6568204" y="6201572"/>
                <a:ext cx="3191836" cy="369332"/>
              </a:xfrm>
              <a:prstGeom prst="rect">
                <a:avLst/>
              </a:prstGeom>
              <a:noFill/>
            </p:spPr>
            <p:txBody>
              <a:bodyPr wrap="none" rtlCol="0">
                <a:spAutoFit/>
              </a:bodyPr>
              <a:lstStyle/>
              <a:p>
                <a14:m>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b="0" i="1" dirty="0" smtClean="0">
                            <a:latin typeface="Cambria Math" panose="02040503050406030204" pitchFamily="18" charset="0"/>
                          </a:rPr>
                          <m:t>𝑧</m:t>
                        </m:r>
                      </m:e>
                      <m:sub>
                        <m:r>
                          <a:rPr kumimoji="1" lang="en-US" altLang="ja-JP" b="0" i="1" dirty="0" smtClean="0">
                            <a:latin typeface="Cambria Math" panose="02040503050406030204" pitchFamily="18" charset="0"/>
                          </a:rPr>
                          <m:t>𝑛𝑘</m:t>
                        </m:r>
                      </m:sub>
                    </m:sSub>
                  </m:oMath>
                </a14:m>
                <a:r>
                  <a:rPr kumimoji="1" lang="en-US" altLang="ja-JP"/>
                  <a:t>: SE variables of traveler </a:t>
                </a:r>
                <a14:m>
                  <m:oMath xmlns:m="http://schemas.openxmlformats.org/officeDocument/2006/math">
                    <m:r>
                      <a:rPr kumimoji="1" lang="en-US" altLang="ja-JP" b="0" i="1" dirty="0" smtClean="0">
                        <a:latin typeface="Cambria Math" panose="02040503050406030204" pitchFamily="18" charset="0"/>
                      </a:rPr>
                      <m:t>𝑛</m:t>
                    </m:r>
                  </m:oMath>
                </a14:m>
                <a:endParaRPr kumimoji="1" lang="ja-JP" altLang="en-US"/>
              </a:p>
            </p:txBody>
          </p:sp>
        </mc:Choice>
        <mc:Fallback>
          <p:sp>
            <p:nvSpPr>
              <p:cNvPr id="10" name="テキスト ボックス 9">
                <a:extLst>
                  <a:ext uri="{FF2B5EF4-FFF2-40B4-BE49-F238E27FC236}">
                    <a16:creationId xmlns:a16="http://schemas.microsoft.com/office/drawing/2014/main" id="{B3AA98D0-004A-81F2-B660-BE157923015D}"/>
                  </a:ext>
                </a:extLst>
              </p:cNvPr>
              <p:cNvSpPr txBox="1">
                <a:spLocks noRot="1" noChangeAspect="1" noMove="1" noResize="1" noEditPoints="1" noAdjustHandles="1" noChangeArrowheads="1" noChangeShapeType="1" noTextEdit="1"/>
              </p:cNvSpPr>
              <p:nvPr/>
            </p:nvSpPr>
            <p:spPr>
              <a:xfrm>
                <a:off x="6568204" y="6201572"/>
                <a:ext cx="3191836" cy="369332"/>
              </a:xfrm>
              <a:prstGeom prst="rect">
                <a:avLst/>
              </a:prstGeom>
              <a:blipFill>
                <a:blip r:embed="rId5"/>
                <a:stretch>
                  <a:fillRect t="-6557" b="-2623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2" name="テキスト ボックス 11">
                <a:extLst>
                  <a:ext uri="{FF2B5EF4-FFF2-40B4-BE49-F238E27FC236}">
                    <a16:creationId xmlns:a16="http://schemas.microsoft.com/office/drawing/2014/main" id="{873B6B0A-5759-0847-3AA3-692E58471ABF}"/>
                  </a:ext>
                </a:extLst>
              </p:cNvPr>
              <p:cNvSpPr txBox="1"/>
              <p:nvPr/>
            </p:nvSpPr>
            <p:spPr>
              <a:xfrm>
                <a:off x="6498981" y="5740761"/>
                <a:ext cx="5402376" cy="391646"/>
              </a:xfrm>
              <a:prstGeom prst="rect">
                <a:avLst/>
              </a:prstGeom>
              <a:noFill/>
            </p:spPr>
            <p:txBody>
              <a:bodyPr wrap="none" rtlCol="0">
                <a:spAutoFit/>
              </a:bodyPr>
              <a:lstStyle/>
              <a:p>
                <a14:m>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b="0" i="1" dirty="0" smtClean="0">
                            <a:latin typeface="Cambria Math" panose="02040503050406030204" pitchFamily="18" charset="0"/>
                          </a:rPr>
                          <m:t>𝑃</m:t>
                        </m:r>
                      </m:e>
                      <m:sub>
                        <m:r>
                          <a:rPr kumimoji="1" lang="en-US" altLang="ja-JP" b="0" i="1" dirty="0" smtClean="0">
                            <a:latin typeface="Cambria Math" panose="02040503050406030204" pitchFamily="18" charset="0"/>
                          </a:rPr>
                          <m:t>𝑛𝑗</m:t>
                        </m:r>
                      </m:sub>
                    </m:sSub>
                  </m:oMath>
                </a14:m>
                <a:r>
                  <a:rPr kumimoji="1" lang="en-US" altLang="ja-JP"/>
                  <a:t>: choice probability of traveler </a:t>
                </a:r>
                <a14:m>
                  <m:oMath xmlns:m="http://schemas.openxmlformats.org/officeDocument/2006/math">
                    <m:r>
                      <a:rPr kumimoji="1" lang="en-US" altLang="ja-JP" b="0" i="1" dirty="0" smtClean="0">
                        <a:latin typeface="Cambria Math" panose="02040503050406030204" pitchFamily="18" charset="0"/>
                      </a:rPr>
                      <m:t>𝑛</m:t>
                    </m:r>
                  </m:oMath>
                </a14:m>
                <a:r>
                  <a:rPr kumimoji="1" lang="en-US" altLang="ja-JP"/>
                  <a:t> and restaurant </a:t>
                </a:r>
                <a14:m>
                  <m:oMath xmlns:m="http://schemas.openxmlformats.org/officeDocument/2006/math">
                    <m:r>
                      <a:rPr kumimoji="1" lang="en-US" altLang="ja-JP" i="1" dirty="0">
                        <a:latin typeface="Cambria Math" panose="02040503050406030204" pitchFamily="18" charset="0"/>
                      </a:rPr>
                      <m:t>𝑗</m:t>
                    </m:r>
                  </m:oMath>
                </a14:m>
                <a:endParaRPr kumimoji="1" lang="ja-JP" altLang="en-US"/>
              </a:p>
            </p:txBody>
          </p:sp>
        </mc:Choice>
        <mc:Fallback>
          <p:sp>
            <p:nvSpPr>
              <p:cNvPr id="12" name="テキスト ボックス 11">
                <a:extLst>
                  <a:ext uri="{FF2B5EF4-FFF2-40B4-BE49-F238E27FC236}">
                    <a16:creationId xmlns:a16="http://schemas.microsoft.com/office/drawing/2014/main" id="{873B6B0A-5759-0847-3AA3-692E58471ABF}"/>
                  </a:ext>
                </a:extLst>
              </p:cNvPr>
              <p:cNvSpPr txBox="1">
                <a:spLocks noRot="1" noChangeAspect="1" noMove="1" noResize="1" noEditPoints="1" noAdjustHandles="1" noChangeArrowheads="1" noChangeShapeType="1" noTextEdit="1"/>
              </p:cNvSpPr>
              <p:nvPr/>
            </p:nvSpPr>
            <p:spPr>
              <a:xfrm>
                <a:off x="6498981" y="5740761"/>
                <a:ext cx="5402376" cy="391646"/>
              </a:xfrm>
              <a:prstGeom prst="rect">
                <a:avLst/>
              </a:prstGeom>
              <a:blipFill>
                <a:blip r:embed="rId6"/>
                <a:stretch>
                  <a:fillRect t="-9375" b="-18750"/>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45DAE92D-562A-C442-E143-98D22C0550A2}"/>
              </a:ext>
            </a:extLst>
          </p:cNvPr>
          <p:cNvPicPr>
            <a:picLocks noChangeAspect="1"/>
          </p:cNvPicPr>
          <p:nvPr/>
        </p:nvPicPr>
        <p:blipFill>
          <a:blip r:embed="rId7"/>
          <a:stretch>
            <a:fillRect/>
          </a:stretch>
        </p:blipFill>
        <p:spPr>
          <a:xfrm>
            <a:off x="1360515" y="4616821"/>
            <a:ext cx="9470970" cy="1014747"/>
          </a:xfrm>
          <a:prstGeom prst="rect">
            <a:avLst/>
          </a:prstGeom>
        </p:spPr>
      </p:pic>
    </p:spTree>
    <p:extLst>
      <p:ext uri="{BB962C8B-B14F-4D97-AF65-F5344CB8AC3E}">
        <p14:creationId xmlns:p14="http://schemas.microsoft.com/office/powerpoint/2010/main" val="2600883703"/>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メイリオ_Segoe UI">
      <a:majorFont>
        <a:latin typeface="Segoe UI"/>
        <a:ea typeface="メイリオ"/>
        <a:cs typeface=""/>
      </a:majorFont>
      <a:minorFont>
        <a:latin typeface="Segoe UI"/>
        <a:ea typeface="メイリオ"/>
        <a:cs typeface=""/>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4941</Words>
  <Application>Microsoft Office PowerPoint</Application>
  <PresentationFormat>ワイド画面</PresentationFormat>
  <Paragraphs>881</Paragraphs>
  <Slides>88</Slides>
  <Notes>25</Notes>
  <HiddenSlides>75</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88</vt:i4>
      </vt:variant>
    </vt:vector>
  </HeadingPairs>
  <TitlesOfParts>
    <vt:vector size="99" baseType="lpstr">
      <vt:lpstr>BatangChe</vt:lpstr>
      <vt:lpstr>HiraKakuPro-W3</vt:lpstr>
      <vt:lpstr>ＭＳ ゴシック</vt:lpstr>
      <vt:lpstr>メイリオ</vt:lpstr>
      <vt:lpstr>游ゴシック</vt:lpstr>
      <vt:lpstr>Arial</vt:lpstr>
      <vt:lpstr>Cambria Math</vt:lpstr>
      <vt:lpstr>Segoe UI</vt:lpstr>
      <vt:lpstr>Wingdings</vt:lpstr>
      <vt:lpstr>Wingdings 2</vt:lpstr>
      <vt:lpstr>Office 2013 - 2022 テーマ</vt:lpstr>
      <vt:lpstr>PowerPoint プレゼンテーション</vt:lpstr>
      <vt:lpstr>Background and Purpose 背景と目的</vt:lpstr>
      <vt:lpstr>Summary of data データの概要</vt:lpstr>
      <vt:lpstr>Factors affecting restaurant selection 飲食店選択に関係する要因</vt:lpstr>
      <vt:lpstr>Cross Tabulation クロス集計</vt:lpstr>
      <vt:lpstr>Cross Tabulation クロス集計</vt:lpstr>
      <vt:lpstr>Cross Tabulation クロス集計</vt:lpstr>
      <vt:lpstr>Cross Tabulation クロス集計</vt:lpstr>
      <vt:lpstr>Utility function 効用関数の定義</vt:lpstr>
      <vt:lpstr>Results of estimation 推定結果</vt:lpstr>
      <vt:lpstr>Discussion 考察</vt:lpstr>
      <vt:lpstr>Discussion 考察</vt:lpstr>
      <vt:lpstr>Script 実行コード</vt:lpstr>
      <vt:lpstr>個人属性に基づく飲食店選択モデル</vt:lpstr>
      <vt:lpstr>Proposal of policy 政策提案</vt:lpstr>
      <vt:lpstr>Conclusion 結論</vt:lpstr>
      <vt:lpstr>Appendix</vt:lpstr>
      <vt:lpstr>Appendix</vt:lpstr>
      <vt:lpstr>基礎分析</vt:lpstr>
      <vt:lpstr>基礎分析</vt:lpstr>
      <vt:lpstr>基礎分析</vt:lpstr>
      <vt:lpstr>基礎分析</vt:lpstr>
      <vt:lpstr>PowerPoint プレゼンテーション</vt:lpstr>
      <vt:lpstr>部屋-予算</vt:lpstr>
      <vt:lpstr>部屋-予算</vt:lpstr>
      <vt:lpstr>職業コード</vt:lpstr>
      <vt:lpstr>職業-予算</vt:lpstr>
      <vt:lpstr>職業-予算</vt:lpstr>
      <vt:lpstr>PowerPoint プレゼンテーション</vt:lpstr>
      <vt:lpstr>年齢×ジャンル</vt:lpstr>
      <vt:lpstr>性別×ジャンル</vt:lpstr>
      <vt:lpstr>収入×口コミ</vt:lpstr>
      <vt:lpstr>収入×口コミ</vt:lpstr>
      <vt:lpstr>収入コード</vt:lpstr>
      <vt:lpstr>アクセス×収入</vt:lpstr>
      <vt:lpstr>アクセス×収入</vt:lpstr>
      <vt:lpstr>アクセス×性別</vt:lpstr>
      <vt:lpstr>アクセス×性別</vt:lpstr>
      <vt:lpstr>アクセス×性別</vt:lpstr>
      <vt:lpstr>職業×ジャンル</vt:lpstr>
      <vt:lpstr>PowerPoint プレゼンテーション</vt:lpstr>
      <vt:lpstr>収入-最寄り駅距離</vt:lpstr>
      <vt:lpstr>収入-最寄り駅距離</vt:lpstr>
      <vt:lpstr>収入-予算(upper/lower/median)</vt:lpstr>
      <vt:lpstr>収入-ジャンル</vt:lpstr>
      <vt:lpstr>収入-点数</vt:lpstr>
      <vt:lpstr>収入-点数</vt:lpstr>
      <vt:lpstr>収入-件数</vt:lpstr>
      <vt:lpstr>性別-最寄り駅距離</vt:lpstr>
      <vt:lpstr>性別-最寄り駅距離</vt:lpstr>
      <vt:lpstr>性別-予算</vt:lpstr>
      <vt:lpstr>性別-ジャンル</vt:lpstr>
      <vt:lpstr>性別-口コミ点数</vt:lpstr>
      <vt:lpstr>性別-口コミ点数</vt:lpstr>
      <vt:lpstr>性別-口コミ件数</vt:lpstr>
      <vt:lpstr>年齢×最寄り駅距離</vt:lpstr>
      <vt:lpstr>年齢×最寄り駅距離</vt:lpstr>
      <vt:lpstr>年齢×予算</vt:lpstr>
      <vt:lpstr>年齢-ジャンル</vt:lpstr>
      <vt:lpstr>年齢-口コミ点数</vt:lpstr>
      <vt:lpstr>年齢-口コミ点数</vt:lpstr>
      <vt:lpstr>職業-最寄り駅距離</vt:lpstr>
      <vt:lpstr>職業-最寄り駅距離</vt:lpstr>
      <vt:lpstr>職業-予算</vt:lpstr>
      <vt:lpstr>職業-ジャンル</vt:lpstr>
      <vt:lpstr>職業-口コミ点数</vt:lpstr>
      <vt:lpstr>PowerPoint プレゼンテーション</vt:lpstr>
      <vt:lpstr>交通手段-最寄り駅距離</vt:lpstr>
      <vt:lpstr>交通手段-最寄り駅距離</vt:lpstr>
      <vt:lpstr>交通手段-予算</vt:lpstr>
      <vt:lpstr>交通手段-ジャンル</vt:lpstr>
      <vt:lpstr>交通手段-口コミ点数</vt:lpstr>
      <vt:lpstr>交通手段-口コミ点数</vt:lpstr>
      <vt:lpstr>一人暮らし-距離</vt:lpstr>
      <vt:lpstr>一人暮らし-予算</vt:lpstr>
      <vt:lpstr>一人暮らし-ジャンル</vt:lpstr>
      <vt:lpstr>一人暮らし-</vt:lpstr>
      <vt:lpstr>MNLの効用関数</vt:lpstr>
      <vt:lpstr>相互作用を考慮したMNLの効用関数</vt:lpstr>
      <vt:lpstr>MXLの効用関数</vt:lpstr>
      <vt:lpstr>基礎分析</vt:lpstr>
      <vt:lpstr>基礎分析</vt:lpstr>
      <vt:lpstr>基礎集計</vt:lpstr>
      <vt:lpstr>個人属性に基づく飲食店選択モデル</vt:lpstr>
      <vt:lpstr>エスキースとは</vt:lpstr>
      <vt:lpstr>目的設定</vt:lpstr>
      <vt:lpstr>PowerPoint プレゼンテーション</vt:lpstr>
      <vt:lpstr>Summary of data データの概要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パレット</dc:title>
  <dc:creator>17527橘</dc:creator>
  <cp:lastModifiedBy>橘 翔太</cp:lastModifiedBy>
  <cp:revision>1</cp:revision>
  <dcterms:created xsi:type="dcterms:W3CDTF">2021-09-30T01:00:10Z</dcterms:created>
  <dcterms:modified xsi:type="dcterms:W3CDTF">2025-09-24T01:26:34Z</dcterms:modified>
</cp:coreProperties>
</file>