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iWPaL2BX6ZcUoUW2sI1oEXc3PG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909D7B8-F1FE-4631-BF52-76C15736E4B3}">
  <a:tblStyle styleId="{2909D7B8-F1FE-4631-BF52-76C15736E4B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4.jpg"/><Relationship Id="rId10" Type="http://schemas.openxmlformats.org/officeDocument/2006/relationships/image" Target="../media/image17.png"/><Relationship Id="rId9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9.png"/><Relationship Id="rId8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0" y="939981"/>
            <a:ext cx="12192000" cy="2308324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>
            <p:ph type="ctrTitle"/>
          </p:nvPr>
        </p:nvSpPr>
        <p:spPr>
          <a:xfrm>
            <a:off x="952500" y="670859"/>
            <a:ext cx="10287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IN">
                <a:latin typeface="Arial"/>
                <a:ea typeface="Arial"/>
                <a:cs typeface="Arial"/>
                <a:sym typeface="Arial"/>
              </a:rPr>
              <a:t>24</a:t>
            </a:r>
            <a:r>
              <a:rPr baseline="30000" lang="en-IN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IN">
                <a:latin typeface="Arial"/>
                <a:ea typeface="Arial"/>
                <a:cs typeface="Arial"/>
                <a:sym typeface="Arial"/>
              </a:rPr>
              <a:t> Behavioural Modelling Summer School</a:t>
            </a:r>
            <a:endParaRPr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714500" y="344118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 u="sng">
                <a:latin typeface="Arial"/>
                <a:ea typeface="Arial"/>
                <a:cs typeface="Arial"/>
                <a:sym typeface="Arial"/>
              </a:rPr>
              <a:t>Team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>
                <a:latin typeface="Arial"/>
                <a:ea typeface="Arial"/>
                <a:cs typeface="Arial"/>
                <a:sym typeface="Arial"/>
              </a:rPr>
              <a:t> Indian Institute of Technology Bombay, India (IIT-B)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2004" y="4920309"/>
            <a:ext cx="1197496" cy="1171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sual Identity | The University of Tokyo" id="92" name="Google Shape;92;p1"/>
          <p:cNvPicPr preferRelativeResize="0"/>
          <p:nvPr/>
        </p:nvPicPr>
        <p:blipFill rotWithShape="1">
          <a:blip r:embed="rId4">
            <a:alphaModFix/>
          </a:blip>
          <a:srcRect b="29304" l="0" r="0" t="28757"/>
          <a:stretch/>
        </p:blipFill>
        <p:spPr>
          <a:xfrm>
            <a:off x="228600" y="5011643"/>
            <a:ext cx="3429000" cy="98845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1714500" y="503125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Day : 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 : 24 Sept, 2025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0"/>
          <p:cNvPicPr preferRelativeResize="0"/>
          <p:nvPr/>
        </p:nvPicPr>
        <p:blipFill rotWithShape="1">
          <a:blip r:embed="rId3">
            <a:alphaModFix/>
          </a:blip>
          <a:srcRect b="0" l="0" r="0" t="5405"/>
          <a:stretch/>
        </p:blipFill>
        <p:spPr>
          <a:xfrm>
            <a:off x="4368781" y="1000611"/>
            <a:ext cx="7658119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0"/>
          <p:cNvSpPr txBox="1"/>
          <p:nvPr/>
        </p:nvSpPr>
        <p:spPr>
          <a:xfrm>
            <a:off x="0" y="264710"/>
            <a:ext cx="12192000" cy="535531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I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–Tokyo</a:t>
            </a:r>
            <a:endParaRPr/>
          </a:p>
        </p:txBody>
      </p:sp>
      <p:sp>
        <p:nvSpPr>
          <p:cNvPr id="217" name="Google Shape;217;p10"/>
          <p:cNvSpPr txBox="1"/>
          <p:nvPr/>
        </p:nvSpPr>
        <p:spPr>
          <a:xfrm>
            <a:off x="165100" y="834392"/>
            <a:ext cx="4813300" cy="6031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Influential Factor : Environmental aesthetics &amp; openness (Beautiful, Sky View, Building View) and Trip purpose ( Commuting to work) significantly increases walking pace.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 &amp; infrastructure → Street-lighting strongly boosts walking speed.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Slowing factors: Lively (crowded, vibrant areas) and Pedestrian areas reduce walking pace.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Demographics: Middle-aged group (50–59) shows slightly higher walking speed; other age/sex differences are weak.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/>
          <p:cNvSpPr txBox="1"/>
          <p:nvPr/>
        </p:nvSpPr>
        <p:spPr>
          <a:xfrm>
            <a:off x="0" y="264710"/>
            <a:ext cx="12192000" cy="535531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I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 and Policy Implication</a:t>
            </a:r>
            <a:endParaRPr/>
          </a:p>
        </p:txBody>
      </p:sp>
      <p:sp>
        <p:nvSpPr>
          <p:cNvPr id="223" name="Google Shape;223;p11"/>
          <p:cNvSpPr txBox="1"/>
          <p:nvPr/>
        </p:nvSpPr>
        <p:spPr>
          <a:xfrm>
            <a:off x="515592" y="938582"/>
            <a:ext cx="893641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Walking experience is shaped by safety, built environment quality, and aesthetics.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4" name="Google Shape;224;p11"/>
          <p:cNvGraphicFramePr/>
          <p:nvPr/>
        </p:nvGraphicFramePr>
        <p:xfrm>
          <a:off x="602221" y="14770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{2909D7B8-F1FE-4631-BF52-76C15736E4B3}</a:tableStyleId>
              </a:tblPr>
              <a:tblGrid>
                <a:gridCol w="5401050"/>
                <a:gridCol w="246900"/>
                <a:gridCol w="5166350"/>
              </a:tblGrid>
              <a:tr h="305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IN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Mumbai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IN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1" lang="en-IN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Tokyo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6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IN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Strongest drivers: sidewalk quality, crosswalk presence, and safety.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IN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Strongest drivers: environmental aesthetics (beauty, sky view, building view) and trip purpose (commuting).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IN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Focus on basic infrastructure gaps (narrow/encroached sidewalks, poor lighting).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IN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Street-lighting boosts speed, but crowded pedestrian areas slow pace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IN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Walking experience often improved in transit catchments compared to residential neighborhoods.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IN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More emphasis on aesthetic and experiential quality than basic access.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5" name="Google Shape;225;p11"/>
          <p:cNvSpPr txBox="1"/>
          <p:nvPr/>
        </p:nvSpPr>
        <p:spPr>
          <a:xfrm>
            <a:off x="3664738" y="4615636"/>
            <a:ext cx="567505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size does not fit all despite similarities 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1"/>
          <p:cNvSpPr txBox="1"/>
          <p:nvPr/>
        </p:nvSpPr>
        <p:spPr>
          <a:xfrm>
            <a:off x="812532" y="5380966"/>
            <a:ext cx="1137946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 walkability by addressing Mumbai’s basic infrastructure gaps and enhancing Tokyo’s aesthetics, openness, 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 txBox="1"/>
          <p:nvPr/>
        </p:nvSpPr>
        <p:spPr>
          <a:xfrm>
            <a:off x="0" y="2592102"/>
            <a:ext cx="12192000" cy="1421928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I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5" y="397163"/>
            <a:ext cx="12180310" cy="639466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-5845" y="2624998"/>
            <a:ext cx="12192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40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The Journey Matters: How Do Challenges to Walkability Affect Walking Experiences in Mumbai and Tokyo?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22758" r="14517" t="0"/>
          <a:stretch/>
        </p:blipFill>
        <p:spPr>
          <a:xfrm>
            <a:off x="6553200" y="532475"/>
            <a:ext cx="5638800" cy="628188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297180" y="1273750"/>
            <a:ext cx="6459220" cy="3895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Walkability - Ease and safety of walking in an area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Promotes health, sustainability, and livability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factor in modern urban planning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Influenced by sidewalks, safety, and connectivity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Boosts local economy and social interaction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Reduces traffic, pollution, and carbon footprint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6553200" y="0"/>
            <a:ext cx="5626100" cy="6858000"/>
          </a:xfrm>
          <a:prstGeom prst="rect">
            <a:avLst/>
          </a:prstGeom>
          <a:solidFill>
            <a:srgbClr val="F2F2F2">
              <a:alpha val="454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0" y="264710"/>
            <a:ext cx="12192000" cy="535531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/>
        </p:nvSpPr>
        <p:spPr>
          <a:xfrm>
            <a:off x="0" y="264710"/>
            <a:ext cx="12192000" cy="535531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&amp; Hypothesis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377536" y="3537404"/>
            <a:ext cx="11436927" cy="29695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Hypothesis 1 (H1):</a:t>
            </a:r>
            <a:r>
              <a:rPr b="0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built environment </a:t>
            </a:r>
            <a:r>
              <a:rPr b="1" i="0" lang="en-IN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(including features like bench, sidewalks, crosswalks, greenery, streetlights, and storefronts) </a:t>
            </a:r>
            <a:r>
              <a:rPr b="0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influences the overall walkability.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Hypothesis 2 (H2):</a:t>
            </a:r>
            <a:r>
              <a:rPr b="0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individual’s socio-economic and socio-demographic characteristics </a:t>
            </a:r>
            <a:r>
              <a:rPr b="1" i="0" lang="en-IN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(age, gender) </a:t>
            </a:r>
            <a:r>
              <a:rPr b="0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 overall walkability.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Hypothesis 3 (H3):</a:t>
            </a:r>
            <a:r>
              <a:rPr b="0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individual’s trip purpose </a:t>
            </a:r>
            <a:r>
              <a:rPr b="1" i="0" lang="en-IN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(mandatory, leisure) </a:t>
            </a:r>
            <a:r>
              <a:rPr b="0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 overall walkability.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Hypothesis 4 (H4):</a:t>
            </a:r>
            <a:r>
              <a:rPr b="0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Rating of the urban scenery </a:t>
            </a:r>
            <a:r>
              <a:rPr b="1" i="0" lang="en-IN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(beautiful, lively, wealthy, boring, depressing, safe)  </a:t>
            </a:r>
            <a:r>
              <a:rPr b="0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affect walkability.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4891142" y="1776615"/>
            <a:ext cx="2077975" cy="640938"/>
          </a:xfrm>
          <a:prstGeom prst="roundRect">
            <a:avLst>
              <a:gd fmla="val 16667" name="adj"/>
            </a:avLst>
          </a:prstGeom>
          <a:solidFill>
            <a:srgbClr val="8FCA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Walking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Experience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1601091" y="1068729"/>
            <a:ext cx="298705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Socio- Demographic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Characteristic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7426795" y="1073755"/>
            <a:ext cx="334556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Built Environment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1962815" y="2577369"/>
            <a:ext cx="18847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Aesthetic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8157214" y="2556004"/>
            <a:ext cx="18847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</a:t>
            </a:r>
            <a:endParaRPr/>
          </a:p>
        </p:txBody>
      </p:sp>
      <p:cxnSp>
        <p:nvCxnSpPr>
          <p:cNvPr id="119" name="Google Shape;119;p4"/>
          <p:cNvCxnSpPr/>
          <p:nvPr/>
        </p:nvCxnSpPr>
        <p:spPr>
          <a:xfrm>
            <a:off x="4071486" y="1560221"/>
            <a:ext cx="723150" cy="57504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0" name="Google Shape;120;p4"/>
          <p:cNvCxnSpPr>
            <a:stCxn id="117" idx="3"/>
          </p:cNvCxnSpPr>
          <p:nvPr/>
        </p:nvCxnSpPr>
        <p:spPr>
          <a:xfrm flipH="1" rot="10800000">
            <a:off x="3847543" y="2230224"/>
            <a:ext cx="969300" cy="547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1" name="Google Shape;121;p4"/>
          <p:cNvCxnSpPr/>
          <p:nvPr/>
        </p:nvCxnSpPr>
        <p:spPr>
          <a:xfrm flipH="1">
            <a:off x="7065623" y="1560221"/>
            <a:ext cx="1000348" cy="49493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2" name="Google Shape;122;p4"/>
          <p:cNvCxnSpPr/>
          <p:nvPr/>
        </p:nvCxnSpPr>
        <p:spPr>
          <a:xfrm rot="10800000">
            <a:off x="7065623" y="2216234"/>
            <a:ext cx="1346857" cy="598901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3" name="Google Shape;123;p4"/>
          <p:cNvSpPr txBox="1"/>
          <p:nvPr/>
        </p:nvSpPr>
        <p:spPr>
          <a:xfrm>
            <a:off x="4987765" y="3014226"/>
            <a:ext cx="18847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endParaRPr/>
          </a:p>
        </p:txBody>
      </p:sp>
      <p:cxnSp>
        <p:nvCxnSpPr>
          <p:cNvPr id="124" name="Google Shape;124;p4"/>
          <p:cNvCxnSpPr>
            <a:stCxn id="123" idx="0"/>
            <a:endCxn id="114" idx="2"/>
          </p:cNvCxnSpPr>
          <p:nvPr/>
        </p:nvCxnSpPr>
        <p:spPr>
          <a:xfrm rot="10800000">
            <a:off x="5930129" y="2417526"/>
            <a:ext cx="0" cy="5967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5" name="Google Shape;125;p4"/>
          <p:cNvCxnSpPr>
            <a:endCxn id="114" idx="0"/>
          </p:cNvCxnSpPr>
          <p:nvPr/>
        </p:nvCxnSpPr>
        <p:spPr>
          <a:xfrm>
            <a:off x="5930130" y="1263015"/>
            <a:ext cx="0" cy="513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6" name="Google Shape;126;p4"/>
          <p:cNvSpPr txBox="1"/>
          <p:nvPr/>
        </p:nvSpPr>
        <p:spPr>
          <a:xfrm>
            <a:off x="4764000" y="839642"/>
            <a:ext cx="233225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 Conditions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Google Shape;132;p5"/>
          <p:cNvGraphicFramePr/>
          <p:nvPr/>
        </p:nvGraphicFramePr>
        <p:xfrm>
          <a:off x="688848" y="14671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{2909D7B8-F1FE-4631-BF52-76C15736E4B3}</a:tableStyleId>
              </a:tblPr>
              <a:tblGrid>
                <a:gridCol w="5401050"/>
                <a:gridCol w="246900"/>
                <a:gridCol w="5166350"/>
              </a:tblGrid>
              <a:tr h="653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I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Similarities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I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1" lang="en-I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Dissimilarities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6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I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🌆 Both are mega cities &amp; financial hubs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I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🏙 </a:t>
                      </a:r>
                      <a:r>
                        <a:rPr b="1" lang="en-I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Tokyo</a:t>
                      </a:r>
                      <a:r>
                        <a:rPr lang="en-I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– planned, modern infra </a:t>
                      </a:r>
                      <a:r>
                        <a:rPr b="1" lang="en-I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Mumbai</a:t>
                      </a:r>
                      <a:r>
                        <a:rPr lang="en-I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– slums &amp; informal economy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2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I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👥 Very high population density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I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🚇 </a:t>
                      </a:r>
                      <a:r>
                        <a:rPr b="1" lang="en-I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Tokyo</a:t>
                      </a:r>
                      <a:r>
                        <a:rPr lang="en-I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– punctual, advanced transport </a:t>
                      </a:r>
                      <a:r>
                        <a:rPr b="1" lang="en-I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Mumbai</a:t>
                      </a:r>
                      <a:r>
                        <a:rPr lang="en-I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– overcrowded, developing metro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2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I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🚉 Public transport is lifeline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I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💰 </a:t>
                      </a:r>
                      <a:r>
                        <a:rPr b="1" lang="en-I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Tokyo</a:t>
                      </a:r>
                      <a:r>
                        <a:rPr lang="en-I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– costly, high living standards </a:t>
                      </a:r>
                      <a:r>
                        <a:rPr b="1" lang="en-I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Mumbai</a:t>
                      </a:r>
                      <a:r>
                        <a:rPr lang="en-IN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– Costly but high disparties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3" name="Google Shape;133;p5"/>
          <p:cNvSpPr txBox="1"/>
          <p:nvPr/>
        </p:nvSpPr>
        <p:spPr>
          <a:xfrm>
            <a:off x="0" y="264710"/>
            <a:ext cx="12192000" cy="535531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Mumbai and Tokyo?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/>
        </p:nvSpPr>
        <p:spPr>
          <a:xfrm>
            <a:off x="0" y="264710"/>
            <a:ext cx="12192000" cy="535531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 &amp; Comparison</a:t>
            </a:r>
            <a:endParaRPr/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778453" y="1938253"/>
            <a:ext cx="5050692" cy="3788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-364414" y="1938712"/>
            <a:ext cx="5049773" cy="378801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 txBox="1"/>
          <p:nvPr/>
        </p:nvSpPr>
        <p:spPr>
          <a:xfrm>
            <a:off x="1352591" y="829490"/>
            <a:ext cx="182278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Mumbai</a:t>
            </a:r>
            <a:endParaRPr/>
          </a:p>
        </p:txBody>
      </p:sp>
      <p:sp>
        <p:nvSpPr>
          <p:cNvPr id="142" name="Google Shape;142;p6"/>
          <p:cNvSpPr txBox="1"/>
          <p:nvPr/>
        </p:nvSpPr>
        <p:spPr>
          <a:xfrm>
            <a:off x="5471574" y="829491"/>
            <a:ext cx="182278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Tokyo</a:t>
            </a:r>
            <a:endParaRPr/>
          </a:p>
        </p:txBody>
      </p:sp>
      <p:sp>
        <p:nvSpPr>
          <p:cNvPr id="143" name="Google Shape;143;p6"/>
          <p:cNvSpPr txBox="1"/>
          <p:nvPr/>
        </p:nvSpPr>
        <p:spPr>
          <a:xfrm>
            <a:off x="266463" y="5864927"/>
            <a:ext cx="3788019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Uniform sidewalk but encroached</a:t>
            </a:r>
            <a:endParaRPr/>
          </a:p>
        </p:txBody>
      </p:sp>
      <p:sp>
        <p:nvSpPr>
          <p:cNvPr id="144" name="Google Shape;144;p6"/>
          <p:cNvSpPr txBox="1"/>
          <p:nvPr/>
        </p:nvSpPr>
        <p:spPr>
          <a:xfrm>
            <a:off x="4425672" y="5864927"/>
            <a:ext cx="3788019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Uniformity across the sidewalk</a:t>
            </a:r>
            <a:endParaRPr/>
          </a:p>
        </p:txBody>
      </p:sp>
      <p:sp>
        <p:nvSpPr>
          <p:cNvPr id="145" name="Google Shape;145;p6"/>
          <p:cNvSpPr txBox="1"/>
          <p:nvPr/>
        </p:nvSpPr>
        <p:spPr>
          <a:xfrm>
            <a:off x="8553116" y="2768743"/>
            <a:ext cx="2965784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I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walking behaviour vary with respect to walking infrastructure? 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/>
        </p:nvSpPr>
        <p:spPr>
          <a:xfrm>
            <a:off x="0" y="264710"/>
            <a:ext cx="12192000" cy="535531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I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&amp; Methodology</a:t>
            </a:r>
            <a:endParaRPr/>
          </a:p>
        </p:txBody>
      </p:sp>
      <p:sp>
        <p:nvSpPr>
          <p:cNvPr id="151" name="Google Shape;151;p7"/>
          <p:cNvSpPr txBox="1"/>
          <p:nvPr/>
        </p:nvSpPr>
        <p:spPr>
          <a:xfrm>
            <a:off x="2029924" y="927993"/>
            <a:ext cx="182278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Mumbai</a:t>
            </a:r>
            <a:endParaRPr/>
          </a:p>
        </p:txBody>
      </p:sp>
      <p:sp>
        <p:nvSpPr>
          <p:cNvPr id="152" name="Google Shape;152;p7"/>
          <p:cNvSpPr txBox="1"/>
          <p:nvPr/>
        </p:nvSpPr>
        <p:spPr>
          <a:xfrm>
            <a:off x="7427902" y="927332"/>
            <a:ext cx="182278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Tokyo</a:t>
            </a:r>
            <a:endParaRPr/>
          </a:p>
        </p:txBody>
      </p:sp>
      <p:sp>
        <p:nvSpPr>
          <p:cNvPr id="153" name="Google Shape;153;p7"/>
          <p:cNvSpPr txBox="1"/>
          <p:nvPr/>
        </p:nvSpPr>
        <p:spPr>
          <a:xfrm>
            <a:off x="525136" y="1498749"/>
            <a:ext cx="5367664" cy="2528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questionnaire-based survey.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Conducted near two major stations: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Andheri(N=260)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0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Ghatkopar(N=250)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Captured pedestrian perceptions of walking infrastructure:</a:t>
            </a:r>
            <a:endParaRPr/>
          </a:p>
        </p:txBody>
      </p:sp>
      <p:pic>
        <p:nvPicPr>
          <p:cNvPr id="154" name="Google Shape;154;p7"/>
          <p:cNvPicPr preferRelativeResize="0"/>
          <p:nvPr/>
        </p:nvPicPr>
        <p:blipFill rotWithShape="1">
          <a:blip r:embed="rId3">
            <a:alphaModFix/>
          </a:blip>
          <a:srcRect b="17137" l="8460" r="50000" t="0"/>
          <a:stretch/>
        </p:blipFill>
        <p:spPr>
          <a:xfrm>
            <a:off x="5501077" y="2101239"/>
            <a:ext cx="360477" cy="387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1076" y="2620857"/>
            <a:ext cx="360477" cy="36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1077" y="3113218"/>
            <a:ext cx="415498" cy="39797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/>
          <p:nvPr/>
        </p:nvSpPr>
        <p:spPr>
          <a:xfrm>
            <a:off x="3677090" y="1561762"/>
            <a:ext cx="6172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Probe person data: Tokyo 2021</a:t>
            </a:r>
            <a:endParaRPr/>
          </a:p>
        </p:txBody>
      </p:sp>
      <p:sp>
        <p:nvSpPr>
          <p:cNvPr id="158" name="Google Shape;158;p7"/>
          <p:cNvSpPr txBox="1"/>
          <p:nvPr/>
        </p:nvSpPr>
        <p:spPr>
          <a:xfrm>
            <a:off x="5981725" y="2077788"/>
            <a:ext cx="27855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Socio- Demographic</a:t>
            </a:r>
            <a:endParaRPr/>
          </a:p>
        </p:txBody>
      </p:sp>
      <p:sp>
        <p:nvSpPr>
          <p:cNvPr id="159" name="Google Shape;159;p7"/>
          <p:cNvSpPr txBox="1"/>
          <p:nvPr/>
        </p:nvSpPr>
        <p:spPr>
          <a:xfrm>
            <a:off x="5981725" y="2551680"/>
            <a:ext cx="27855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Trip Attributes</a:t>
            </a:r>
            <a:endParaRPr/>
          </a:p>
        </p:txBody>
      </p:sp>
      <p:sp>
        <p:nvSpPr>
          <p:cNvPr id="160" name="Google Shape;160;p7"/>
          <p:cNvSpPr txBox="1"/>
          <p:nvPr/>
        </p:nvSpPr>
        <p:spPr>
          <a:xfrm>
            <a:off x="5981725" y="3113218"/>
            <a:ext cx="27855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GPS Location</a:t>
            </a:r>
            <a:endParaRPr/>
          </a:p>
        </p:txBody>
      </p:sp>
      <p:pic>
        <p:nvPicPr>
          <p:cNvPr id="161" name="Google Shape;161;p7"/>
          <p:cNvPicPr preferRelativeResize="0"/>
          <p:nvPr/>
        </p:nvPicPr>
        <p:blipFill rotWithShape="1">
          <a:blip r:embed="rId3">
            <a:alphaModFix/>
          </a:blip>
          <a:srcRect b="17137" l="8460" r="50000" t="0"/>
          <a:stretch/>
        </p:blipFill>
        <p:spPr>
          <a:xfrm>
            <a:off x="1035507" y="4129475"/>
            <a:ext cx="360477" cy="387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6622" y="4671995"/>
            <a:ext cx="360477" cy="36047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 txBox="1"/>
          <p:nvPr/>
        </p:nvSpPr>
        <p:spPr>
          <a:xfrm>
            <a:off x="1516155" y="4106024"/>
            <a:ext cx="27855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Socio- Demographic</a:t>
            </a:r>
            <a:endParaRPr/>
          </a:p>
        </p:txBody>
      </p:sp>
      <p:sp>
        <p:nvSpPr>
          <p:cNvPr id="164" name="Google Shape;164;p7"/>
          <p:cNvSpPr txBox="1"/>
          <p:nvPr/>
        </p:nvSpPr>
        <p:spPr>
          <a:xfrm>
            <a:off x="1516155" y="4632362"/>
            <a:ext cx="27855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Trip Attributes</a:t>
            </a:r>
            <a:endParaRPr/>
          </a:p>
        </p:txBody>
      </p:sp>
      <p:pic>
        <p:nvPicPr>
          <p:cNvPr descr="Suburban scene with solid fill" id="165" name="Google Shape;16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6622" y="5226891"/>
            <a:ext cx="360477" cy="36047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1516155" y="5187258"/>
            <a:ext cx="27855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Built Environment Rating</a:t>
            </a:r>
            <a:endParaRPr/>
          </a:p>
        </p:txBody>
      </p:sp>
      <p:sp>
        <p:nvSpPr>
          <p:cNvPr id="167" name="Google Shape;167;p7"/>
          <p:cNvSpPr txBox="1"/>
          <p:nvPr/>
        </p:nvSpPr>
        <p:spPr>
          <a:xfrm>
            <a:off x="1516154" y="5780644"/>
            <a:ext cx="27855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 Rating</a:t>
            </a:r>
            <a:endParaRPr/>
          </a:p>
        </p:txBody>
      </p:sp>
      <p:pic>
        <p:nvPicPr>
          <p:cNvPr descr="Chevron arrows with solid fill" id="168" name="Google Shape;168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0800000">
            <a:off x="1035506" y="5780644"/>
            <a:ext cx="360477" cy="36047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 txBox="1"/>
          <p:nvPr/>
        </p:nvSpPr>
        <p:spPr>
          <a:xfrm>
            <a:off x="9074031" y="1970715"/>
            <a:ext cx="29894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Perception Rating (1-10)</a:t>
            </a:r>
            <a:endParaRPr/>
          </a:p>
        </p:txBody>
      </p:sp>
      <p:pic>
        <p:nvPicPr>
          <p:cNvPr id="170" name="Google Shape;170;p7"/>
          <p:cNvPicPr preferRelativeResize="0"/>
          <p:nvPr/>
        </p:nvPicPr>
        <p:blipFill rotWithShape="1">
          <a:blip r:embed="rId8">
            <a:alphaModFix/>
          </a:blip>
          <a:srcRect b="0" l="19388" r="15527" t="0"/>
          <a:stretch/>
        </p:blipFill>
        <p:spPr>
          <a:xfrm>
            <a:off x="8565659" y="1781306"/>
            <a:ext cx="499890" cy="76806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9074031" y="4086136"/>
            <a:ext cx="27855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Built Environment ( Yes/No)</a:t>
            </a:r>
            <a:endParaRPr/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47480" y="4072483"/>
            <a:ext cx="396638" cy="39663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/>
          <p:nvPr/>
        </p:nvSpPr>
        <p:spPr>
          <a:xfrm>
            <a:off x="5628114" y="4455468"/>
            <a:ext cx="2180376" cy="10353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Trip Segment with Environmental Attributes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8767258" y="1539422"/>
            <a:ext cx="29894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Street Scape Database</a:t>
            </a:r>
            <a:r>
              <a:rPr b="1" baseline="30000"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5" name="Google Shape;175;p7"/>
          <p:cNvSpPr txBox="1"/>
          <p:nvPr/>
        </p:nvSpPr>
        <p:spPr>
          <a:xfrm>
            <a:off x="9065549" y="2388879"/>
            <a:ext cx="3353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Beautiful', 'Boring', 'Depressing',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'Lively', 'Safe', 'Wealthy'</a:t>
            </a:r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9074031" y="3098320"/>
            <a:ext cx="27855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Segmentation (in %)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etwork with solid fill" id="177" name="Google Shape;177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77393" y="3063038"/>
            <a:ext cx="396638" cy="39663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7"/>
          <p:cNvSpPr txBox="1"/>
          <p:nvPr/>
        </p:nvSpPr>
        <p:spPr>
          <a:xfrm>
            <a:off x="9152792" y="3429000"/>
            <a:ext cx="27855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Building', ‘Green view’,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‘Sky view', Pedestrian area'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9111678" y="4388481"/>
            <a:ext cx="27102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'Guard-Rail, 'Sidewalk’,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'Street-Light', </a:t>
            </a: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'Traffic-Sign</a:t>
            </a:r>
            <a:r>
              <a:rPr b="0" i="0"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endParaRPr/>
          </a:p>
        </p:txBody>
      </p:sp>
      <p:cxnSp>
        <p:nvCxnSpPr>
          <p:cNvPr id="180" name="Google Shape;180;p7"/>
          <p:cNvCxnSpPr/>
          <p:nvPr/>
        </p:nvCxnSpPr>
        <p:spPr>
          <a:xfrm rot="10800000">
            <a:off x="7744968" y="4957101"/>
            <a:ext cx="708564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1" name="Google Shape;181;p7"/>
          <p:cNvSpPr/>
          <p:nvPr/>
        </p:nvSpPr>
        <p:spPr>
          <a:xfrm>
            <a:off x="8453532" y="1908754"/>
            <a:ext cx="3609952" cy="3409816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5369042" y="1908754"/>
            <a:ext cx="2811083" cy="1767134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3" name="Google Shape;183;p7"/>
          <p:cNvCxnSpPr>
            <a:stCxn id="182" idx="2"/>
          </p:cNvCxnSpPr>
          <p:nvPr/>
        </p:nvCxnSpPr>
        <p:spPr>
          <a:xfrm>
            <a:off x="6774584" y="3675888"/>
            <a:ext cx="0" cy="7797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4" name="Google Shape;184;p7"/>
          <p:cNvCxnSpPr/>
          <p:nvPr/>
        </p:nvCxnSpPr>
        <p:spPr>
          <a:xfrm>
            <a:off x="5047488" y="1680634"/>
            <a:ext cx="0" cy="4579359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5" name="Google Shape;185;p7"/>
          <p:cNvSpPr txBox="1"/>
          <p:nvPr/>
        </p:nvSpPr>
        <p:spPr>
          <a:xfrm>
            <a:off x="6166207" y="3968235"/>
            <a:ext cx="29894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 matching </a:t>
            </a:r>
            <a:endParaRPr/>
          </a:p>
        </p:txBody>
      </p:sp>
      <p:sp>
        <p:nvSpPr>
          <p:cNvPr id="186" name="Google Shape;186;p7"/>
          <p:cNvSpPr txBox="1"/>
          <p:nvPr/>
        </p:nvSpPr>
        <p:spPr>
          <a:xfrm>
            <a:off x="7698188" y="6306361"/>
            <a:ext cx="62865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I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I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Source: https://github.com/ualsg/global-streetscapes</a:t>
            </a:r>
            <a:endParaRPr/>
          </a:p>
        </p:txBody>
      </p:sp>
      <p:sp>
        <p:nvSpPr>
          <p:cNvPr id="187" name="Google Shape;187;p7"/>
          <p:cNvSpPr txBox="1"/>
          <p:nvPr/>
        </p:nvSpPr>
        <p:spPr>
          <a:xfrm>
            <a:off x="7495598" y="5776216"/>
            <a:ext cx="29894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Segment selected (N=172)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p7"/>
          <p:cNvCxnSpPr>
            <a:stCxn id="173" idx="2"/>
            <a:endCxn id="187" idx="1"/>
          </p:cNvCxnSpPr>
          <p:nvPr/>
        </p:nvCxnSpPr>
        <p:spPr>
          <a:xfrm flipH="1" rot="-5400000">
            <a:off x="6871902" y="5337256"/>
            <a:ext cx="470100" cy="777300"/>
          </a:xfrm>
          <a:prstGeom prst="bentConnector2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/>
        </p:nvSpPr>
        <p:spPr>
          <a:xfrm>
            <a:off x="0" y="264710"/>
            <a:ext cx="12192000" cy="535531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I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– Mumbai</a:t>
            </a:r>
            <a:endParaRPr/>
          </a:p>
        </p:txBody>
      </p:sp>
      <p:pic>
        <p:nvPicPr>
          <p:cNvPr id="195" name="Google Shape;19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056" y="1460514"/>
            <a:ext cx="5913009" cy="362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5246" y="1460514"/>
            <a:ext cx="5718698" cy="362969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8"/>
          <p:cNvSpPr txBox="1"/>
          <p:nvPr/>
        </p:nvSpPr>
        <p:spPr>
          <a:xfrm>
            <a:off x="2891037" y="896154"/>
            <a:ext cx="15956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Andheri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8376781" y="896154"/>
            <a:ext cx="15956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Ghatkopar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338488" y="5421004"/>
            <a:ext cx="5552143" cy="1436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 built environment (sidewalk width, lighting, greenery, crosswalks, storefronts) → stronger positive walking experience.</a:t>
            </a:r>
            <a:endParaRPr/>
          </a:p>
          <a:p>
            <a:pPr indent="-279400" lvl="0" marL="342900" marR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6077121" y="5312340"/>
            <a:ext cx="5962879" cy="19607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 matters most – Higher perception of safety (personal + traffic) strongly boosts walking experience</a:t>
            </a:r>
            <a:endParaRPr/>
          </a:p>
          <a:p>
            <a:pPr indent="-342900" lvl="0" marL="342900" marR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Sidewalk conditions considered more important in Ghatkopar</a:t>
            </a:r>
            <a:endParaRPr/>
          </a:p>
          <a:p>
            <a:pPr indent="-342900" lvl="0" marL="342900" marR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∙"/>
            </a:pPr>
            <a:r>
              <a:rPr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Presence of crosswalks considered more critical in Andheri</a:t>
            </a:r>
            <a:endParaRPr/>
          </a:p>
          <a:p>
            <a:pPr indent="-279400" lvl="0" marL="342900" marR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27257" y="911543"/>
            <a:ext cx="61746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 Model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 txBox="1"/>
          <p:nvPr/>
        </p:nvSpPr>
        <p:spPr>
          <a:xfrm>
            <a:off x="0" y="264710"/>
            <a:ext cx="12192000" cy="535531"/>
          </a:xfrm>
          <a:prstGeom prst="rect">
            <a:avLst/>
          </a:prstGeom>
          <a:solidFill>
            <a:srgbClr val="EE853E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I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–Tokyo</a:t>
            </a:r>
            <a:endParaRPr/>
          </a:p>
        </p:txBody>
      </p:sp>
      <p:graphicFrame>
        <p:nvGraphicFramePr>
          <p:cNvPr id="207" name="Google Shape;207;p9"/>
          <p:cNvGraphicFramePr/>
          <p:nvPr/>
        </p:nvGraphicFramePr>
        <p:xfrm>
          <a:off x="483396" y="10947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{2909D7B8-F1FE-4631-BF52-76C15736E4B3}</a:tableStyleId>
              </a:tblPr>
              <a:tblGrid>
                <a:gridCol w="1828000"/>
                <a:gridCol w="1375075"/>
                <a:gridCol w="1299400"/>
              </a:tblGrid>
              <a:tr h="418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Variable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Coefficient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Std. Error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Beautiful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0.0909*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0.047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Boring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0.0612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0.052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Depressing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0.0151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0.037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Lively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-0.1293***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0.038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Safe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-0.0552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0.039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Wealthy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0.1453***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0.043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Building View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-0.7537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0.755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Green View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-0.6427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0.790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Sky View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3.0942**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1.294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2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Pedestrian Area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-1.5463**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0.758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Guard-Rail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-0.0787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0.140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Sidewalk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0.4458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0.327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Street-Light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0.2215***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0.056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Traffic-Sign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0.1951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0.197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2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Commuting to Work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0.3377***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0.116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0.0506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0.108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Leisure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0.0575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0.116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Age 0–39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0.0266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0.090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Age 40–49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0.0864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0.089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Age 50–59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0.1612*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0.095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Age 60+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0.1717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0.108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Sex (Encoded)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0.0851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0.061</a:t>
                      </a:r>
                      <a:endParaRPr/>
                    </a:p>
                  </a:txBody>
                  <a:tcPr marT="20925" marB="20925" marR="41850" marL="418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08" name="Google Shape;208;p9"/>
          <p:cNvGraphicFramePr/>
          <p:nvPr/>
        </p:nvGraphicFramePr>
        <p:xfrm>
          <a:off x="5313169" y="34290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{2909D7B8-F1FE-4631-BF52-76C15736E4B3}</a:tableStyleId>
              </a:tblPr>
              <a:tblGrid>
                <a:gridCol w="1565500"/>
                <a:gridCol w="1506325"/>
                <a:gridCol w="1043800"/>
                <a:gridCol w="913350"/>
                <a:gridCol w="938650"/>
              </a:tblGrid>
              <a:tr h="63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N" sz="1800" u="none" cap="none" strike="noStrike"/>
                        <a:t>Machine Learning Algorithm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N" sz="1800" u="none" cap="none" strike="noStrike"/>
                        <a:t>Relationship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N" sz="1800" u="none" cap="none" strike="noStrike"/>
                        <a:t>RMSE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N" sz="1800" u="none" cap="none" strike="noStrike"/>
                        <a:t>R</a:t>
                      </a:r>
                      <a:r>
                        <a:rPr baseline="30000" lang="en-IN" sz="1800" u="none" cap="none" strike="noStrike"/>
                        <a:t>2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N" sz="1800" u="none" cap="none" strike="noStrike"/>
                        <a:t>MAE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09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N" sz="1800" u="none" cap="none" strike="noStrike"/>
                        <a:t>Random Forest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N" sz="1800" u="none" cap="none" strike="noStrike"/>
                        <a:t>Non-linear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0.05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0.55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0.16</a:t>
                      </a:r>
                      <a:endParaRPr/>
                    </a:p>
                  </a:txBody>
                  <a:tcPr marT="0" marB="0" marR="68575" marL="68575"/>
                </a:tc>
              </a:tr>
              <a:tr h="309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N" sz="1800" u="none" cap="none" strike="noStrike"/>
                        <a:t>X-GBoost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N" sz="1800" u="none" cap="none" strike="noStrike"/>
                        <a:t>Non-linear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0.05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0.53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0.17</a:t>
                      </a:r>
                      <a:endParaRPr/>
                    </a:p>
                  </a:txBody>
                  <a:tcPr marT="0" marB="0" marR="68575" marL="68575"/>
                </a:tc>
              </a:tr>
              <a:tr h="309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N" sz="1800" u="none" cap="none" strike="noStrike"/>
                        <a:t>CatBoost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N" sz="1800" u="none" cap="none" strike="noStrike"/>
                        <a:t>Non-linear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0.04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0.62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I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0.15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09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N" sz="1800" u="none" cap="none" strike="noStrike"/>
                        <a:t>LightGBM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N" sz="1800" u="none" cap="none" strike="noStrike"/>
                        <a:t>Non-linear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0.04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0.60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0.16</a:t>
                      </a:r>
                      <a:endParaRPr/>
                    </a:p>
                  </a:txBody>
                  <a:tcPr marT="0" marB="0" marR="68575" marL="68575"/>
                </a:tc>
              </a:tr>
              <a:tr h="309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N" sz="1800" u="none" cap="none" strike="noStrike"/>
                        <a:t>Voting regressor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N" sz="1800" u="none" cap="none" strike="noStrike"/>
                        <a:t>Non-linear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0.045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0.59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0.16</a:t>
                      </a:r>
                      <a:endParaRPr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09" name="Google Shape;209;p9"/>
          <p:cNvSpPr txBox="1"/>
          <p:nvPr/>
        </p:nvSpPr>
        <p:spPr>
          <a:xfrm>
            <a:off x="5313167" y="1015618"/>
            <a:ext cx="480873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Dependent variable: Walking speed  </a:t>
            </a:r>
            <a:endParaRPr/>
          </a:p>
        </p:txBody>
      </p:sp>
      <p:graphicFrame>
        <p:nvGraphicFramePr>
          <p:cNvPr id="210" name="Google Shape;210;p9"/>
          <p:cNvGraphicFramePr/>
          <p:nvPr/>
        </p:nvGraphicFramePr>
        <p:xfrm>
          <a:off x="5341777" y="187732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{2909D7B8-F1FE-4631-BF52-76C15736E4B3}</a:tableStyleId>
              </a:tblPr>
              <a:tblGrid>
                <a:gridCol w="1483000"/>
                <a:gridCol w="1357225"/>
                <a:gridCol w="1058525"/>
                <a:gridCol w="865225"/>
                <a:gridCol w="1175075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N" sz="1800" u="none" cap="none" strike="noStrike"/>
                        <a:t>Algorithm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N" sz="1800" u="none" cap="none" strike="noStrike"/>
                        <a:t>Relationship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N" sz="1800" u="none" cap="none" strike="noStrike"/>
                        <a:t>RMSE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N" sz="1800" u="none" cap="none" strike="noStrike"/>
                        <a:t>R</a:t>
                      </a:r>
                      <a:r>
                        <a:rPr baseline="30000" lang="en-IN" sz="1800" u="none" cap="none" strike="noStrike"/>
                        <a:t>2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N" sz="1800" u="none" cap="none" strike="noStrike"/>
                        <a:t>MAE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N" sz="1800" u="none" cap="none" strike="noStrike"/>
                        <a:t>Linear Regression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N" sz="1800" u="none" cap="none" strike="noStrike"/>
                        <a:t>Linear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0.07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0.31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0.19</a:t>
                      </a:r>
                      <a:endParaRPr/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2025-09-23T15:20:05Z</dcterms:created>
  <dc:creator>UIIL Lab</dc:creator>
</cp:coreProperties>
</file>