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3"/>
  </p:notesMasterIdLst>
  <p:sldIdLst>
    <p:sldId id="256" r:id="rId2"/>
    <p:sldId id="257" r:id="rId3"/>
    <p:sldId id="310" r:id="rId4"/>
    <p:sldId id="316" r:id="rId5"/>
    <p:sldId id="317" r:id="rId6"/>
    <p:sldId id="318" r:id="rId7"/>
    <p:sldId id="320" r:id="rId8"/>
    <p:sldId id="319" r:id="rId9"/>
    <p:sldId id="322" r:id="rId10"/>
    <p:sldId id="323" r:id="rId11"/>
    <p:sldId id="324" r:id="rId12"/>
    <p:sldId id="325" r:id="rId13"/>
    <p:sldId id="326" r:id="rId14"/>
    <p:sldId id="327" r:id="rId15"/>
    <p:sldId id="328" r:id="rId16"/>
    <p:sldId id="329" r:id="rId17"/>
    <p:sldId id="301" r:id="rId18"/>
    <p:sldId id="258" r:id="rId19"/>
    <p:sldId id="306" r:id="rId20"/>
    <p:sldId id="259" r:id="rId21"/>
    <p:sldId id="260" r:id="rId22"/>
    <p:sldId id="261" r:id="rId23"/>
    <p:sldId id="262" r:id="rId24"/>
    <p:sldId id="263" r:id="rId25"/>
    <p:sldId id="264" r:id="rId26"/>
    <p:sldId id="302" r:id="rId27"/>
    <p:sldId id="265" r:id="rId28"/>
    <p:sldId id="266" r:id="rId29"/>
    <p:sldId id="267" r:id="rId30"/>
    <p:sldId id="268" r:id="rId31"/>
    <p:sldId id="269" r:id="rId32"/>
    <p:sldId id="304" r:id="rId33"/>
    <p:sldId id="305" r:id="rId34"/>
    <p:sldId id="271" r:id="rId35"/>
    <p:sldId id="272" r:id="rId36"/>
    <p:sldId id="273" r:id="rId37"/>
    <p:sldId id="274" r:id="rId38"/>
    <p:sldId id="275" r:id="rId39"/>
    <p:sldId id="278" r:id="rId40"/>
    <p:sldId id="307" r:id="rId41"/>
    <p:sldId id="279" r:id="rId42"/>
    <p:sldId id="276" r:id="rId43"/>
    <p:sldId id="280" r:id="rId44"/>
    <p:sldId id="281" r:id="rId45"/>
    <p:sldId id="282" r:id="rId46"/>
    <p:sldId id="283" r:id="rId47"/>
    <p:sldId id="309" r:id="rId48"/>
    <p:sldId id="284" r:id="rId49"/>
    <p:sldId id="285" r:id="rId50"/>
    <p:sldId id="286" r:id="rId51"/>
    <p:sldId id="287" r:id="rId52"/>
    <p:sldId id="288" r:id="rId53"/>
    <p:sldId id="289" r:id="rId54"/>
    <p:sldId id="290" r:id="rId55"/>
    <p:sldId id="291" r:id="rId56"/>
    <p:sldId id="292" r:id="rId57"/>
    <p:sldId id="311" r:id="rId58"/>
    <p:sldId id="312" r:id="rId59"/>
    <p:sldId id="315" r:id="rId60"/>
    <p:sldId id="298" r:id="rId61"/>
    <p:sldId id="29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94660"/>
  </p:normalViewPr>
  <p:slideViewPr>
    <p:cSldViewPr snapToGrid="0">
      <p:cViewPr>
        <p:scale>
          <a:sx n="47" d="100"/>
          <a:sy n="47" d="100"/>
        </p:scale>
        <p:origin x="2184" y="10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912054-E577-4213-8031-C9FCB8D1FB47}"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n-US"/>
        </a:p>
      </dgm:t>
    </dgm:pt>
    <dgm:pt modelId="{84DD9733-0114-4C7D-AEA2-CC7B8A242106}">
      <dgm:prSet phldrT="[Text]"/>
      <dgm:spPr/>
      <dgm:t>
        <a:bodyPr/>
        <a:lstStyle/>
        <a:p>
          <a:r>
            <a:rPr lang="en-US" dirty="0"/>
            <a:t>Inputs</a:t>
          </a:r>
        </a:p>
      </dgm:t>
    </dgm:pt>
    <dgm:pt modelId="{205FC0D7-CE62-4CC4-8972-5017941234DB}" type="parTrans" cxnId="{4F479FB7-0A10-4223-B56B-70139038CE9E}">
      <dgm:prSet/>
      <dgm:spPr/>
      <dgm:t>
        <a:bodyPr/>
        <a:lstStyle/>
        <a:p>
          <a:endParaRPr lang="en-US"/>
        </a:p>
      </dgm:t>
    </dgm:pt>
    <dgm:pt modelId="{EDACDD8A-ED53-43AD-91D5-FD66BE1D03B6}" type="sibTrans" cxnId="{4F479FB7-0A10-4223-B56B-70139038CE9E}">
      <dgm:prSet/>
      <dgm:spPr/>
      <dgm:t>
        <a:bodyPr/>
        <a:lstStyle/>
        <a:p>
          <a:endParaRPr lang="en-US"/>
        </a:p>
      </dgm:t>
    </dgm:pt>
    <dgm:pt modelId="{B6979A9E-C476-4688-944F-3935A43317D8}">
      <dgm:prSet phldrT="[Text]"/>
      <dgm:spPr/>
      <dgm:t>
        <a:bodyPr/>
        <a:lstStyle/>
        <a:p>
          <a:r>
            <a:rPr lang="en-US" dirty="0"/>
            <a:t>Transportation system Characteristics</a:t>
          </a:r>
        </a:p>
        <a:p>
          <a:r>
            <a:rPr lang="en-US" dirty="0"/>
            <a:t>Land use – activity system characteristics</a:t>
          </a:r>
        </a:p>
      </dgm:t>
    </dgm:pt>
    <dgm:pt modelId="{5B742101-1B3B-4B78-9A6C-D832FE28A765}" type="parTrans" cxnId="{F6852936-A744-46C3-AC72-5B2176EF5B08}">
      <dgm:prSet/>
      <dgm:spPr/>
      <dgm:t>
        <a:bodyPr/>
        <a:lstStyle/>
        <a:p>
          <a:endParaRPr lang="en-US"/>
        </a:p>
      </dgm:t>
    </dgm:pt>
    <dgm:pt modelId="{DD621C3B-057A-43D0-A25A-5F1BBDE5312A}" type="sibTrans" cxnId="{F6852936-A744-46C3-AC72-5B2176EF5B08}">
      <dgm:prSet/>
      <dgm:spPr/>
      <dgm:t>
        <a:bodyPr/>
        <a:lstStyle/>
        <a:p>
          <a:endParaRPr lang="en-US"/>
        </a:p>
      </dgm:t>
    </dgm:pt>
    <dgm:pt modelId="{AF3EA6D2-AD1D-461B-9400-AFCE64925EAE}">
      <dgm:prSet phldrT="[Text]"/>
      <dgm:spPr/>
      <dgm:t>
        <a:bodyPr/>
        <a:lstStyle/>
        <a:p>
          <a:r>
            <a:rPr lang="en-US" dirty="0"/>
            <a:t>Urban Transportation model system</a:t>
          </a:r>
        </a:p>
      </dgm:t>
    </dgm:pt>
    <dgm:pt modelId="{6EBD7926-91EC-4703-A33C-3A2D49B52353}" type="parTrans" cxnId="{62FFE7F4-3B89-481E-AA36-AE78197D583A}">
      <dgm:prSet/>
      <dgm:spPr/>
      <dgm:t>
        <a:bodyPr/>
        <a:lstStyle/>
        <a:p>
          <a:endParaRPr lang="en-US"/>
        </a:p>
      </dgm:t>
    </dgm:pt>
    <dgm:pt modelId="{148B800C-0410-4700-AE7A-2A37900DC5EF}" type="sibTrans" cxnId="{62FFE7F4-3B89-481E-AA36-AE78197D583A}">
      <dgm:prSet/>
      <dgm:spPr/>
      <dgm:t>
        <a:bodyPr/>
        <a:lstStyle/>
        <a:p>
          <a:endParaRPr lang="en-US"/>
        </a:p>
      </dgm:t>
    </dgm:pt>
    <dgm:pt modelId="{C6E04B9A-EDCA-4569-987D-1DC7A338D977}">
      <dgm:prSet phldrT="[Text]"/>
      <dgm:spPr/>
      <dgm:t>
        <a:bodyPr/>
        <a:lstStyle/>
        <a:p>
          <a:r>
            <a:rPr lang="en-US" dirty="0"/>
            <a:t>❶Trip Generation (How many trips)</a:t>
          </a:r>
        </a:p>
        <a:p>
          <a:r>
            <a:rPr lang="en-US" dirty="0"/>
            <a:t>❷Trip Distribution (Where do they go?)</a:t>
          </a:r>
        </a:p>
        <a:p>
          <a:r>
            <a:rPr lang="en-US" dirty="0"/>
            <a:t>❸Mode Choice (By what mode?)</a:t>
          </a:r>
        </a:p>
        <a:p>
          <a:r>
            <a:rPr lang="en-US" dirty="0"/>
            <a:t>❹Traffic Assignment         (By what route?)</a:t>
          </a:r>
        </a:p>
      </dgm:t>
    </dgm:pt>
    <dgm:pt modelId="{8FA5F7D5-B5E4-402C-818B-E15EE8A08609}" type="parTrans" cxnId="{CAD2BCB4-62BB-4C0E-9AC8-367974E2E19A}">
      <dgm:prSet/>
      <dgm:spPr/>
      <dgm:t>
        <a:bodyPr/>
        <a:lstStyle/>
        <a:p>
          <a:endParaRPr lang="en-US"/>
        </a:p>
      </dgm:t>
    </dgm:pt>
    <dgm:pt modelId="{765E6D0C-17A9-405C-BD93-58973D97FDE5}" type="sibTrans" cxnId="{CAD2BCB4-62BB-4C0E-9AC8-367974E2E19A}">
      <dgm:prSet/>
      <dgm:spPr/>
      <dgm:t>
        <a:bodyPr/>
        <a:lstStyle/>
        <a:p>
          <a:endParaRPr lang="en-US"/>
        </a:p>
      </dgm:t>
    </dgm:pt>
    <dgm:pt modelId="{EA3CA479-8FF5-40DF-885D-FDC175BA9D06}">
      <dgm:prSet phldrT="[Text]"/>
      <dgm:spPr/>
      <dgm:t>
        <a:bodyPr/>
        <a:lstStyle/>
        <a:p>
          <a:r>
            <a:rPr lang="en-US" dirty="0"/>
            <a:t>Outputs</a:t>
          </a:r>
        </a:p>
      </dgm:t>
    </dgm:pt>
    <dgm:pt modelId="{85F57FB2-7059-4161-8CDE-5EFDE6687515}" type="parTrans" cxnId="{4E3A3C04-C94C-4F0C-8DFE-87C2862B6551}">
      <dgm:prSet/>
      <dgm:spPr/>
      <dgm:t>
        <a:bodyPr/>
        <a:lstStyle/>
        <a:p>
          <a:endParaRPr lang="en-US"/>
        </a:p>
      </dgm:t>
    </dgm:pt>
    <dgm:pt modelId="{5C6AB25B-BF60-4AB4-BF61-FE89337DAABF}" type="sibTrans" cxnId="{4E3A3C04-C94C-4F0C-8DFE-87C2862B6551}">
      <dgm:prSet/>
      <dgm:spPr/>
      <dgm:t>
        <a:bodyPr/>
        <a:lstStyle/>
        <a:p>
          <a:endParaRPr lang="en-US"/>
        </a:p>
      </dgm:t>
    </dgm:pt>
    <dgm:pt modelId="{D12A79C1-94CF-45CC-84A5-54C15BABB349}">
      <dgm:prSet phldrT="[Text]"/>
      <dgm:spPr/>
      <dgm:t>
        <a:bodyPr/>
        <a:lstStyle/>
        <a:p>
          <a:r>
            <a:rPr lang="en-US" dirty="0"/>
            <a:t>Traffic flow on network </a:t>
          </a:r>
        </a:p>
        <a:p>
          <a:r>
            <a:rPr lang="en-US" dirty="0"/>
            <a:t>Quantity (Volume)</a:t>
          </a:r>
        </a:p>
        <a:p>
          <a:r>
            <a:rPr lang="en-US" dirty="0"/>
            <a:t>Quality (Speed)</a:t>
          </a:r>
        </a:p>
      </dgm:t>
    </dgm:pt>
    <dgm:pt modelId="{45D28CAC-F2AE-4116-A51F-FC6AF520F05B}" type="parTrans" cxnId="{1063E77D-24C8-4C6A-BB93-D77475915280}">
      <dgm:prSet/>
      <dgm:spPr/>
      <dgm:t>
        <a:bodyPr/>
        <a:lstStyle/>
        <a:p>
          <a:endParaRPr lang="en-US"/>
        </a:p>
      </dgm:t>
    </dgm:pt>
    <dgm:pt modelId="{41522551-8625-496C-815E-A0FEE6756CF6}" type="sibTrans" cxnId="{1063E77D-24C8-4C6A-BB93-D77475915280}">
      <dgm:prSet/>
      <dgm:spPr/>
      <dgm:t>
        <a:bodyPr/>
        <a:lstStyle/>
        <a:p>
          <a:endParaRPr lang="en-US"/>
        </a:p>
      </dgm:t>
    </dgm:pt>
    <dgm:pt modelId="{1BE5B5AD-B6CC-4B26-8110-033E8EEBE0E3}" type="pres">
      <dgm:prSet presAssocID="{C6912054-E577-4213-8031-C9FCB8D1FB47}" presName="Name0" presStyleCnt="0">
        <dgm:presLayoutVars>
          <dgm:dir/>
          <dgm:animLvl val="lvl"/>
          <dgm:resizeHandles val="exact"/>
        </dgm:presLayoutVars>
      </dgm:prSet>
      <dgm:spPr/>
    </dgm:pt>
    <dgm:pt modelId="{3AB510D6-1B3C-41A9-9DAE-7153FF5A99A7}" type="pres">
      <dgm:prSet presAssocID="{84DD9733-0114-4C7D-AEA2-CC7B8A242106}" presName="compositeNode" presStyleCnt="0">
        <dgm:presLayoutVars>
          <dgm:bulletEnabled val="1"/>
        </dgm:presLayoutVars>
      </dgm:prSet>
      <dgm:spPr/>
    </dgm:pt>
    <dgm:pt modelId="{AD5781DC-5077-42CB-BE53-D8D08B1D5B65}" type="pres">
      <dgm:prSet presAssocID="{84DD9733-0114-4C7D-AEA2-CC7B8A242106}" presName="bgRect" presStyleLbl="node1" presStyleIdx="0" presStyleCnt="3"/>
      <dgm:spPr/>
    </dgm:pt>
    <dgm:pt modelId="{AE7AEE29-F9C0-4B63-B875-3442F0582F8A}" type="pres">
      <dgm:prSet presAssocID="{84DD9733-0114-4C7D-AEA2-CC7B8A242106}" presName="parentNode" presStyleLbl="node1" presStyleIdx="0" presStyleCnt="3">
        <dgm:presLayoutVars>
          <dgm:chMax val="0"/>
          <dgm:bulletEnabled val="1"/>
        </dgm:presLayoutVars>
      </dgm:prSet>
      <dgm:spPr/>
    </dgm:pt>
    <dgm:pt modelId="{16772F77-9801-41FD-B686-08B2F740AFE8}" type="pres">
      <dgm:prSet presAssocID="{84DD9733-0114-4C7D-AEA2-CC7B8A242106}" presName="childNode" presStyleLbl="node1" presStyleIdx="0" presStyleCnt="3">
        <dgm:presLayoutVars>
          <dgm:bulletEnabled val="1"/>
        </dgm:presLayoutVars>
      </dgm:prSet>
      <dgm:spPr/>
    </dgm:pt>
    <dgm:pt modelId="{96FF002E-AA0A-4C01-A46B-9DFF479172D8}" type="pres">
      <dgm:prSet presAssocID="{EDACDD8A-ED53-43AD-91D5-FD66BE1D03B6}" presName="hSp" presStyleCnt="0"/>
      <dgm:spPr/>
    </dgm:pt>
    <dgm:pt modelId="{BD5620BA-3ED2-474F-96AC-7DB5F306E266}" type="pres">
      <dgm:prSet presAssocID="{EDACDD8A-ED53-43AD-91D5-FD66BE1D03B6}" presName="vProcSp" presStyleCnt="0"/>
      <dgm:spPr/>
    </dgm:pt>
    <dgm:pt modelId="{826F85F4-182E-434D-94DF-AF324F555BC7}" type="pres">
      <dgm:prSet presAssocID="{EDACDD8A-ED53-43AD-91D5-FD66BE1D03B6}" presName="vSp1" presStyleCnt="0"/>
      <dgm:spPr/>
    </dgm:pt>
    <dgm:pt modelId="{7BDD6518-23A0-43AC-B7D9-7083F573796E}" type="pres">
      <dgm:prSet presAssocID="{EDACDD8A-ED53-43AD-91D5-FD66BE1D03B6}" presName="simulatedConn" presStyleLbl="solidFgAcc1" presStyleIdx="0" presStyleCnt="2"/>
      <dgm:spPr/>
    </dgm:pt>
    <dgm:pt modelId="{EABED5F2-6E55-4478-9A8C-20DA69473E10}" type="pres">
      <dgm:prSet presAssocID="{EDACDD8A-ED53-43AD-91D5-FD66BE1D03B6}" presName="vSp2" presStyleCnt="0"/>
      <dgm:spPr/>
    </dgm:pt>
    <dgm:pt modelId="{1D5A18CB-2CF7-465C-9146-96C8A6AA9757}" type="pres">
      <dgm:prSet presAssocID="{EDACDD8A-ED53-43AD-91D5-FD66BE1D03B6}" presName="sibTrans" presStyleCnt="0"/>
      <dgm:spPr/>
    </dgm:pt>
    <dgm:pt modelId="{3A9FA098-B20B-4105-A8C2-937EB0BCAE89}" type="pres">
      <dgm:prSet presAssocID="{AF3EA6D2-AD1D-461B-9400-AFCE64925EAE}" presName="compositeNode" presStyleCnt="0">
        <dgm:presLayoutVars>
          <dgm:bulletEnabled val="1"/>
        </dgm:presLayoutVars>
      </dgm:prSet>
      <dgm:spPr/>
    </dgm:pt>
    <dgm:pt modelId="{ECDD384F-2061-4913-8EF5-3E2372E2794A}" type="pres">
      <dgm:prSet presAssocID="{AF3EA6D2-AD1D-461B-9400-AFCE64925EAE}" presName="bgRect" presStyleLbl="node1" presStyleIdx="1" presStyleCnt="3"/>
      <dgm:spPr/>
    </dgm:pt>
    <dgm:pt modelId="{69BE13DB-E4AE-4316-85FB-2AA7F63B2DC7}" type="pres">
      <dgm:prSet presAssocID="{AF3EA6D2-AD1D-461B-9400-AFCE64925EAE}" presName="parentNode" presStyleLbl="node1" presStyleIdx="1" presStyleCnt="3">
        <dgm:presLayoutVars>
          <dgm:chMax val="0"/>
          <dgm:bulletEnabled val="1"/>
        </dgm:presLayoutVars>
      </dgm:prSet>
      <dgm:spPr/>
    </dgm:pt>
    <dgm:pt modelId="{F69101A0-8931-476B-92CE-D04FDB2FF616}" type="pres">
      <dgm:prSet presAssocID="{AF3EA6D2-AD1D-461B-9400-AFCE64925EAE}" presName="childNode" presStyleLbl="node1" presStyleIdx="1" presStyleCnt="3">
        <dgm:presLayoutVars>
          <dgm:bulletEnabled val="1"/>
        </dgm:presLayoutVars>
      </dgm:prSet>
      <dgm:spPr/>
    </dgm:pt>
    <dgm:pt modelId="{4F59D56D-0FD1-44F8-8BC2-DCBF0E2A0EB3}" type="pres">
      <dgm:prSet presAssocID="{148B800C-0410-4700-AE7A-2A37900DC5EF}" presName="hSp" presStyleCnt="0"/>
      <dgm:spPr/>
    </dgm:pt>
    <dgm:pt modelId="{68E8D19B-6876-4D6A-98C5-6378F78CD795}" type="pres">
      <dgm:prSet presAssocID="{148B800C-0410-4700-AE7A-2A37900DC5EF}" presName="vProcSp" presStyleCnt="0"/>
      <dgm:spPr/>
    </dgm:pt>
    <dgm:pt modelId="{CA08E4A8-9670-40F6-B2CD-33B684040766}" type="pres">
      <dgm:prSet presAssocID="{148B800C-0410-4700-AE7A-2A37900DC5EF}" presName="vSp1" presStyleCnt="0"/>
      <dgm:spPr/>
    </dgm:pt>
    <dgm:pt modelId="{56AD2B2A-08DB-48CC-BD17-35DE8F30F893}" type="pres">
      <dgm:prSet presAssocID="{148B800C-0410-4700-AE7A-2A37900DC5EF}" presName="simulatedConn" presStyleLbl="solidFgAcc1" presStyleIdx="1" presStyleCnt="2"/>
      <dgm:spPr/>
    </dgm:pt>
    <dgm:pt modelId="{66075F87-F14C-4B94-8325-4AE07A101500}" type="pres">
      <dgm:prSet presAssocID="{148B800C-0410-4700-AE7A-2A37900DC5EF}" presName="vSp2" presStyleCnt="0"/>
      <dgm:spPr/>
    </dgm:pt>
    <dgm:pt modelId="{A78067A5-04AA-42C5-9CA1-D2AFBF66E348}" type="pres">
      <dgm:prSet presAssocID="{148B800C-0410-4700-AE7A-2A37900DC5EF}" presName="sibTrans" presStyleCnt="0"/>
      <dgm:spPr/>
    </dgm:pt>
    <dgm:pt modelId="{2A4465A8-317C-485E-B4E9-2C897AD6725F}" type="pres">
      <dgm:prSet presAssocID="{EA3CA479-8FF5-40DF-885D-FDC175BA9D06}" presName="compositeNode" presStyleCnt="0">
        <dgm:presLayoutVars>
          <dgm:bulletEnabled val="1"/>
        </dgm:presLayoutVars>
      </dgm:prSet>
      <dgm:spPr/>
    </dgm:pt>
    <dgm:pt modelId="{29BA1E3C-CB77-42CB-A025-D589290A5EC9}" type="pres">
      <dgm:prSet presAssocID="{EA3CA479-8FF5-40DF-885D-FDC175BA9D06}" presName="bgRect" presStyleLbl="node1" presStyleIdx="2" presStyleCnt="3"/>
      <dgm:spPr/>
    </dgm:pt>
    <dgm:pt modelId="{88EAB778-617C-4CD1-9626-FF59F6C7DD67}" type="pres">
      <dgm:prSet presAssocID="{EA3CA479-8FF5-40DF-885D-FDC175BA9D06}" presName="parentNode" presStyleLbl="node1" presStyleIdx="2" presStyleCnt="3">
        <dgm:presLayoutVars>
          <dgm:chMax val="0"/>
          <dgm:bulletEnabled val="1"/>
        </dgm:presLayoutVars>
      </dgm:prSet>
      <dgm:spPr/>
    </dgm:pt>
    <dgm:pt modelId="{7070C077-2286-45AD-B154-F05E3FD10ABB}" type="pres">
      <dgm:prSet presAssocID="{EA3CA479-8FF5-40DF-885D-FDC175BA9D06}" presName="childNode" presStyleLbl="node1" presStyleIdx="2" presStyleCnt="3">
        <dgm:presLayoutVars>
          <dgm:bulletEnabled val="1"/>
        </dgm:presLayoutVars>
      </dgm:prSet>
      <dgm:spPr/>
    </dgm:pt>
  </dgm:ptLst>
  <dgm:cxnLst>
    <dgm:cxn modelId="{4E3A3C04-C94C-4F0C-8DFE-87C2862B6551}" srcId="{C6912054-E577-4213-8031-C9FCB8D1FB47}" destId="{EA3CA479-8FF5-40DF-885D-FDC175BA9D06}" srcOrd="2" destOrd="0" parTransId="{85F57FB2-7059-4161-8CDE-5EFDE6687515}" sibTransId="{5C6AB25B-BF60-4AB4-BF61-FE89337DAABF}"/>
    <dgm:cxn modelId="{1B4D1D1C-7FF3-426E-9685-F723C085675D}" type="presOf" srcId="{EA3CA479-8FF5-40DF-885D-FDC175BA9D06}" destId="{88EAB778-617C-4CD1-9626-FF59F6C7DD67}" srcOrd="1" destOrd="0" presId="urn:microsoft.com/office/officeart/2005/8/layout/hProcess7"/>
    <dgm:cxn modelId="{05B3121D-A762-4012-A0B3-BD43C1A325FF}" type="presOf" srcId="{C6912054-E577-4213-8031-C9FCB8D1FB47}" destId="{1BE5B5AD-B6CC-4B26-8110-033E8EEBE0E3}" srcOrd="0" destOrd="0" presId="urn:microsoft.com/office/officeart/2005/8/layout/hProcess7"/>
    <dgm:cxn modelId="{F6852936-A744-46C3-AC72-5B2176EF5B08}" srcId="{84DD9733-0114-4C7D-AEA2-CC7B8A242106}" destId="{B6979A9E-C476-4688-944F-3935A43317D8}" srcOrd="0" destOrd="0" parTransId="{5B742101-1B3B-4B78-9A6C-D832FE28A765}" sibTransId="{DD621C3B-057A-43D0-A25A-5F1BBDE5312A}"/>
    <dgm:cxn modelId="{218E064F-FA3B-4873-9B1F-2E1DEB5A3609}" type="presOf" srcId="{AF3EA6D2-AD1D-461B-9400-AFCE64925EAE}" destId="{69BE13DB-E4AE-4316-85FB-2AA7F63B2DC7}" srcOrd="1" destOrd="0" presId="urn:microsoft.com/office/officeart/2005/8/layout/hProcess7"/>
    <dgm:cxn modelId="{401ECA71-04CF-4D75-815F-4344761511CE}" type="presOf" srcId="{84DD9733-0114-4C7D-AEA2-CC7B8A242106}" destId="{AE7AEE29-F9C0-4B63-B875-3442F0582F8A}" srcOrd="1" destOrd="0" presId="urn:microsoft.com/office/officeart/2005/8/layout/hProcess7"/>
    <dgm:cxn modelId="{06743975-5AE3-45B0-9D6C-E20A5CAB8EE1}" type="presOf" srcId="{84DD9733-0114-4C7D-AEA2-CC7B8A242106}" destId="{AD5781DC-5077-42CB-BE53-D8D08B1D5B65}" srcOrd="0" destOrd="0" presId="urn:microsoft.com/office/officeart/2005/8/layout/hProcess7"/>
    <dgm:cxn modelId="{1063E77D-24C8-4C6A-BB93-D77475915280}" srcId="{EA3CA479-8FF5-40DF-885D-FDC175BA9D06}" destId="{D12A79C1-94CF-45CC-84A5-54C15BABB349}" srcOrd="0" destOrd="0" parTransId="{45D28CAC-F2AE-4116-A51F-FC6AF520F05B}" sibTransId="{41522551-8625-496C-815E-A0FEE6756CF6}"/>
    <dgm:cxn modelId="{8A9EC386-5242-4B33-AC29-1EA8533D03F8}" type="presOf" srcId="{EA3CA479-8FF5-40DF-885D-FDC175BA9D06}" destId="{29BA1E3C-CB77-42CB-A025-D589290A5EC9}" srcOrd="0" destOrd="0" presId="urn:microsoft.com/office/officeart/2005/8/layout/hProcess7"/>
    <dgm:cxn modelId="{049F998E-E562-4A4E-8D04-430C3287349E}" type="presOf" srcId="{AF3EA6D2-AD1D-461B-9400-AFCE64925EAE}" destId="{ECDD384F-2061-4913-8EF5-3E2372E2794A}" srcOrd="0" destOrd="0" presId="urn:microsoft.com/office/officeart/2005/8/layout/hProcess7"/>
    <dgm:cxn modelId="{2B63BAA4-E3D1-4BAE-94BE-52C09FB450F0}" type="presOf" srcId="{B6979A9E-C476-4688-944F-3935A43317D8}" destId="{16772F77-9801-41FD-B686-08B2F740AFE8}" srcOrd="0" destOrd="0" presId="urn:microsoft.com/office/officeart/2005/8/layout/hProcess7"/>
    <dgm:cxn modelId="{CAD2BCB4-62BB-4C0E-9AC8-367974E2E19A}" srcId="{AF3EA6D2-AD1D-461B-9400-AFCE64925EAE}" destId="{C6E04B9A-EDCA-4569-987D-1DC7A338D977}" srcOrd="0" destOrd="0" parTransId="{8FA5F7D5-B5E4-402C-818B-E15EE8A08609}" sibTransId="{765E6D0C-17A9-405C-BD93-58973D97FDE5}"/>
    <dgm:cxn modelId="{4F479FB7-0A10-4223-B56B-70139038CE9E}" srcId="{C6912054-E577-4213-8031-C9FCB8D1FB47}" destId="{84DD9733-0114-4C7D-AEA2-CC7B8A242106}" srcOrd="0" destOrd="0" parTransId="{205FC0D7-CE62-4CC4-8972-5017941234DB}" sibTransId="{EDACDD8A-ED53-43AD-91D5-FD66BE1D03B6}"/>
    <dgm:cxn modelId="{D4464CBA-1CA5-44C5-B2ED-FA2F99DC03F3}" type="presOf" srcId="{D12A79C1-94CF-45CC-84A5-54C15BABB349}" destId="{7070C077-2286-45AD-B154-F05E3FD10ABB}" srcOrd="0" destOrd="0" presId="urn:microsoft.com/office/officeart/2005/8/layout/hProcess7"/>
    <dgm:cxn modelId="{62FFE7F4-3B89-481E-AA36-AE78197D583A}" srcId="{C6912054-E577-4213-8031-C9FCB8D1FB47}" destId="{AF3EA6D2-AD1D-461B-9400-AFCE64925EAE}" srcOrd="1" destOrd="0" parTransId="{6EBD7926-91EC-4703-A33C-3A2D49B52353}" sibTransId="{148B800C-0410-4700-AE7A-2A37900DC5EF}"/>
    <dgm:cxn modelId="{F40951FD-9E1B-452A-9AAD-F2DFA1D35CF2}" type="presOf" srcId="{C6E04B9A-EDCA-4569-987D-1DC7A338D977}" destId="{F69101A0-8931-476B-92CE-D04FDB2FF616}" srcOrd="0" destOrd="0" presId="urn:microsoft.com/office/officeart/2005/8/layout/hProcess7"/>
    <dgm:cxn modelId="{B7CDF5B3-5839-4389-9B94-6D7603A7607C}" type="presParOf" srcId="{1BE5B5AD-B6CC-4B26-8110-033E8EEBE0E3}" destId="{3AB510D6-1B3C-41A9-9DAE-7153FF5A99A7}" srcOrd="0" destOrd="0" presId="urn:microsoft.com/office/officeart/2005/8/layout/hProcess7"/>
    <dgm:cxn modelId="{5DCBDF83-E6E0-4C75-8116-843B886D07DB}" type="presParOf" srcId="{3AB510D6-1B3C-41A9-9DAE-7153FF5A99A7}" destId="{AD5781DC-5077-42CB-BE53-D8D08B1D5B65}" srcOrd="0" destOrd="0" presId="urn:microsoft.com/office/officeart/2005/8/layout/hProcess7"/>
    <dgm:cxn modelId="{1FA18EC4-D2EB-4427-812A-68FAA5C492D5}" type="presParOf" srcId="{3AB510D6-1B3C-41A9-9DAE-7153FF5A99A7}" destId="{AE7AEE29-F9C0-4B63-B875-3442F0582F8A}" srcOrd="1" destOrd="0" presId="urn:microsoft.com/office/officeart/2005/8/layout/hProcess7"/>
    <dgm:cxn modelId="{7419876C-DDA3-466A-9C82-22BAC550F15E}" type="presParOf" srcId="{3AB510D6-1B3C-41A9-9DAE-7153FF5A99A7}" destId="{16772F77-9801-41FD-B686-08B2F740AFE8}" srcOrd="2" destOrd="0" presId="urn:microsoft.com/office/officeart/2005/8/layout/hProcess7"/>
    <dgm:cxn modelId="{A9CC63D8-9E0B-4EDA-B6B2-DAE0FE867E00}" type="presParOf" srcId="{1BE5B5AD-B6CC-4B26-8110-033E8EEBE0E3}" destId="{96FF002E-AA0A-4C01-A46B-9DFF479172D8}" srcOrd="1" destOrd="0" presId="urn:microsoft.com/office/officeart/2005/8/layout/hProcess7"/>
    <dgm:cxn modelId="{DB268457-A3DF-4A70-805E-722ACD97D6E9}" type="presParOf" srcId="{1BE5B5AD-B6CC-4B26-8110-033E8EEBE0E3}" destId="{BD5620BA-3ED2-474F-96AC-7DB5F306E266}" srcOrd="2" destOrd="0" presId="urn:microsoft.com/office/officeart/2005/8/layout/hProcess7"/>
    <dgm:cxn modelId="{88C512F8-03F7-4A5E-A1D3-2C63B611A158}" type="presParOf" srcId="{BD5620BA-3ED2-474F-96AC-7DB5F306E266}" destId="{826F85F4-182E-434D-94DF-AF324F555BC7}" srcOrd="0" destOrd="0" presId="urn:microsoft.com/office/officeart/2005/8/layout/hProcess7"/>
    <dgm:cxn modelId="{FDF0DB3B-FF09-4A07-90D8-BC8720274231}" type="presParOf" srcId="{BD5620BA-3ED2-474F-96AC-7DB5F306E266}" destId="{7BDD6518-23A0-43AC-B7D9-7083F573796E}" srcOrd="1" destOrd="0" presId="urn:microsoft.com/office/officeart/2005/8/layout/hProcess7"/>
    <dgm:cxn modelId="{9B9A0148-7077-4E8B-B095-48DB65974625}" type="presParOf" srcId="{BD5620BA-3ED2-474F-96AC-7DB5F306E266}" destId="{EABED5F2-6E55-4478-9A8C-20DA69473E10}" srcOrd="2" destOrd="0" presId="urn:microsoft.com/office/officeart/2005/8/layout/hProcess7"/>
    <dgm:cxn modelId="{CD562388-E2D4-47B8-BE11-2F181E8EFCD7}" type="presParOf" srcId="{1BE5B5AD-B6CC-4B26-8110-033E8EEBE0E3}" destId="{1D5A18CB-2CF7-465C-9146-96C8A6AA9757}" srcOrd="3" destOrd="0" presId="urn:microsoft.com/office/officeart/2005/8/layout/hProcess7"/>
    <dgm:cxn modelId="{93A696C5-D667-4D1A-BFDD-C3FFF3BB993A}" type="presParOf" srcId="{1BE5B5AD-B6CC-4B26-8110-033E8EEBE0E3}" destId="{3A9FA098-B20B-4105-A8C2-937EB0BCAE89}" srcOrd="4" destOrd="0" presId="urn:microsoft.com/office/officeart/2005/8/layout/hProcess7"/>
    <dgm:cxn modelId="{BCFC93F0-3D45-479D-96DA-7CE6FBFD8BBA}" type="presParOf" srcId="{3A9FA098-B20B-4105-A8C2-937EB0BCAE89}" destId="{ECDD384F-2061-4913-8EF5-3E2372E2794A}" srcOrd="0" destOrd="0" presId="urn:microsoft.com/office/officeart/2005/8/layout/hProcess7"/>
    <dgm:cxn modelId="{981BAA97-2AFA-4224-B1F7-9E06488B5A88}" type="presParOf" srcId="{3A9FA098-B20B-4105-A8C2-937EB0BCAE89}" destId="{69BE13DB-E4AE-4316-85FB-2AA7F63B2DC7}" srcOrd="1" destOrd="0" presId="urn:microsoft.com/office/officeart/2005/8/layout/hProcess7"/>
    <dgm:cxn modelId="{4B512C1D-8634-48C2-9FD9-22635BAD4768}" type="presParOf" srcId="{3A9FA098-B20B-4105-A8C2-937EB0BCAE89}" destId="{F69101A0-8931-476B-92CE-D04FDB2FF616}" srcOrd="2" destOrd="0" presId="urn:microsoft.com/office/officeart/2005/8/layout/hProcess7"/>
    <dgm:cxn modelId="{C89E1D45-21F1-4A67-99D2-852F01343D87}" type="presParOf" srcId="{1BE5B5AD-B6CC-4B26-8110-033E8EEBE0E3}" destId="{4F59D56D-0FD1-44F8-8BC2-DCBF0E2A0EB3}" srcOrd="5" destOrd="0" presId="urn:microsoft.com/office/officeart/2005/8/layout/hProcess7"/>
    <dgm:cxn modelId="{69C5D6D6-6702-4528-BC3D-E7B42EB59304}" type="presParOf" srcId="{1BE5B5AD-B6CC-4B26-8110-033E8EEBE0E3}" destId="{68E8D19B-6876-4D6A-98C5-6378F78CD795}" srcOrd="6" destOrd="0" presId="urn:microsoft.com/office/officeart/2005/8/layout/hProcess7"/>
    <dgm:cxn modelId="{295ECCF6-5A5E-4EF1-AC3F-57DCF3FE6257}" type="presParOf" srcId="{68E8D19B-6876-4D6A-98C5-6378F78CD795}" destId="{CA08E4A8-9670-40F6-B2CD-33B684040766}" srcOrd="0" destOrd="0" presId="urn:microsoft.com/office/officeart/2005/8/layout/hProcess7"/>
    <dgm:cxn modelId="{ED4D6023-8AD7-427A-9FF3-AA9E0F970991}" type="presParOf" srcId="{68E8D19B-6876-4D6A-98C5-6378F78CD795}" destId="{56AD2B2A-08DB-48CC-BD17-35DE8F30F893}" srcOrd="1" destOrd="0" presId="urn:microsoft.com/office/officeart/2005/8/layout/hProcess7"/>
    <dgm:cxn modelId="{7B579FBF-915E-49CB-89CB-8956DED696DC}" type="presParOf" srcId="{68E8D19B-6876-4D6A-98C5-6378F78CD795}" destId="{66075F87-F14C-4B94-8325-4AE07A101500}" srcOrd="2" destOrd="0" presId="urn:microsoft.com/office/officeart/2005/8/layout/hProcess7"/>
    <dgm:cxn modelId="{0193EBA1-3D3A-4F75-AF8A-03B0E518D962}" type="presParOf" srcId="{1BE5B5AD-B6CC-4B26-8110-033E8EEBE0E3}" destId="{A78067A5-04AA-42C5-9CA1-D2AFBF66E348}" srcOrd="7" destOrd="0" presId="urn:microsoft.com/office/officeart/2005/8/layout/hProcess7"/>
    <dgm:cxn modelId="{1C48DECA-FBE5-4CB8-A468-49616A21299A}" type="presParOf" srcId="{1BE5B5AD-B6CC-4B26-8110-033E8EEBE0E3}" destId="{2A4465A8-317C-485E-B4E9-2C897AD6725F}" srcOrd="8" destOrd="0" presId="urn:microsoft.com/office/officeart/2005/8/layout/hProcess7"/>
    <dgm:cxn modelId="{942F282B-603B-4A51-9F9B-03F19670F8AB}" type="presParOf" srcId="{2A4465A8-317C-485E-B4E9-2C897AD6725F}" destId="{29BA1E3C-CB77-42CB-A025-D589290A5EC9}" srcOrd="0" destOrd="0" presId="urn:microsoft.com/office/officeart/2005/8/layout/hProcess7"/>
    <dgm:cxn modelId="{77B8DF88-20C1-4AFD-A194-C237E2EB2329}" type="presParOf" srcId="{2A4465A8-317C-485E-B4E9-2C897AD6725F}" destId="{88EAB778-617C-4CD1-9626-FF59F6C7DD67}" srcOrd="1" destOrd="0" presId="urn:microsoft.com/office/officeart/2005/8/layout/hProcess7"/>
    <dgm:cxn modelId="{DDA32736-6CF3-4139-82E0-2BF00464F9EA}" type="presParOf" srcId="{2A4465A8-317C-485E-B4E9-2C897AD6725F}" destId="{7070C077-2286-45AD-B154-F05E3FD10ABB}"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781DC-5077-42CB-BE53-D8D08B1D5B65}">
      <dsp:nvSpPr>
        <dsp:cNvPr id="0" name=""/>
        <dsp:cNvSpPr/>
      </dsp:nvSpPr>
      <dsp:spPr>
        <a:xfrm>
          <a:off x="795" y="120813"/>
          <a:ext cx="3424758" cy="4109710"/>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9" rIns="93345" bIns="0" numCol="1" spcCol="1270" anchor="t" anchorCtr="0">
          <a:noAutofit/>
        </a:bodyPr>
        <a:lstStyle/>
        <a:p>
          <a:pPr marL="0" lvl="0" indent="0" algn="r" defTabSz="933450">
            <a:lnSpc>
              <a:spcPct val="90000"/>
            </a:lnSpc>
            <a:spcBef>
              <a:spcPct val="0"/>
            </a:spcBef>
            <a:spcAft>
              <a:spcPct val="35000"/>
            </a:spcAft>
            <a:buNone/>
          </a:pPr>
          <a:r>
            <a:rPr lang="en-US" sz="2100" kern="1200" dirty="0"/>
            <a:t>Inputs</a:t>
          </a:r>
        </a:p>
      </dsp:txBody>
      <dsp:txXfrm rot="16200000">
        <a:off x="-1341709" y="1463319"/>
        <a:ext cx="3369962" cy="684951"/>
      </dsp:txXfrm>
    </dsp:sp>
    <dsp:sp modelId="{16772F77-9801-41FD-B686-08B2F740AFE8}">
      <dsp:nvSpPr>
        <dsp:cNvPr id="0" name=""/>
        <dsp:cNvSpPr/>
      </dsp:nvSpPr>
      <dsp:spPr>
        <a:xfrm>
          <a:off x="685747" y="120813"/>
          <a:ext cx="2551445" cy="41097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marL="0" lvl="0" indent="0" algn="l" defTabSz="1111250">
            <a:lnSpc>
              <a:spcPct val="90000"/>
            </a:lnSpc>
            <a:spcBef>
              <a:spcPct val="0"/>
            </a:spcBef>
            <a:spcAft>
              <a:spcPct val="35000"/>
            </a:spcAft>
            <a:buNone/>
          </a:pPr>
          <a:r>
            <a:rPr lang="en-US" sz="2500" kern="1200" dirty="0"/>
            <a:t>Transportation system Characteristics</a:t>
          </a:r>
        </a:p>
        <a:p>
          <a:pPr marL="0" lvl="0" indent="0" algn="l" defTabSz="1111250">
            <a:lnSpc>
              <a:spcPct val="90000"/>
            </a:lnSpc>
            <a:spcBef>
              <a:spcPct val="0"/>
            </a:spcBef>
            <a:spcAft>
              <a:spcPct val="35000"/>
            </a:spcAft>
            <a:buNone/>
          </a:pPr>
          <a:r>
            <a:rPr lang="en-US" sz="2500" kern="1200" dirty="0"/>
            <a:t>Land use – activity system characteristics</a:t>
          </a:r>
        </a:p>
      </dsp:txBody>
      <dsp:txXfrm>
        <a:off x="685747" y="120813"/>
        <a:ext cx="2551445" cy="4109710"/>
      </dsp:txXfrm>
    </dsp:sp>
    <dsp:sp modelId="{ECDD384F-2061-4913-8EF5-3E2372E2794A}">
      <dsp:nvSpPr>
        <dsp:cNvPr id="0" name=""/>
        <dsp:cNvSpPr/>
      </dsp:nvSpPr>
      <dsp:spPr>
        <a:xfrm>
          <a:off x="3545420" y="120813"/>
          <a:ext cx="3424758" cy="4109710"/>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9" rIns="93345" bIns="0" numCol="1" spcCol="1270" anchor="t" anchorCtr="0">
          <a:noAutofit/>
        </a:bodyPr>
        <a:lstStyle/>
        <a:p>
          <a:pPr marL="0" lvl="0" indent="0" algn="r" defTabSz="933450">
            <a:lnSpc>
              <a:spcPct val="90000"/>
            </a:lnSpc>
            <a:spcBef>
              <a:spcPct val="0"/>
            </a:spcBef>
            <a:spcAft>
              <a:spcPct val="35000"/>
            </a:spcAft>
            <a:buNone/>
          </a:pPr>
          <a:r>
            <a:rPr lang="en-US" sz="2100" kern="1200" dirty="0"/>
            <a:t>Urban Transportation model system</a:t>
          </a:r>
        </a:p>
      </dsp:txBody>
      <dsp:txXfrm rot="16200000">
        <a:off x="2202915" y="1463319"/>
        <a:ext cx="3369962" cy="684951"/>
      </dsp:txXfrm>
    </dsp:sp>
    <dsp:sp modelId="{7BDD6518-23A0-43AC-B7D9-7083F573796E}">
      <dsp:nvSpPr>
        <dsp:cNvPr id="0" name=""/>
        <dsp:cNvSpPr/>
      </dsp:nvSpPr>
      <dsp:spPr>
        <a:xfrm rot="5400000">
          <a:off x="3260397" y="3389010"/>
          <a:ext cx="604294" cy="513713"/>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9101A0-8931-476B-92CE-D04FDB2FF616}">
      <dsp:nvSpPr>
        <dsp:cNvPr id="0" name=""/>
        <dsp:cNvSpPr/>
      </dsp:nvSpPr>
      <dsp:spPr>
        <a:xfrm>
          <a:off x="4230372" y="120813"/>
          <a:ext cx="2551445" cy="41097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marL="0" lvl="0" indent="0" algn="l" defTabSz="1111250">
            <a:lnSpc>
              <a:spcPct val="90000"/>
            </a:lnSpc>
            <a:spcBef>
              <a:spcPct val="0"/>
            </a:spcBef>
            <a:spcAft>
              <a:spcPct val="35000"/>
            </a:spcAft>
            <a:buNone/>
          </a:pPr>
          <a:r>
            <a:rPr lang="en-US" sz="2500" kern="1200" dirty="0"/>
            <a:t>❶Trip Generation (How many trips)</a:t>
          </a:r>
        </a:p>
        <a:p>
          <a:pPr marL="0" lvl="0" indent="0" algn="l" defTabSz="1111250">
            <a:lnSpc>
              <a:spcPct val="90000"/>
            </a:lnSpc>
            <a:spcBef>
              <a:spcPct val="0"/>
            </a:spcBef>
            <a:spcAft>
              <a:spcPct val="35000"/>
            </a:spcAft>
            <a:buNone/>
          </a:pPr>
          <a:r>
            <a:rPr lang="en-US" sz="2500" kern="1200" dirty="0"/>
            <a:t>❷Trip Distribution (Where do they go?)</a:t>
          </a:r>
        </a:p>
        <a:p>
          <a:pPr marL="0" lvl="0" indent="0" algn="l" defTabSz="1111250">
            <a:lnSpc>
              <a:spcPct val="90000"/>
            </a:lnSpc>
            <a:spcBef>
              <a:spcPct val="0"/>
            </a:spcBef>
            <a:spcAft>
              <a:spcPct val="35000"/>
            </a:spcAft>
            <a:buNone/>
          </a:pPr>
          <a:r>
            <a:rPr lang="en-US" sz="2500" kern="1200" dirty="0"/>
            <a:t>❸Mode Choice (By what mode?)</a:t>
          </a:r>
        </a:p>
        <a:p>
          <a:pPr marL="0" lvl="0" indent="0" algn="l" defTabSz="1111250">
            <a:lnSpc>
              <a:spcPct val="90000"/>
            </a:lnSpc>
            <a:spcBef>
              <a:spcPct val="0"/>
            </a:spcBef>
            <a:spcAft>
              <a:spcPct val="35000"/>
            </a:spcAft>
            <a:buNone/>
          </a:pPr>
          <a:r>
            <a:rPr lang="en-US" sz="2500" kern="1200" dirty="0"/>
            <a:t>❹Traffic Assignment         (By what route?)</a:t>
          </a:r>
        </a:p>
      </dsp:txBody>
      <dsp:txXfrm>
        <a:off x="4230372" y="120813"/>
        <a:ext cx="2551445" cy="4109710"/>
      </dsp:txXfrm>
    </dsp:sp>
    <dsp:sp modelId="{29BA1E3C-CB77-42CB-A025-D589290A5EC9}">
      <dsp:nvSpPr>
        <dsp:cNvPr id="0" name=""/>
        <dsp:cNvSpPr/>
      </dsp:nvSpPr>
      <dsp:spPr>
        <a:xfrm>
          <a:off x="7090045" y="120813"/>
          <a:ext cx="3424758" cy="410971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9" rIns="93345" bIns="0" numCol="1" spcCol="1270" anchor="t" anchorCtr="0">
          <a:noAutofit/>
        </a:bodyPr>
        <a:lstStyle/>
        <a:p>
          <a:pPr marL="0" lvl="0" indent="0" algn="r" defTabSz="933450">
            <a:lnSpc>
              <a:spcPct val="90000"/>
            </a:lnSpc>
            <a:spcBef>
              <a:spcPct val="0"/>
            </a:spcBef>
            <a:spcAft>
              <a:spcPct val="35000"/>
            </a:spcAft>
            <a:buNone/>
          </a:pPr>
          <a:r>
            <a:rPr lang="en-US" sz="2100" kern="1200" dirty="0"/>
            <a:t>Outputs</a:t>
          </a:r>
        </a:p>
      </dsp:txBody>
      <dsp:txXfrm rot="16200000">
        <a:off x="5747540" y="1463319"/>
        <a:ext cx="3369962" cy="684951"/>
      </dsp:txXfrm>
    </dsp:sp>
    <dsp:sp modelId="{56AD2B2A-08DB-48CC-BD17-35DE8F30F893}">
      <dsp:nvSpPr>
        <dsp:cNvPr id="0" name=""/>
        <dsp:cNvSpPr/>
      </dsp:nvSpPr>
      <dsp:spPr>
        <a:xfrm rot="5400000">
          <a:off x="6805022" y="3389010"/>
          <a:ext cx="604294" cy="513713"/>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70C077-2286-45AD-B154-F05E3FD10ABB}">
      <dsp:nvSpPr>
        <dsp:cNvPr id="0" name=""/>
        <dsp:cNvSpPr/>
      </dsp:nvSpPr>
      <dsp:spPr>
        <a:xfrm>
          <a:off x="7774997" y="120813"/>
          <a:ext cx="2551445" cy="41097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marL="0" lvl="0" indent="0" algn="l" defTabSz="1111250">
            <a:lnSpc>
              <a:spcPct val="90000"/>
            </a:lnSpc>
            <a:spcBef>
              <a:spcPct val="0"/>
            </a:spcBef>
            <a:spcAft>
              <a:spcPct val="35000"/>
            </a:spcAft>
            <a:buNone/>
          </a:pPr>
          <a:r>
            <a:rPr lang="en-US" sz="2500" kern="1200" dirty="0"/>
            <a:t>Traffic flow on network </a:t>
          </a:r>
        </a:p>
        <a:p>
          <a:pPr marL="0" lvl="0" indent="0" algn="l" defTabSz="1111250">
            <a:lnSpc>
              <a:spcPct val="90000"/>
            </a:lnSpc>
            <a:spcBef>
              <a:spcPct val="0"/>
            </a:spcBef>
            <a:spcAft>
              <a:spcPct val="35000"/>
            </a:spcAft>
            <a:buNone/>
          </a:pPr>
          <a:r>
            <a:rPr lang="en-US" sz="2500" kern="1200" dirty="0"/>
            <a:t>Quantity (Volume)</a:t>
          </a:r>
        </a:p>
        <a:p>
          <a:pPr marL="0" lvl="0" indent="0" algn="l" defTabSz="1111250">
            <a:lnSpc>
              <a:spcPct val="90000"/>
            </a:lnSpc>
            <a:spcBef>
              <a:spcPct val="0"/>
            </a:spcBef>
            <a:spcAft>
              <a:spcPct val="35000"/>
            </a:spcAft>
            <a:buNone/>
          </a:pPr>
          <a:r>
            <a:rPr lang="en-US" sz="2500" kern="1200" dirty="0"/>
            <a:t>Quality (Speed)</a:t>
          </a:r>
        </a:p>
      </dsp:txBody>
      <dsp:txXfrm>
        <a:off x="7774997" y="120813"/>
        <a:ext cx="2551445" cy="41097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7AE09-2ADA-43A7-82BA-207BF1C2DAB7}"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AC104-6A37-492F-A491-D7782B569096}" type="slidenum">
              <a:rPr lang="en-US" smtClean="0"/>
              <a:t>‹#›</a:t>
            </a:fld>
            <a:endParaRPr lang="en-US"/>
          </a:p>
        </p:txBody>
      </p:sp>
    </p:spTree>
    <p:extLst>
      <p:ext uri="{BB962C8B-B14F-4D97-AF65-F5344CB8AC3E}">
        <p14:creationId xmlns:p14="http://schemas.microsoft.com/office/powerpoint/2010/main" val="211194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1AC104-6A37-492F-A491-D7782B569096}" type="slidenum">
              <a:rPr lang="en-US" smtClean="0"/>
              <a:t>1</a:t>
            </a:fld>
            <a:endParaRPr lang="en-US"/>
          </a:p>
        </p:txBody>
      </p:sp>
    </p:spTree>
    <p:extLst>
      <p:ext uri="{BB962C8B-B14F-4D97-AF65-F5344CB8AC3E}">
        <p14:creationId xmlns:p14="http://schemas.microsoft.com/office/powerpoint/2010/main" val="2703803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0DC567-7DCC-4453-8B56-CB4AFFFDCE2A}" type="datetime1">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77967-DBFB-4753-B004-F8893E870386}" type="slidenum">
              <a:rPr lang="en-US" smtClean="0"/>
              <a:t>‹#›</a:t>
            </a:fld>
            <a:endParaRPr lang="en-US"/>
          </a:p>
        </p:txBody>
      </p:sp>
    </p:spTree>
    <p:extLst>
      <p:ext uri="{BB962C8B-B14F-4D97-AF65-F5344CB8AC3E}">
        <p14:creationId xmlns:p14="http://schemas.microsoft.com/office/powerpoint/2010/main" val="104717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FCFB6-2A2F-40BA-BF87-D7EDF37D0AD2}" type="datetime1">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77967-DBFB-4753-B004-F8893E870386}" type="slidenum">
              <a:rPr lang="en-US" smtClean="0"/>
              <a:t>‹#›</a:t>
            </a:fld>
            <a:endParaRPr lang="en-US"/>
          </a:p>
        </p:txBody>
      </p:sp>
    </p:spTree>
    <p:extLst>
      <p:ext uri="{BB962C8B-B14F-4D97-AF65-F5344CB8AC3E}">
        <p14:creationId xmlns:p14="http://schemas.microsoft.com/office/powerpoint/2010/main" val="1029104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35006-6DB4-4EA3-88E6-2865DABA5260}" type="datetime1">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77967-DBFB-4753-B004-F8893E870386}" type="slidenum">
              <a:rPr lang="en-US" smtClean="0"/>
              <a:t>‹#›</a:t>
            </a:fld>
            <a:endParaRPr lang="en-US"/>
          </a:p>
        </p:txBody>
      </p:sp>
    </p:spTree>
    <p:extLst>
      <p:ext uri="{BB962C8B-B14F-4D97-AF65-F5344CB8AC3E}">
        <p14:creationId xmlns:p14="http://schemas.microsoft.com/office/powerpoint/2010/main" val="2557924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72F6A8-69FF-441C-A82D-3C5176F1F713}" type="datetime1">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77967-DBFB-4753-B004-F8893E870386}" type="slidenum">
              <a:rPr lang="en-US" smtClean="0"/>
              <a:t>‹#›</a:t>
            </a:fld>
            <a:endParaRPr lang="en-US"/>
          </a:p>
        </p:txBody>
      </p:sp>
    </p:spTree>
    <p:extLst>
      <p:ext uri="{BB962C8B-B14F-4D97-AF65-F5344CB8AC3E}">
        <p14:creationId xmlns:p14="http://schemas.microsoft.com/office/powerpoint/2010/main" val="59803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4110FE-A8BC-4968-912F-C75AA7261D4D}" type="datetime1">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77967-DBFB-4753-B004-F8893E870386}" type="slidenum">
              <a:rPr lang="en-US" smtClean="0"/>
              <a:t>‹#›</a:t>
            </a:fld>
            <a:endParaRPr lang="en-US"/>
          </a:p>
        </p:txBody>
      </p:sp>
    </p:spTree>
    <p:extLst>
      <p:ext uri="{BB962C8B-B14F-4D97-AF65-F5344CB8AC3E}">
        <p14:creationId xmlns:p14="http://schemas.microsoft.com/office/powerpoint/2010/main" val="217081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0F0692-A87E-407A-A5DF-F313D9F62E11}" type="datetime1">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77967-DBFB-4753-B004-F8893E870386}" type="slidenum">
              <a:rPr lang="en-US" smtClean="0"/>
              <a:t>‹#›</a:t>
            </a:fld>
            <a:endParaRPr lang="en-US"/>
          </a:p>
        </p:txBody>
      </p:sp>
    </p:spTree>
    <p:extLst>
      <p:ext uri="{BB962C8B-B14F-4D97-AF65-F5344CB8AC3E}">
        <p14:creationId xmlns:p14="http://schemas.microsoft.com/office/powerpoint/2010/main" val="3258311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FEBA3C-6091-423F-8AFB-8CCBE887196B}" type="datetime1">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77967-DBFB-4753-B004-F8893E870386}" type="slidenum">
              <a:rPr lang="en-US" smtClean="0"/>
              <a:t>‹#›</a:t>
            </a:fld>
            <a:endParaRPr lang="en-US"/>
          </a:p>
        </p:txBody>
      </p:sp>
    </p:spTree>
    <p:extLst>
      <p:ext uri="{BB962C8B-B14F-4D97-AF65-F5344CB8AC3E}">
        <p14:creationId xmlns:p14="http://schemas.microsoft.com/office/powerpoint/2010/main" val="2500656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EADF97-BB31-438D-B493-0490C05BC609}" type="datetime1">
              <a:rPr lang="en-US" smtClean="0"/>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77967-DBFB-4753-B004-F8893E870386}" type="slidenum">
              <a:rPr lang="en-US" smtClean="0"/>
              <a:t>‹#›</a:t>
            </a:fld>
            <a:endParaRPr lang="en-US"/>
          </a:p>
        </p:txBody>
      </p:sp>
    </p:spTree>
    <p:extLst>
      <p:ext uri="{BB962C8B-B14F-4D97-AF65-F5344CB8AC3E}">
        <p14:creationId xmlns:p14="http://schemas.microsoft.com/office/powerpoint/2010/main" val="4070472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6C535-7571-484B-AC33-DC7DC83696F0}" type="datetime1">
              <a:rPr lang="en-US" smtClean="0"/>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77967-DBFB-4753-B004-F8893E870386}" type="slidenum">
              <a:rPr lang="en-US" smtClean="0"/>
              <a:t>‹#›</a:t>
            </a:fld>
            <a:endParaRPr lang="en-US"/>
          </a:p>
        </p:txBody>
      </p:sp>
    </p:spTree>
    <p:extLst>
      <p:ext uri="{BB962C8B-B14F-4D97-AF65-F5344CB8AC3E}">
        <p14:creationId xmlns:p14="http://schemas.microsoft.com/office/powerpoint/2010/main" val="3287051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30BB57-BCE1-404A-8B6B-C44F243B28C7}" type="datetime1">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77967-DBFB-4753-B004-F8893E870386}" type="slidenum">
              <a:rPr lang="en-US" smtClean="0"/>
              <a:t>‹#›</a:t>
            </a:fld>
            <a:endParaRPr lang="en-US"/>
          </a:p>
        </p:txBody>
      </p:sp>
    </p:spTree>
    <p:extLst>
      <p:ext uri="{BB962C8B-B14F-4D97-AF65-F5344CB8AC3E}">
        <p14:creationId xmlns:p14="http://schemas.microsoft.com/office/powerpoint/2010/main" val="4277482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8221B1-17D8-44AA-A2D9-3CA486274A1B}" type="datetime1">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77967-DBFB-4753-B004-F8893E870386}" type="slidenum">
              <a:rPr lang="en-US" smtClean="0"/>
              <a:t>‹#›</a:t>
            </a:fld>
            <a:endParaRPr lang="en-US"/>
          </a:p>
        </p:txBody>
      </p:sp>
    </p:spTree>
    <p:extLst>
      <p:ext uri="{BB962C8B-B14F-4D97-AF65-F5344CB8AC3E}">
        <p14:creationId xmlns:p14="http://schemas.microsoft.com/office/powerpoint/2010/main" val="3318223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0E6E6-4FC3-4CED-B358-ADF0F8F6BFCE}" type="datetime1">
              <a:rPr lang="en-US" smtClean="0"/>
              <a:t>9/22/2025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77967-DBFB-4753-B004-F8893E870386}" type="slidenum">
              <a:rPr lang="en-US" smtClean="0"/>
              <a:t>‹#›</a:t>
            </a:fld>
            <a:endParaRPr lang="en-US"/>
          </a:p>
        </p:txBody>
      </p:sp>
    </p:spTree>
    <p:extLst>
      <p:ext uri="{BB962C8B-B14F-4D97-AF65-F5344CB8AC3E}">
        <p14:creationId xmlns:p14="http://schemas.microsoft.com/office/powerpoint/2010/main" val="150449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4.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6.w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gif"/><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62473"/>
            <a:ext cx="12192000" cy="735368"/>
          </a:xfrm>
          <a:solidFill>
            <a:schemeClr val="tx2">
              <a:lumMod val="40000"/>
              <a:lumOff val="60000"/>
            </a:schemeClr>
          </a:solidFill>
        </p:spPr>
        <p:txBody>
          <a:bodyPr>
            <a:normAutofit/>
          </a:bodyPr>
          <a:lstStyle/>
          <a:p>
            <a:r>
              <a:rPr lang="en-US" sz="4400" dirty="0"/>
              <a:t>Introduction to Transportation Behavioral Modelling</a:t>
            </a:r>
          </a:p>
        </p:txBody>
      </p:sp>
      <p:sp>
        <p:nvSpPr>
          <p:cNvPr id="3" name="Subtitle 2"/>
          <p:cNvSpPr>
            <a:spLocks noGrp="1"/>
          </p:cNvSpPr>
          <p:nvPr>
            <p:ph type="subTitle" idx="1"/>
          </p:nvPr>
        </p:nvSpPr>
        <p:spPr>
          <a:xfrm>
            <a:off x="1524000" y="3695700"/>
            <a:ext cx="9144000" cy="2071195"/>
          </a:xfrm>
        </p:spPr>
        <p:txBody>
          <a:bodyPr>
            <a:noAutofit/>
          </a:bodyPr>
          <a:lstStyle/>
          <a:p>
            <a:r>
              <a:rPr lang="en-US" dirty="0"/>
              <a:t>Arnab Jana, PhD</a:t>
            </a:r>
          </a:p>
          <a:p>
            <a:r>
              <a:rPr lang="en-US" sz="1800" dirty="0"/>
              <a:t>Associate Professor</a:t>
            </a:r>
          </a:p>
          <a:p>
            <a:r>
              <a:rPr lang="en-US" sz="1800" dirty="0"/>
              <a:t>Department of Civil Engineering</a:t>
            </a:r>
          </a:p>
          <a:p>
            <a:r>
              <a:rPr lang="en-US" sz="1800" dirty="0"/>
              <a:t>Indian Institute of Technology Bombay</a:t>
            </a:r>
          </a:p>
          <a:p>
            <a:endParaRPr lang="en-US" sz="1800" dirty="0"/>
          </a:p>
          <a:p>
            <a:r>
              <a:rPr lang="en-US" sz="1800" dirty="0"/>
              <a:t>September 22, 2025</a:t>
            </a:r>
          </a:p>
          <a:p>
            <a:r>
              <a:rPr lang="en-US" sz="1800" dirty="0"/>
              <a:t>University of Tokyo</a:t>
            </a:r>
          </a:p>
        </p:txBody>
      </p:sp>
      <p:pic>
        <p:nvPicPr>
          <p:cNvPr id="4098" name="Picture 2" descr="Visual Identity | The University of Tokyo">
            <a:extLst>
              <a:ext uri="{FF2B5EF4-FFF2-40B4-BE49-F238E27FC236}">
                <a16:creationId xmlns:a16="http://schemas.microsoft.com/office/drawing/2014/main" id="{DC1D22E1-00FE-4E2A-85AB-E5907FDEF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8"/>
            <a:ext cx="2552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31E9A91-A809-4C1F-A2E4-DC52CA3ABD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517" y="34928"/>
            <a:ext cx="1139483" cy="1110996"/>
          </a:xfrm>
          <a:prstGeom prst="rect">
            <a:avLst/>
          </a:prstGeom>
        </p:spPr>
      </p:pic>
    </p:spTree>
    <p:extLst>
      <p:ext uri="{BB962C8B-B14F-4D97-AF65-F5344CB8AC3E}">
        <p14:creationId xmlns:p14="http://schemas.microsoft.com/office/powerpoint/2010/main" val="2526642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D2B778C-FD07-4304-8E07-33C3E9A54D7A}"/>
              </a:ext>
            </a:extLst>
          </p:cNvPr>
          <p:cNvSpPr>
            <a:spLocks noGrp="1" noChangeArrowheads="1"/>
          </p:cNvSpPr>
          <p:nvPr>
            <p:ph type="title"/>
          </p:nvPr>
        </p:nvSpPr>
        <p:spPr/>
        <p:txBody>
          <a:bodyPr/>
          <a:lstStyle/>
          <a:p>
            <a:r>
              <a:rPr lang="en-US" altLang="en-US"/>
              <a:t>Nandyavarta</a:t>
            </a:r>
            <a:endParaRPr lang="en-IN" altLang="en-US"/>
          </a:p>
        </p:txBody>
      </p:sp>
      <p:sp>
        <p:nvSpPr>
          <p:cNvPr id="40963" name="Content Placeholder 2">
            <a:extLst>
              <a:ext uri="{FF2B5EF4-FFF2-40B4-BE49-F238E27FC236}">
                <a16:creationId xmlns:a16="http://schemas.microsoft.com/office/drawing/2014/main" id="{F03CAB79-2FA2-40F2-9C53-F1A7F86EE5F1}"/>
              </a:ext>
            </a:extLst>
          </p:cNvPr>
          <p:cNvSpPr>
            <a:spLocks noGrp="1" noChangeArrowheads="1"/>
          </p:cNvSpPr>
          <p:nvPr>
            <p:ph idx="1"/>
          </p:nvPr>
        </p:nvSpPr>
        <p:spPr/>
        <p:txBody>
          <a:bodyPr/>
          <a:lstStyle/>
          <a:p>
            <a:endParaRPr lang="en-IN" altLang="en-US"/>
          </a:p>
        </p:txBody>
      </p:sp>
      <p:pic>
        <p:nvPicPr>
          <p:cNvPr id="4" name="Picture 3">
            <a:extLst>
              <a:ext uri="{FF2B5EF4-FFF2-40B4-BE49-F238E27FC236}">
                <a16:creationId xmlns:a16="http://schemas.microsoft.com/office/drawing/2014/main" id="{108ACBE7-6E22-4B72-BB04-48DB024CC52A}"/>
              </a:ext>
            </a:extLst>
          </p:cNvPr>
          <p:cNvPicPr>
            <a:picLocks noChangeAspect="1"/>
          </p:cNvPicPr>
          <p:nvPr/>
        </p:nvPicPr>
        <p:blipFill>
          <a:blip r:embed="rId2">
            <a:duotone>
              <a:prstClr val="black"/>
              <a:srgbClr val="D9C3A5">
                <a:tint val="50000"/>
                <a:satMod val="180000"/>
              </a:srgbClr>
            </a:duotone>
          </a:blip>
          <a:stretch>
            <a:fillRect/>
          </a:stretch>
        </p:blipFill>
        <p:spPr>
          <a:xfrm>
            <a:off x="2057400" y="1800134"/>
            <a:ext cx="7924800" cy="444826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91DC7F3A-13DD-475F-8891-4BF60FA3FC01}"/>
              </a:ext>
            </a:extLst>
          </p:cNvPr>
          <p:cNvSpPr>
            <a:spLocks noGrp="1" noChangeArrowheads="1"/>
          </p:cNvSpPr>
          <p:nvPr>
            <p:ph type="title"/>
          </p:nvPr>
        </p:nvSpPr>
        <p:spPr>
          <a:xfrm>
            <a:off x="2209800" y="76200"/>
            <a:ext cx="7772400" cy="762000"/>
          </a:xfrm>
        </p:spPr>
        <p:txBody>
          <a:bodyPr/>
          <a:lstStyle/>
          <a:p>
            <a:r>
              <a:rPr lang="en-US" altLang="en-US"/>
              <a:t>Sarvathobadra</a:t>
            </a:r>
            <a:endParaRPr lang="en-IN" altLang="en-US"/>
          </a:p>
        </p:txBody>
      </p:sp>
      <p:sp>
        <p:nvSpPr>
          <p:cNvPr id="39939" name="Content Placeholder 2">
            <a:extLst>
              <a:ext uri="{FF2B5EF4-FFF2-40B4-BE49-F238E27FC236}">
                <a16:creationId xmlns:a16="http://schemas.microsoft.com/office/drawing/2014/main" id="{6D9F6B79-3EC0-4B51-BC71-48837034542D}"/>
              </a:ext>
            </a:extLst>
          </p:cNvPr>
          <p:cNvSpPr>
            <a:spLocks noGrp="1" noChangeArrowheads="1"/>
          </p:cNvSpPr>
          <p:nvPr>
            <p:ph idx="1"/>
          </p:nvPr>
        </p:nvSpPr>
        <p:spPr/>
        <p:txBody>
          <a:bodyPr/>
          <a:lstStyle/>
          <a:p>
            <a:endParaRPr lang="en-IN" altLang="en-US"/>
          </a:p>
        </p:txBody>
      </p:sp>
      <p:pic>
        <p:nvPicPr>
          <p:cNvPr id="4" name="Picture 3">
            <a:extLst>
              <a:ext uri="{FF2B5EF4-FFF2-40B4-BE49-F238E27FC236}">
                <a16:creationId xmlns:a16="http://schemas.microsoft.com/office/drawing/2014/main" id="{2EE0E8B1-11C8-4A34-878D-2B217B0904C5}"/>
              </a:ext>
            </a:extLst>
          </p:cNvPr>
          <p:cNvPicPr>
            <a:picLocks noChangeAspect="1"/>
          </p:cNvPicPr>
          <p:nvPr/>
        </p:nvPicPr>
        <p:blipFill>
          <a:blip r:embed="rId2">
            <a:duotone>
              <a:prstClr val="black"/>
              <a:srgbClr val="D9C3A5">
                <a:tint val="50000"/>
                <a:satMod val="180000"/>
              </a:srgbClr>
            </a:duotone>
          </a:blip>
          <a:stretch>
            <a:fillRect/>
          </a:stretch>
        </p:blipFill>
        <p:spPr>
          <a:xfrm>
            <a:off x="3276600" y="838201"/>
            <a:ext cx="5867400" cy="589828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DE38C640-D8BD-4FFC-A21D-285D73FBD8F0}"/>
              </a:ext>
            </a:extLst>
          </p:cNvPr>
          <p:cNvSpPr>
            <a:spLocks noGrp="1" noChangeArrowheads="1"/>
          </p:cNvSpPr>
          <p:nvPr>
            <p:ph type="title"/>
          </p:nvPr>
        </p:nvSpPr>
        <p:spPr/>
        <p:txBody>
          <a:bodyPr/>
          <a:lstStyle/>
          <a:p>
            <a:r>
              <a:rPr lang="en-US" altLang="en-US"/>
              <a:t>Padmaka (Lotus Petal)</a:t>
            </a:r>
            <a:endParaRPr lang="en-IN" altLang="en-US"/>
          </a:p>
        </p:txBody>
      </p:sp>
      <p:sp>
        <p:nvSpPr>
          <p:cNvPr id="41987" name="Content Placeholder 2">
            <a:extLst>
              <a:ext uri="{FF2B5EF4-FFF2-40B4-BE49-F238E27FC236}">
                <a16:creationId xmlns:a16="http://schemas.microsoft.com/office/drawing/2014/main" id="{7175B143-AD82-431F-A9AD-EBF4C4FB7845}"/>
              </a:ext>
            </a:extLst>
          </p:cNvPr>
          <p:cNvSpPr>
            <a:spLocks noGrp="1" noChangeArrowheads="1"/>
          </p:cNvSpPr>
          <p:nvPr>
            <p:ph idx="1"/>
          </p:nvPr>
        </p:nvSpPr>
        <p:spPr/>
        <p:txBody>
          <a:bodyPr/>
          <a:lstStyle/>
          <a:p>
            <a:endParaRPr lang="en-IN" altLang="en-US"/>
          </a:p>
        </p:txBody>
      </p:sp>
      <p:pic>
        <p:nvPicPr>
          <p:cNvPr id="4" name="Picture 3">
            <a:extLst>
              <a:ext uri="{FF2B5EF4-FFF2-40B4-BE49-F238E27FC236}">
                <a16:creationId xmlns:a16="http://schemas.microsoft.com/office/drawing/2014/main" id="{900E962F-C1A2-4734-A168-242149EB712A}"/>
              </a:ext>
            </a:extLst>
          </p:cNvPr>
          <p:cNvPicPr>
            <a:picLocks noChangeAspect="1"/>
          </p:cNvPicPr>
          <p:nvPr/>
        </p:nvPicPr>
        <p:blipFill>
          <a:blip r:embed="rId2">
            <a:duotone>
              <a:prstClr val="black"/>
              <a:srgbClr val="D9C3A5">
                <a:tint val="50000"/>
                <a:satMod val="180000"/>
              </a:srgbClr>
            </a:duotone>
          </a:blip>
          <a:stretch>
            <a:fillRect/>
          </a:stretch>
        </p:blipFill>
        <p:spPr>
          <a:xfrm>
            <a:off x="2628900" y="1773025"/>
            <a:ext cx="6934200" cy="452472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D75427BA-B390-4C5A-BE5E-1E0849526893}"/>
              </a:ext>
            </a:extLst>
          </p:cNvPr>
          <p:cNvSpPr>
            <a:spLocks noGrp="1" noChangeArrowheads="1"/>
          </p:cNvSpPr>
          <p:nvPr>
            <p:ph type="title"/>
          </p:nvPr>
        </p:nvSpPr>
        <p:spPr>
          <a:xfrm>
            <a:off x="2209800" y="609600"/>
            <a:ext cx="7772400" cy="685800"/>
          </a:xfrm>
        </p:spPr>
        <p:txBody>
          <a:bodyPr>
            <a:normAutofit fontScale="90000"/>
          </a:bodyPr>
          <a:lstStyle/>
          <a:p>
            <a:r>
              <a:rPr lang="en-US" altLang="en-US"/>
              <a:t>Swastika</a:t>
            </a:r>
            <a:endParaRPr lang="en-IN" altLang="en-US"/>
          </a:p>
        </p:txBody>
      </p:sp>
      <p:sp>
        <p:nvSpPr>
          <p:cNvPr id="43011" name="Content Placeholder 2">
            <a:extLst>
              <a:ext uri="{FF2B5EF4-FFF2-40B4-BE49-F238E27FC236}">
                <a16:creationId xmlns:a16="http://schemas.microsoft.com/office/drawing/2014/main" id="{33C5EC51-FCFA-4ABE-99C4-AE1C4FD36A7C}"/>
              </a:ext>
            </a:extLst>
          </p:cNvPr>
          <p:cNvSpPr>
            <a:spLocks noGrp="1" noChangeArrowheads="1"/>
          </p:cNvSpPr>
          <p:nvPr>
            <p:ph idx="1"/>
          </p:nvPr>
        </p:nvSpPr>
        <p:spPr/>
        <p:txBody>
          <a:bodyPr/>
          <a:lstStyle/>
          <a:p>
            <a:endParaRPr lang="en-IN" altLang="en-US"/>
          </a:p>
        </p:txBody>
      </p:sp>
      <p:pic>
        <p:nvPicPr>
          <p:cNvPr id="4" name="Picture 3">
            <a:extLst>
              <a:ext uri="{FF2B5EF4-FFF2-40B4-BE49-F238E27FC236}">
                <a16:creationId xmlns:a16="http://schemas.microsoft.com/office/drawing/2014/main" id="{331046D2-D74E-4BB5-82FA-033749FD330F}"/>
              </a:ext>
            </a:extLst>
          </p:cNvPr>
          <p:cNvPicPr>
            <a:picLocks noChangeAspect="1"/>
          </p:cNvPicPr>
          <p:nvPr/>
        </p:nvPicPr>
        <p:blipFill>
          <a:blip r:embed="rId2">
            <a:duotone>
              <a:prstClr val="black"/>
              <a:srgbClr val="D9C3A5">
                <a:tint val="50000"/>
                <a:satMod val="180000"/>
              </a:srgbClr>
            </a:duotone>
          </a:blip>
          <a:stretch>
            <a:fillRect/>
          </a:stretch>
        </p:blipFill>
        <p:spPr>
          <a:xfrm>
            <a:off x="3200400" y="1476548"/>
            <a:ext cx="5867400" cy="528886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A5DDBDA6-E970-4601-AD52-377283520DC0}"/>
              </a:ext>
            </a:extLst>
          </p:cNvPr>
          <p:cNvSpPr>
            <a:spLocks noGrp="1" noChangeArrowheads="1"/>
          </p:cNvSpPr>
          <p:nvPr>
            <p:ph type="title"/>
          </p:nvPr>
        </p:nvSpPr>
        <p:spPr/>
        <p:txBody>
          <a:bodyPr/>
          <a:lstStyle/>
          <a:p>
            <a:r>
              <a:rPr lang="en-US" altLang="en-US"/>
              <a:t>Prastara</a:t>
            </a:r>
            <a:endParaRPr lang="en-IN" altLang="en-US"/>
          </a:p>
        </p:txBody>
      </p:sp>
      <p:sp>
        <p:nvSpPr>
          <p:cNvPr id="44035" name="Content Placeholder 2">
            <a:extLst>
              <a:ext uri="{FF2B5EF4-FFF2-40B4-BE49-F238E27FC236}">
                <a16:creationId xmlns:a16="http://schemas.microsoft.com/office/drawing/2014/main" id="{ABFBF3B3-77AE-486D-9F95-E26CFA4770EE}"/>
              </a:ext>
            </a:extLst>
          </p:cNvPr>
          <p:cNvSpPr>
            <a:spLocks noGrp="1" noChangeArrowheads="1"/>
          </p:cNvSpPr>
          <p:nvPr>
            <p:ph idx="1"/>
          </p:nvPr>
        </p:nvSpPr>
        <p:spPr/>
        <p:txBody>
          <a:bodyPr/>
          <a:lstStyle/>
          <a:p>
            <a:endParaRPr lang="en-IN" altLang="en-US"/>
          </a:p>
        </p:txBody>
      </p:sp>
      <p:pic>
        <p:nvPicPr>
          <p:cNvPr id="4" name="Picture 3">
            <a:extLst>
              <a:ext uri="{FF2B5EF4-FFF2-40B4-BE49-F238E27FC236}">
                <a16:creationId xmlns:a16="http://schemas.microsoft.com/office/drawing/2014/main" id="{837F7D08-18A3-4659-B18D-C746F098DF8B}"/>
              </a:ext>
            </a:extLst>
          </p:cNvPr>
          <p:cNvPicPr>
            <a:picLocks noChangeAspect="1"/>
          </p:cNvPicPr>
          <p:nvPr/>
        </p:nvPicPr>
        <p:blipFill>
          <a:blip r:embed="rId2">
            <a:duotone>
              <a:prstClr val="black"/>
              <a:srgbClr val="D9C3A5">
                <a:tint val="50000"/>
                <a:satMod val="180000"/>
              </a:srgbClr>
            </a:duotone>
          </a:blip>
          <a:stretch>
            <a:fillRect/>
          </a:stretch>
        </p:blipFill>
        <p:spPr>
          <a:xfrm>
            <a:off x="2400300" y="1981200"/>
            <a:ext cx="7391400" cy="382809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9E96B8E7-04F2-4C03-8CCB-49560C863E2B}"/>
              </a:ext>
            </a:extLst>
          </p:cNvPr>
          <p:cNvSpPr>
            <a:spLocks noGrp="1" noChangeArrowheads="1"/>
          </p:cNvSpPr>
          <p:nvPr>
            <p:ph type="title"/>
          </p:nvPr>
        </p:nvSpPr>
        <p:spPr/>
        <p:txBody>
          <a:bodyPr/>
          <a:lstStyle/>
          <a:p>
            <a:r>
              <a:rPr lang="en-US" altLang="en-US"/>
              <a:t>Karmuka</a:t>
            </a:r>
            <a:endParaRPr lang="en-IN" altLang="en-US"/>
          </a:p>
        </p:txBody>
      </p:sp>
      <p:sp>
        <p:nvSpPr>
          <p:cNvPr id="45059" name="Content Placeholder 2">
            <a:extLst>
              <a:ext uri="{FF2B5EF4-FFF2-40B4-BE49-F238E27FC236}">
                <a16:creationId xmlns:a16="http://schemas.microsoft.com/office/drawing/2014/main" id="{0D1302A7-44D6-4D97-9D58-D74F5EB9AB89}"/>
              </a:ext>
            </a:extLst>
          </p:cNvPr>
          <p:cNvSpPr>
            <a:spLocks noGrp="1" noChangeArrowheads="1"/>
          </p:cNvSpPr>
          <p:nvPr>
            <p:ph idx="1"/>
          </p:nvPr>
        </p:nvSpPr>
        <p:spPr/>
        <p:txBody>
          <a:bodyPr/>
          <a:lstStyle/>
          <a:p>
            <a:endParaRPr lang="en-IN" altLang="en-US"/>
          </a:p>
        </p:txBody>
      </p:sp>
      <p:pic>
        <p:nvPicPr>
          <p:cNvPr id="4" name="Picture 3">
            <a:extLst>
              <a:ext uri="{FF2B5EF4-FFF2-40B4-BE49-F238E27FC236}">
                <a16:creationId xmlns:a16="http://schemas.microsoft.com/office/drawing/2014/main" id="{28128630-A45B-41ED-A8BF-849C12E9B29D}"/>
              </a:ext>
            </a:extLst>
          </p:cNvPr>
          <p:cNvPicPr>
            <a:picLocks noChangeAspect="1"/>
          </p:cNvPicPr>
          <p:nvPr/>
        </p:nvPicPr>
        <p:blipFill>
          <a:blip r:embed="rId2">
            <a:duotone>
              <a:prstClr val="black"/>
              <a:srgbClr val="D9C3A5">
                <a:tint val="50000"/>
                <a:satMod val="180000"/>
              </a:srgbClr>
            </a:duotone>
          </a:blip>
          <a:stretch>
            <a:fillRect/>
          </a:stretch>
        </p:blipFill>
        <p:spPr>
          <a:xfrm>
            <a:off x="2590800" y="1554184"/>
            <a:ext cx="7391400" cy="469421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343F379B-1D5F-48D9-83CD-0D295FE6724E}"/>
              </a:ext>
            </a:extLst>
          </p:cNvPr>
          <p:cNvSpPr>
            <a:spLocks noGrp="1" noChangeArrowheads="1"/>
          </p:cNvSpPr>
          <p:nvPr>
            <p:ph type="title"/>
          </p:nvPr>
        </p:nvSpPr>
        <p:spPr/>
        <p:txBody>
          <a:bodyPr/>
          <a:lstStyle/>
          <a:p>
            <a:r>
              <a:rPr lang="en-US" altLang="en-US"/>
              <a:t>Chaturmukha</a:t>
            </a:r>
            <a:endParaRPr lang="en-IN" altLang="en-US"/>
          </a:p>
        </p:txBody>
      </p:sp>
      <p:sp>
        <p:nvSpPr>
          <p:cNvPr id="46083" name="Content Placeholder 2">
            <a:extLst>
              <a:ext uri="{FF2B5EF4-FFF2-40B4-BE49-F238E27FC236}">
                <a16:creationId xmlns:a16="http://schemas.microsoft.com/office/drawing/2014/main" id="{B5EA6E20-5F49-4105-ADE2-7CA057CD01F2}"/>
              </a:ext>
            </a:extLst>
          </p:cNvPr>
          <p:cNvSpPr>
            <a:spLocks noGrp="1" noChangeArrowheads="1"/>
          </p:cNvSpPr>
          <p:nvPr>
            <p:ph idx="1"/>
          </p:nvPr>
        </p:nvSpPr>
        <p:spPr/>
        <p:txBody>
          <a:bodyPr/>
          <a:lstStyle/>
          <a:p>
            <a:endParaRPr lang="en-IN" altLang="en-US"/>
          </a:p>
        </p:txBody>
      </p:sp>
      <p:pic>
        <p:nvPicPr>
          <p:cNvPr id="4" name="Picture 3">
            <a:extLst>
              <a:ext uri="{FF2B5EF4-FFF2-40B4-BE49-F238E27FC236}">
                <a16:creationId xmlns:a16="http://schemas.microsoft.com/office/drawing/2014/main" id="{00F9F46F-F916-4F66-A56B-422B435402E3}"/>
              </a:ext>
            </a:extLst>
          </p:cNvPr>
          <p:cNvPicPr>
            <a:picLocks noChangeAspect="1"/>
          </p:cNvPicPr>
          <p:nvPr/>
        </p:nvPicPr>
        <p:blipFill>
          <a:blip r:embed="rId2">
            <a:duotone>
              <a:prstClr val="black"/>
              <a:srgbClr val="D9C3A5">
                <a:tint val="50000"/>
                <a:satMod val="180000"/>
              </a:srgbClr>
            </a:duotone>
          </a:blip>
          <a:stretch>
            <a:fillRect/>
          </a:stretch>
        </p:blipFill>
        <p:spPr>
          <a:xfrm>
            <a:off x="3200401" y="1748010"/>
            <a:ext cx="5407837" cy="434799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3" name="Content Placeholder 2"/>
          <p:cNvSpPr>
            <a:spLocks noGrp="1"/>
          </p:cNvSpPr>
          <p:nvPr>
            <p:ph idx="1"/>
          </p:nvPr>
        </p:nvSpPr>
        <p:spPr/>
        <p:txBody>
          <a:bodyPr/>
          <a:lstStyle/>
          <a:p>
            <a:r>
              <a:rPr lang="en-US" dirty="0"/>
              <a:t>Introduction to four step model</a:t>
            </a:r>
          </a:p>
          <a:p>
            <a:r>
              <a:rPr lang="en-US" dirty="0"/>
              <a:t>Choice Models</a:t>
            </a:r>
          </a:p>
          <a:p>
            <a:r>
              <a:rPr lang="en-US" dirty="0"/>
              <a:t>Activity Based Modelling Approach</a:t>
            </a:r>
          </a:p>
          <a:p>
            <a:pPr lvl="1"/>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17</a:t>
            </a:fld>
            <a:endParaRPr lang="en-US"/>
          </a:p>
        </p:txBody>
      </p:sp>
    </p:spTree>
    <p:extLst>
      <p:ext uri="{BB962C8B-B14F-4D97-AF65-F5344CB8AC3E}">
        <p14:creationId xmlns:p14="http://schemas.microsoft.com/office/powerpoint/2010/main" val="2722455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Demand for Travel is a derived Demand</a:t>
            </a:r>
          </a:p>
          <a:p>
            <a:r>
              <a:rPr lang="en-US" dirty="0"/>
              <a:t>Components of Transportation System</a:t>
            </a:r>
          </a:p>
          <a:p>
            <a:pPr marL="1314450" lvl="2" indent="-514350">
              <a:buFont typeface="+mj-lt"/>
              <a:buAutoNum type="arabicPeriod"/>
            </a:pPr>
            <a:r>
              <a:rPr lang="en-US" dirty="0"/>
              <a:t>User</a:t>
            </a:r>
          </a:p>
          <a:p>
            <a:pPr marL="1314450" lvl="2" indent="-514350">
              <a:buFont typeface="+mj-lt"/>
              <a:buAutoNum type="arabicPeriod"/>
            </a:pPr>
            <a:r>
              <a:rPr lang="en-US" dirty="0"/>
              <a:t>Vehicle/ Carrier</a:t>
            </a:r>
          </a:p>
          <a:p>
            <a:pPr marL="1314450" lvl="2" indent="-514350">
              <a:buFont typeface="+mj-lt"/>
              <a:buAutoNum type="arabicPeriod"/>
            </a:pPr>
            <a:r>
              <a:rPr lang="en-US" dirty="0"/>
              <a:t>Roadway/ Facility</a:t>
            </a:r>
          </a:p>
          <a:p>
            <a:pPr marL="1314450" lvl="2" indent="-514350">
              <a:buFont typeface="+mj-lt"/>
              <a:buAutoNum type="arabicPeriod"/>
            </a:pPr>
            <a:r>
              <a:rPr lang="en-US" dirty="0"/>
              <a:t>Environment</a:t>
            </a:r>
          </a:p>
          <a:p>
            <a:r>
              <a:rPr lang="en-US" dirty="0"/>
              <a:t>Transportation systems problems</a:t>
            </a:r>
          </a:p>
          <a:p>
            <a:pPr marL="1314450" lvl="2" indent="-514350">
              <a:buFont typeface="+mj-lt"/>
              <a:buAutoNum type="arabicPeriod"/>
            </a:pPr>
            <a:r>
              <a:rPr lang="en-US" dirty="0"/>
              <a:t>Congestion</a:t>
            </a:r>
          </a:p>
          <a:p>
            <a:pPr marL="1314450" lvl="2" indent="-514350">
              <a:buFont typeface="+mj-lt"/>
              <a:buAutoNum type="arabicPeriod"/>
            </a:pPr>
            <a:r>
              <a:rPr lang="en-US" dirty="0"/>
              <a:t>Pollution</a:t>
            </a:r>
          </a:p>
          <a:p>
            <a:pPr marL="1314450" lvl="2" indent="-514350">
              <a:buFont typeface="+mj-lt"/>
              <a:buAutoNum type="arabicPeriod"/>
            </a:pPr>
            <a:r>
              <a:rPr lang="en-US" dirty="0"/>
              <a:t>Safety</a:t>
            </a:r>
          </a:p>
          <a:p>
            <a:pPr marL="1314450" lvl="2" indent="-514350">
              <a:buFont typeface="+mj-lt"/>
              <a:buAutoNum type="arabicPeriod"/>
            </a:pPr>
            <a:r>
              <a:rPr lang="en-US" dirty="0"/>
              <a:t>Parking</a:t>
            </a:r>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18</a:t>
            </a:fld>
            <a:endParaRPr lang="en-US"/>
          </a:p>
        </p:txBody>
      </p:sp>
    </p:spTree>
    <p:extLst>
      <p:ext uri="{BB962C8B-B14F-4D97-AF65-F5344CB8AC3E}">
        <p14:creationId xmlns:p14="http://schemas.microsoft.com/office/powerpoint/2010/main" val="415772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Four step model</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7877967-DBFB-4753-B004-F8893E870386}" type="slidenum">
              <a:rPr lang="en-US" smtClean="0"/>
              <a:t>19</a:t>
            </a:fld>
            <a:endParaRPr lang="en-US"/>
          </a:p>
        </p:txBody>
      </p:sp>
    </p:spTree>
    <p:extLst>
      <p:ext uri="{BB962C8B-B14F-4D97-AF65-F5344CB8AC3E}">
        <p14:creationId xmlns:p14="http://schemas.microsoft.com/office/powerpoint/2010/main" val="1965706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we interested in Travel Demand Modelling?</a:t>
            </a:r>
          </a:p>
        </p:txBody>
      </p:sp>
      <p:sp>
        <p:nvSpPr>
          <p:cNvPr id="3" name="Content Placeholder 2"/>
          <p:cNvSpPr>
            <a:spLocks noGrp="1"/>
          </p:cNvSpPr>
          <p:nvPr>
            <p:ph idx="1"/>
          </p:nvPr>
        </p:nvSpPr>
        <p:spPr>
          <a:xfrm>
            <a:off x="5013702" y="1825625"/>
            <a:ext cx="6340098" cy="4351338"/>
          </a:xfrm>
        </p:spPr>
        <p:txBody>
          <a:bodyPr/>
          <a:lstStyle/>
          <a:p>
            <a:pPr marL="0" indent="0" algn="ctr">
              <a:buNone/>
            </a:pPr>
            <a:r>
              <a:rPr lang="en-IN" dirty="0"/>
              <a:t>Forecast  - Transportation Demand</a:t>
            </a:r>
          </a:p>
          <a:p>
            <a:endParaRPr lang="en-US" dirty="0"/>
          </a:p>
        </p:txBody>
      </p:sp>
      <p:pic>
        <p:nvPicPr>
          <p:cNvPr id="1026" name="Picture 2" descr="https://mises.ca/wp-content/uploads/2013/05/peop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4731" y="4996704"/>
            <a:ext cx="1789873" cy="1116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164731" y="4396501"/>
            <a:ext cx="1666252" cy="369332"/>
          </a:xfrm>
          <a:prstGeom prst="rect">
            <a:avLst/>
          </a:prstGeom>
          <a:noFill/>
        </p:spPr>
        <p:txBody>
          <a:bodyPr wrap="square" rtlCol="0">
            <a:spAutoFit/>
          </a:bodyPr>
          <a:lstStyle/>
          <a:p>
            <a:r>
              <a:rPr lang="en-US" dirty="0"/>
              <a:t>People</a:t>
            </a:r>
          </a:p>
        </p:txBody>
      </p:sp>
      <p:sp>
        <p:nvSpPr>
          <p:cNvPr id="6" name="TextBox 5"/>
          <p:cNvSpPr txBox="1"/>
          <p:nvPr/>
        </p:nvSpPr>
        <p:spPr>
          <a:xfrm>
            <a:off x="5313690" y="4396501"/>
            <a:ext cx="2412753" cy="369332"/>
          </a:xfrm>
          <a:prstGeom prst="rect">
            <a:avLst/>
          </a:prstGeom>
          <a:noFill/>
        </p:spPr>
        <p:txBody>
          <a:bodyPr wrap="square" rtlCol="0">
            <a:spAutoFit/>
          </a:bodyPr>
          <a:lstStyle/>
          <a:p>
            <a:r>
              <a:rPr lang="en-US" dirty="0"/>
              <a:t>Transportation system</a:t>
            </a:r>
          </a:p>
        </p:txBody>
      </p:sp>
      <p:cxnSp>
        <p:nvCxnSpPr>
          <p:cNvPr id="7" name="Straight Arrow Connector 6"/>
          <p:cNvCxnSpPr>
            <a:stCxn id="6" idx="3"/>
            <a:endCxn id="4" idx="1"/>
          </p:cNvCxnSpPr>
          <p:nvPr/>
        </p:nvCxnSpPr>
        <p:spPr>
          <a:xfrm>
            <a:off x="7726443" y="4581167"/>
            <a:ext cx="2438288"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8" name="Rectangle 7"/>
          <p:cNvSpPr/>
          <p:nvPr/>
        </p:nvSpPr>
        <p:spPr>
          <a:xfrm>
            <a:off x="7640935" y="4076898"/>
            <a:ext cx="2609304" cy="369332"/>
          </a:xfrm>
          <a:prstGeom prst="rect">
            <a:avLst/>
          </a:prstGeom>
        </p:spPr>
        <p:txBody>
          <a:bodyPr wrap="none">
            <a:spAutoFit/>
          </a:bodyPr>
          <a:lstStyle/>
          <a:p>
            <a:pPr algn="ctr"/>
            <a:r>
              <a:rPr lang="en-US" dirty="0"/>
              <a:t>Changes in the Attributes </a:t>
            </a:r>
          </a:p>
        </p:txBody>
      </p:sp>
      <p:cxnSp>
        <p:nvCxnSpPr>
          <p:cNvPr id="11" name="Straight Arrow Connector 10"/>
          <p:cNvCxnSpPr>
            <a:endCxn id="8" idx="0"/>
          </p:cNvCxnSpPr>
          <p:nvPr/>
        </p:nvCxnSpPr>
        <p:spPr>
          <a:xfrm>
            <a:off x="8945587" y="2676456"/>
            <a:ext cx="0" cy="1400442"/>
          </a:xfrm>
          <a:prstGeom prst="straightConnector1">
            <a:avLst/>
          </a:prstGeom>
          <a:ln>
            <a:headEnd type="triangle"/>
            <a:tailEnd type="triangle"/>
          </a:ln>
        </p:spPr>
        <p:style>
          <a:lnRef idx="3">
            <a:schemeClr val="accent5"/>
          </a:lnRef>
          <a:fillRef idx="0">
            <a:schemeClr val="accent5"/>
          </a:fillRef>
          <a:effectRef idx="2">
            <a:schemeClr val="accent5"/>
          </a:effectRef>
          <a:fontRef idx="minor">
            <a:schemeClr val="tx1"/>
          </a:fontRef>
        </p:style>
      </p:cxnSp>
      <p:sp>
        <p:nvSpPr>
          <p:cNvPr id="5" name="TextBox 4"/>
          <p:cNvSpPr txBox="1"/>
          <p:nvPr/>
        </p:nvSpPr>
        <p:spPr>
          <a:xfrm>
            <a:off x="5313689" y="4900770"/>
            <a:ext cx="2412753" cy="1200329"/>
          </a:xfrm>
          <a:prstGeom prst="rect">
            <a:avLst/>
          </a:prstGeom>
          <a:noFill/>
        </p:spPr>
        <p:txBody>
          <a:bodyPr wrap="square" rtlCol="0">
            <a:spAutoFit/>
          </a:bodyPr>
          <a:lstStyle/>
          <a:p>
            <a:r>
              <a:rPr lang="en-US" dirty="0"/>
              <a:t>User</a:t>
            </a:r>
          </a:p>
          <a:p>
            <a:r>
              <a:rPr lang="en-US" dirty="0"/>
              <a:t>Vehicle/ Carrier</a:t>
            </a:r>
          </a:p>
          <a:p>
            <a:r>
              <a:rPr lang="en-US" dirty="0"/>
              <a:t>Roadway/ Facility</a:t>
            </a:r>
          </a:p>
          <a:p>
            <a:r>
              <a:rPr lang="en-US" dirty="0"/>
              <a:t>Environment</a:t>
            </a:r>
          </a:p>
        </p:txBody>
      </p:sp>
      <p:sp>
        <p:nvSpPr>
          <p:cNvPr id="10" name="Slide Number Placeholder 9"/>
          <p:cNvSpPr>
            <a:spLocks noGrp="1"/>
          </p:cNvSpPr>
          <p:nvPr>
            <p:ph type="sldNum" sz="quarter" idx="12"/>
          </p:nvPr>
        </p:nvSpPr>
        <p:spPr/>
        <p:txBody>
          <a:bodyPr/>
          <a:lstStyle/>
          <a:p>
            <a:fld id="{F7877967-DBFB-4753-B004-F8893E870386}" type="slidenum">
              <a:rPr lang="en-US" smtClean="0"/>
              <a:t>2</a:t>
            </a:fld>
            <a:endParaRPr lang="en-US"/>
          </a:p>
        </p:txBody>
      </p:sp>
      <p:sp>
        <p:nvSpPr>
          <p:cNvPr id="12" name="Rectangle 11"/>
          <p:cNvSpPr/>
          <p:nvPr/>
        </p:nvSpPr>
        <p:spPr>
          <a:xfrm>
            <a:off x="748899" y="2431633"/>
            <a:ext cx="3478078" cy="3139321"/>
          </a:xfrm>
          <a:prstGeom prst="rect">
            <a:avLst/>
          </a:prstGeom>
        </p:spPr>
        <p:txBody>
          <a:bodyPr wrap="square">
            <a:spAutoFit/>
          </a:bodyPr>
          <a:lstStyle/>
          <a:p>
            <a:r>
              <a:rPr lang="en-US" dirty="0"/>
              <a:t>Travel analysis incorporates a wide spectrum of topics as part of regional transportation planning activities. In general, travel analysis is performed to assist decision makers in making informed transportation planning decisions. The strength of modern travel demand forecasting is the ability to ask critical “what if” questions about proposed plans and policies. </a:t>
            </a:r>
          </a:p>
        </p:txBody>
      </p:sp>
      <p:pic>
        <p:nvPicPr>
          <p:cNvPr id="15" name="Picture 14">
            <a:extLst>
              <a:ext uri="{FF2B5EF4-FFF2-40B4-BE49-F238E27FC236}">
                <a16:creationId xmlns:a16="http://schemas.microsoft.com/office/drawing/2014/main" id="{58E228E5-407D-4FD4-B272-314036BE246B}"/>
              </a:ext>
            </a:extLst>
          </p:cNvPr>
          <p:cNvPicPr>
            <a:picLocks noChangeAspect="1"/>
          </p:cNvPicPr>
          <p:nvPr/>
        </p:nvPicPr>
        <p:blipFill rotWithShape="1">
          <a:blip r:embed="rId3"/>
          <a:srcRect l="50001" r="11980"/>
          <a:stretch/>
        </p:blipFill>
        <p:spPr>
          <a:xfrm>
            <a:off x="7084615" y="4798322"/>
            <a:ext cx="1283654" cy="1899181"/>
          </a:xfrm>
          <a:prstGeom prst="rect">
            <a:avLst/>
          </a:prstGeom>
        </p:spPr>
      </p:pic>
    </p:spTree>
    <p:extLst>
      <p:ext uri="{BB962C8B-B14F-4D97-AF65-F5344CB8AC3E}">
        <p14:creationId xmlns:p14="http://schemas.microsoft.com/office/powerpoint/2010/main" val="605072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step model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74158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F7877967-DBFB-4753-B004-F8893E870386}" type="slidenum">
              <a:rPr lang="en-US" smtClean="0"/>
              <a:t>20</a:t>
            </a:fld>
            <a:endParaRPr lang="en-US"/>
          </a:p>
        </p:txBody>
      </p:sp>
    </p:spTree>
    <p:extLst>
      <p:ext uri="{BB962C8B-B14F-4D97-AF65-F5344CB8AC3E}">
        <p14:creationId xmlns:p14="http://schemas.microsoft.com/office/powerpoint/2010/main" val="3651040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step model</a:t>
            </a:r>
          </a:p>
        </p:txBody>
      </p:sp>
      <p:sp>
        <p:nvSpPr>
          <p:cNvPr id="4" name="Oval 3"/>
          <p:cNvSpPr/>
          <p:nvPr/>
        </p:nvSpPr>
        <p:spPr>
          <a:xfrm>
            <a:off x="316751" y="2096712"/>
            <a:ext cx="1219200" cy="6858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ZONE I</a:t>
            </a:r>
          </a:p>
        </p:txBody>
      </p:sp>
      <p:cxnSp>
        <p:nvCxnSpPr>
          <p:cNvPr id="5" name="Straight Arrow Connector 4"/>
          <p:cNvCxnSpPr>
            <a:stCxn id="4" idx="0"/>
          </p:cNvCxnSpPr>
          <p:nvPr/>
        </p:nvCxnSpPr>
        <p:spPr>
          <a:xfrm rot="5400000" flipH="1" flipV="1">
            <a:off x="773951" y="1944312"/>
            <a:ext cx="304800" cy="158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6" name="Straight Arrow Connector 5"/>
          <p:cNvCxnSpPr>
            <a:stCxn id="4" idx="6"/>
          </p:cNvCxnSpPr>
          <p:nvPr/>
        </p:nvCxnSpPr>
        <p:spPr>
          <a:xfrm>
            <a:off x="1535951" y="2439612"/>
            <a:ext cx="228600" cy="3810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7" name="Straight Arrow Connector 6"/>
          <p:cNvCxnSpPr>
            <a:stCxn id="4" idx="4"/>
          </p:cNvCxnSpPr>
          <p:nvPr/>
        </p:nvCxnSpPr>
        <p:spPr>
          <a:xfrm rot="5400000">
            <a:off x="812051" y="2896812"/>
            <a:ext cx="228600" cy="158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8" name="Straight Arrow Connector 7"/>
          <p:cNvCxnSpPr>
            <a:stCxn id="4" idx="2"/>
          </p:cNvCxnSpPr>
          <p:nvPr/>
        </p:nvCxnSpPr>
        <p:spPr>
          <a:xfrm rot="10800000">
            <a:off x="11951" y="2401512"/>
            <a:ext cx="304800" cy="3810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9" name="Straight Arrow Connector 8"/>
          <p:cNvCxnSpPr>
            <a:stCxn id="4" idx="7"/>
          </p:cNvCxnSpPr>
          <p:nvPr/>
        </p:nvCxnSpPr>
        <p:spPr>
          <a:xfrm rot="5400000" flipH="1" flipV="1">
            <a:off x="1396462" y="1981454"/>
            <a:ext cx="176633" cy="25475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0" name="Straight Arrow Connector 9"/>
          <p:cNvCxnSpPr>
            <a:stCxn id="4" idx="5"/>
          </p:cNvCxnSpPr>
          <p:nvPr/>
        </p:nvCxnSpPr>
        <p:spPr>
          <a:xfrm rot="16200000" flipH="1">
            <a:off x="1282161" y="2757321"/>
            <a:ext cx="252835" cy="10235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1" name="Straight Arrow Connector 10"/>
          <p:cNvCxnSpPr>
            <a:stCxn id="4" idx="1"/>
          </p:cNvCxnSpPr>
          <p:nvPr/>
        </p:nvCxnSpPr>
        <p:spPr>
          <a:xfrm rot="16200000" flipV="1">
            <a:off x="317709" y="2019555"/>
            <a:ext cx="176633" cy="17854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2" name="Straight Arrow Connector 11"/>
          <p:cNvCxnSpPr>
            <a:stCxn id="4" idx="3"/>
          </p:cNvCxnSpPr>
          <p:nvPr/>
        </p:nvCxnSpPr>
        <p:spPr>
          <a:xfrm rot="5400000">
            <a:off x="279608" y="2719222"/>
            <a:ext cx="252835" cy="17854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13" name="Oval 12"/>
          <p:cNvSpPr/>
          <p:nvPr/>
        </p:nvSpPr>
        <p:spPr>
          <a:xfrm>
            <a:off x="3593350" y="2058611"/>
            <a:ext cx="1266019" cy="685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ZONE  J</a:t>
            </a:r>
          </a:p>
        </p:txBody>
      </p:sp>
      <p:sp>
        <p:nvSpPr>
          <p:cNvPr id="14" name="Oval 13"/>
          <p:cNvSpPr/>
          <p:nvPr/>
        </p:nvSpPr>
        <p:spPr>
          <a:xfrm>
            <a:off x="4953000" y="3008554"/>
            <a:ext cx="1219200" cy="6858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ZONE I</a:t>
            </a:r>
          </a:p>
        </p:txBody>
      </p:sp>
      <p:sp>
        <p:nvSpPr>
          <p:cNvPr id="15" name="Oval 14"/>
          <p:cNvSpPr/>
          <p:nvPr/>
        </p:nvSpPr>
        <p:spPr>
          <a:xfrm>
            <a:off x="8343900" y="2947090"/>
            <a:ext cx="1219200" cy="685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ZONE J</a:t>
            </a:r>
          </a:p>
        </p:txBody>
      </p:sp>
      <p:sp>
        <p:nvSpPr>
          <p:cNvPr id="16" name="Oval 15"/>
          <p:cNvSpPr/>
          <p:nvPr/>
        </p:nvSpPr>
        <p:spPr>
          <a:xfrm>
            <a:off x="254749" y="4238316"/>
            <a:ext cx="1219200" cy="6858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ZONE I</a:t>
            </a:r>
          </a:p>
        </p:txBody>
      </p:sp>
      <p:sp>
        <p:nvSpPr>
          <p:cNvPr id="17" name="Oval 16"/>
          <p:cNvSpPr/>
          <p:nvPr/>
        </p:nvSpPr>
        <p:spPr>
          <a:xfrm>
            <a:off x="3683749" y="4238316"/>
            <a:ext cx="1219200" cy="685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ZONE J</a:t>
            </a:r>
          </a:p>
        </p:txBody>
      </p:sp>
      <p:sp>
        <p:nvSpPr>
          <p:cNvPr id="18" name="Oval 17"/>
          <p:cNvSpPr/>
          <p:nvPr/>
        </p:nvSpPr>
        <p:spPr>
          <a:xfrm>
            <a:off x="5017248" y="5213729"/>
            <a:ext cx="1219200" cy="6858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ZONE I</a:t>
            </a:r>
          </a:p>
        </p:txBody>
      </p:sp>
      <p:sp>
        <p:nvSpPr>
          <p:cNvPr id="19" name="Oval 18"/>
          <p:cNvSpPr/>
          <p:nvPr/>
        </p:nvSpPr>
        <p:spPr>
          <a:xfrm>
            <a:off x="8217648" y="5213729"/>
            <a:ext cx="1219200" cy="685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ZONE J</a:t>
            </a:r>
          </a:p>
        </p:txBody>
      </p:sp>
      <p:cxnSp>
        <p:nvCxnSpPr>
          <p:cNvPr id="20" name="Straight Arrow Connector 19"/>
          <p:cNvCxnSpPr>
            <a:endCxn id="13" idx="0"/>
          </p:cNvCxnSpPr>
          <p:nvPr/>
        </p:nvCxnSpPr>
        <p:spPr>
          <a:xfrm>
            <a:off x="4203745" y="1830805"/>
            <a:ext cx="22615" cy="227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3" idx="6"/>
          </p:cNvCxnSpPr>
          <p:nvPr/>
        </p:nvCxnSpPr>
        <p:spPr>
          <a:xfrm flipH="1">
            <a:off x="4859369" y="2363411"/>
            <a:ext cx="181782"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3" idx="4"/>
          </p:cNvCxnSpPr>
          <p:nvPr/>
        </p:nvCxnSpPr>
        <p:spPr>
          <a:xfrm flipH="1" flipV="1">
            <a:off x="4226360" y="2744411"/>
            <a:ext cx="52792"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3" idx="2"/>
          </p:cNvCxnSpPr>
          <p:nvPr/>
        </p:nvCxnSpPr>
        <p:spPr>
          <a:xfrm flipV="1">
            <a:off x="3364751" y="2401511"/>
            <a:ext cx="228599"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3" idx="7"/>
          </p:cNvCxnSpPr>
          <p:nvPr/>
        </p:nvCxnSpPr>
        <p:spPr>
          <a:xfrm flipH="1">
            <a:off x="4673965" y="1982410"/>
            <a:ext cx="62388" cy="1766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3" idx="1"/>
          </p:cNvCxnSpPr>
          <p:nvPr/>
        </p:nvCxnSpPr>
        <p:spPr>
          <a:xfrm>
            <a:off x="3669552" y="1982410"/>
            <a:ext cx="109202" cy="1766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3" idx="3"/>
          </p:cNvCxnSpPr>
          <p:nvPr/>
        </p:nvCxnSpPr>
        <p:spPr>
          <a:xfrm flipV="1">
            <a:off x="3745752" y="2643978"/>
            <a:ext cx="33002" cy="252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3" idx="5"/>
          </p:cNvCxnSpPr>
          <p:nvPr/>
        </p:nvCxnSpPr>
        <p:spPr>
          <a:xfrm flipH="1" flipV="1">
            <a:off x="4673965" y="2643978"/>
            <a:ext cx="138586" cy="176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791200" y="3313354"/>
            <a:ext cx="184731" cy="369332"/>
          </a:xfrm>
          <a:prstGeom prst="rect">
            <a:avLst/>
          </a:prstGeom>
          <a:noFill/>
        </p:spPr>
        <p:txBody>
          <a:bodyPr wrap="none" rtlCol="0">
            <a:spAutoFit/>
          </a:bodyPr>
          <a:lstStyle/>
          <a:p>
            <a:endParaRPr lang="en-US" dirty="0"/>
          </a:p>
        </p:txBody>
      </p:sp>
      <p:sp>
        <p:nvSpPr>
          <p:cNvPr id="37" name="TextBox 36"/>
          <p:cNvSpPr txBox="1"/>
          <p:nvPr/>
        </p:nvSpPr>
        <p:spPr>
          <a:xfrm>
            <a:off x="1535951" y="1791912"/>
            <a:ext cx="383438" cy="369332"/>
          </a:xfrm>
          <a:prstGeom prst="rect">
            <a:avLst/>
          </a:prstGeom>
          <a:noFill/>
        </p:spPr>
        <p:txBody>
          <a:bodyPr wrap="none" rtlCol="0">
            <a:spAutoFit/>
          </a:bodyPr>
          <a:lstStyle/>
          <a:p>
            <a:r>
              <a:rPr lang="en-US" dirty="0" err="1"/>
              <a:t>O</a:t>
            </a:r>
            <a:r>
              <a:rPr lang="en-US" sz="1600" dirty="0" err="1"/>
              <a:t>i</a:t>
            </a:r>
            <a:endParaRPr lang="en-US" dirty="0"/>
          </a:p>
        </p:txBody>
      </p:sp>
      <p:sp>
        <p:nvSpPr>
          <p:cNvPr id="38" name="TextBox 37"/>
          <p:cNvSpPr txBox="1"/>
          <p:nvPr/>
        </p:nvSpPr>
        <p:spPr>
          <a:xfrm>
            <a:off x="4299820" y="1766889"/>
            <a:ext cx="381836" cy="369332"/>
          </a:xfrm>
          <a:prstGeom prst="rect">
            <a:avLst/>
          </a:prstGeom>
          <a:noFill/>
        </p:spPr>
        <p:txBody>
          <a:bodyPr wrap="none" rtlCol="0">
            <a:spAutoFit/>
          </a:bodyPr>
          <a:lstStyle/>
          <a:p>
            <a:r>
              <a:rPr lang="en-US" dirty="0" err="1"/>
              <a:t>Dj</a:t>
            </a:r>
            <a:endParaRPr lang="en-US" dirty="0"/>
          </a:p>
        </p:txBody>
      </p:sp>
      <p:cxnSp>
        <p:nvCxnSpPr>
          <p:cNvPr id="39" name="Curved Connector 38"/>
          <p:cNvCxnSpPr>
            <a:stCxn id="14" idx="7"/>
            <a:endCxn id="15" idx="1"/>
          </p:cNvCxnSpPr>
          <p:nvPr/>
        </p:nvCxnSpPr>
        <p:spPr>
          <a:xfrm rot="5400000" flipH="1" flipV="1">
            <a:off x="7227318" y="1813857"/>
            <a:ext cx="61464" cy="2528796"/>
          </a:xfrm>
          <a:prstGeom prst="curvedConnector3">
            <a:avLst>
              <a:gd name="adj1" fmla="val 635326"/>
            </a:avLst>
          </a:prstGeom>
          <a:ln>
            <a:tailEnd type="arrow"/>
          </a:ln>
        </p:spPr>
        <p:style>
          <a:lnRef idx="1">
            <a:schemeClr val="accent2"/>
          </a:lnRef>
          <a:fillRef idx="0">
            <a:schemeClr val="accent2"/>
          </a:fillRef>
          <a:effectRef idx="0">
            <a:schemeClr val="accent2"/>
          </a:effectRef>
          <a:fontRef idx="minor">
            <a:schemeClr val="tx1"/>
          </a:fontRef>
        </p:style>
      </p:cxnSp>
      <p:sp>
        <p:nvSpPr>
          <p:cNvPr id="40" name="TextBox 39"/>
          <p:cNvSpPr txBox="1"/>
          <p:nvPr/>
        </p:nvSpPr>
        <p:spPr>
          <a:xfrm>
            <a:off x="7010400" y="2779954"/>
            <a:ext cx="404278" cy="369332"/>
          </a:xfrm>
          <a:prstGeom prst="rect">
            <a:avLst/>
          </a:prstGeom>
          <a:noFill/>
        </p:spPr>
        <p:txBody>
          <a:bodyPr wrap="none" rtlCol="0">
            <a:spAutoFit/>
          </a:bodyPr>
          <a:lstStyle/>
          <a:p>
            <a:r>
              <a:rPr lang="en-US" dirty="0" err="1"/>
              <a:t>Tij</a:t>
            </a:r>
            <a:endParaRPr lang="en-US" dirty="0"/>
          </a:p>
        </p:txBody>
      </p:sp>
      <p:cxnSp>
        <p:nvCxnSpPr>
          <p:cNvPr id="41" name="Shape 120"/>
          <p:cNvCxnSpPr>
            <a:stCxn id="16" idx="6"/>
            <a:endCxn id="17" idx="1"/>
          </p:cNvCxnSpPr>
          <p:nvPr/>
        </p:nvCxnSpPr>
        <p:spPr>
          <a:xfrm flipV="1">
            <a:off x="1473949" y="4338749"/>
            <a:ext cx="2388348" cy="242467"/>
          </a:xfrm>
          <a:prstGeom prst="curvedConnector4">
            <a:avLst>
              <a:gd name="adj1" fmla="val 46262"/>
              <a:gd name="adj2" fmla="val 23570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hape 122"/>
          <p:cNvCxnSpPr>
            <a:stCxn id="16" idx="6"/>
            <a:endCxn id="17" idx="3"/>
          </p:cNvCxnSpPr>
          <p:nvPr/>
        </p:nvCxnSpPr>
        <p:spPr>
          <a:xfrm>
            <a:off x="1473949" y="4581216"/>
            <a:ext cx="2388348" cy="242467"/>
          </a:xfrm>
          <a:prstGeom prst="curvedConnector4">
            <a:avLst>
              <a:gd name="adj1" fmla="val 45464"/>
              <a:gd name="adj2" fmla="val 19428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693149" y="4009716"/>
            <a:ext cx="718466" cy="369332"/>
          </a:xfrm>
          <a:prstGeom prst="rect">
            <a:avLst/>
          </a:prstGeom>
          <a:noFill/>
        </p:spPr>
        <p:txBody>
          <a:bodyPr wrap="none" rtlCol="0">
            <a:spAutoFit/>
          </a:bodyPr>
          <a:lstStyle/>
          <a:p>
            <a:r>
              <a:rPr lang="en-US" dirty="0"/>
              <a:t>TijM1</a:t>
            </a:r>
          </a:p>
        </p:txBody>
      </p:sp>
      <p:sp>
        <p:nvSpPr>
          <p:cNvPr id="44" name="TextBox 43"/>
          <p:cNvSpPr txBox="1"/>
          <p:nvPr/>
        </p:nvSpPr>
        <p:spPr>
          <a:xfrm>
            <a:off x="2693149" y="4695516"/>
            <a:ext cx="718466" cy="369332"/>
          </a:xfrm>
          <a:prstGeom prst="rect">
            <a:avLst/>
          </a:prstGeom>
          <a:noFill/>
        </p:spPr>
        <p:txBody>
          <a:bodyPr wrap="none" rtlCol="0">
            <a:spAutoFit/>
          </a:bodyPr>
          <a:lstStyle/>
          <a:p>
            <a:r>
              <a:rPr lang="en-US" dirty="0"/>
              <a:t>TijM2</a:t>
            </a:r>
          </a:p>
        </p:txBody>
      </p:sp>
      <p:cxnSp>
        <p:nvCxnSpPr>
          <p:cNvPr id="45" name="Straight Connector 44"/>
          <p:cNvCxnSpPr/>
          <p:nvPr/>
        </p:nvCxnSpPr>
        <p:spPr>
          <a:xfrm>
            <a:off x="6236448" y="5289929"/>
            <a:ext cx="2057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5931648" y="5670929"/>
            <a:ext cx="106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312648" y="6051929"/>
            <a:ext cx="2057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7646148" y="5709029"/>
            <a:ext cx="990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8" idx="6"/>
            <a:endCxn id="19" idx="2"/>
          </p:cNvCxnSpPr>
          <p:nvPr/>
        </p:nvCxnSpPr>
        <p:spPr>
          <a:xfrm>
            <a:off x="6236448" y="5556629"/>
            <a:ext cx="1981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236448" y="5823329"/>
            <a:ext cx="2057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6312648" y="5670929"/>
            <a:ext cx="106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6693648" y="5670929"/>
            <a:ext cx="106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960348" y="5632829"/>
            <a:ext cx="1143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7227048" y="5670929"/>
            <a:ext cx="1219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endCxn id="18" idx="6"/>
          </p:cNvCxnSpPr>
          <p:nvPr/>
        </p:nvCxnSpPr>
        <p:spPr>
          <a:xfrm flipH="1">
            <a:off x="6236448" y="5555041"/>
            <a:ext cx="227409"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56" name="Straight Connector 55"/>
          <p:cNvCxnSpPr/>
          <p:nvPr/>
        </p:nvCxnSpPr>
        <p:spPr>
          <a:xfrm flipV="1">
            <a:off x="6463857" y="5290723"/>
            <a:ext cx="1985" cy="264318"/>
          </a:xfrm>
          <a:prstGeom prst="line">
            <a:avLst/>
          </a:prstGeom>
        </p:spPr>
        <p:style>
          <a:lnRef idx="3">
            <a:schemeClr val="accent2"/>
          </a:lnRef>
          <a:fillRef idx="0">
            <a:schemeClr val="accent2"/>
          </a:fillRef>
          <a:effectRef idx="2">
            <a:schemeClr val="accent2"/>
          </a:effectRef>
          <a:fontRef idx="minor">
            <a:schemeClr val="tx1"/>
          </a:fontRef>
        </p:style>
      </p:cxnSp>
      <p:cxnSp>
        <p:nvCxnSpPr>
          <p:cNvPr id="57" name="Straight Connector 56"/>
          <p:cNvCxnSpPr/>
          <p:nvPr/>
        </p:nvCxnSpPr>
        <p:spPr>
          <a:xfrm>
            <a:off x="6465048" y="5289929"/>
            <a:ext cx="1066800"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58" name="Straight Connector 57"/>
          <p:cNvCxnSpPr/>
          <p:nvPr/>
        </p:nvCxnSpPr>
        <p:spPr>
          <a:xfrm rot="5400000">
            <a:off x="7265148" y="5556629"/>
            <a:ext cx="533400"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59" name="Straight Connector 58"/>
          <p:cNvCxnSpPr/>
          <p:nvPr/>
        </p:nvCxnSpPr>
        <p:spPr>
          <a:xfrm>
            <a:off x="7531848" y="5823329"/>
            <a:ext cx="304800"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60" name="Straight Connector 59"/>
          <p:cNvCxnSpPr/>
          <p:nvPr/>
        </p:nvCxnSpPr>
        <p:spPr>
          <a:xfrm flipH="1" flipV="1">
            <a:off x="7833869" y="5555041"/>
            <a:ext cx="1985" cy="269082"/>
          </a:xfrm>
          <a:prstGeom prst="line">
            <a:avLst/>
          </a:prstGeom>
        </p:spPr>
        <p:style>
          <a:lnRef idx="3">
            <a:schemeClr val="accent2"/>
          </a:lnRef>
          <a:fillRef idx="0">
            <a:schemeClr val="accent2"/>
          </a:fillRef>
          <a:effectRef idx="2">
            <a:schemeClr val="accent2"/>
          </a:effectRef>
          <a:fontRef idx="minor">
            <a:schemeClr val="tx1"/>
          </a:fontRef>
        </p:style>
      </p:cxnSp>
      <p:cxnSp>
        <p:nvCxnSpPr>
          <p:cNvPr id="61" name="Straight Connector 60"/>
          <p:cNvCxnSpPr>
            <a:endCxn id="19" idx="2"/>
          </p:cNvCxnSpPr>
          <p:nvPr/>
        </p:nvCxnSpPr>
        <p:spPr>
          <a:xfrm>
            <a:off x="7833869" y="5555041"/>
            <a:ext cx="383779" cy="1588"/>
          </a:xfrm>
          <a:prstGeom prst="line">
            <a:avLst/>
          </a:prstGeom>
        </p:spPr>
        <p:style>
          <a:lnRef idx="3">
            <a:schemeClr val="accent2"/>
          </a:lnRef>
          <a:fillRef idx="0">
            <a:schemeClr val="accent2"/>
          </a:fillRef>
          <a:effectRef idx="2">
            <a:schemeClr val="accent2"/>
          </a:effectRef>
          <a:fontRef idx="minor">
            <a:schemeClr val="tx1"/>
          </a:fontRef>
        </p:style>
      </p:cxnSp>
      <p:sp>
        <p:nvSpPr>
          <p:cNvPr id="62" name="TextBox 61"/>
          <p:cNvSpPr txBox="1"/>
          <p:nvPr/>
        </p:nvSpPr>
        <p:spPr>
          <a:xfrm>
            <a:off x="5242808" y="1825975"/>
            <a:ext cx="171654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a:solidFill>
                  <a:schemeClr val="bg1"/>
                </a:solidFill>
              </a:rPr>
              <a:t>Trip generation</a:t>
            </a:r>
          </a:p>
        </p:txBody>
      </p:sp>
      <p:sp>
        <p:nvSpPr>
          <p:cNvPr id="63" name="TextBox 62"/>
          <p:cNvSpPr txBox="1"/>
          <p:nvPr/>
        </p:nvSpPr>
        <p:spPr>
          <a:xfrm>
            <a:off x="9703549" y="3040822"/>
            <a:ext cx="1717137"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b="1" dirty="0">
                <a:solidFill>
                  <a:schemeClr val="bg1"/>
                </a:solidFill>
              </a:rPr>
              <a:t>Trip distribution</a:t>
            </a:r>
          </a:p>
        </p:txBody>
      </p:sp>
      <p:sp>
        <p:nvSpPr>
          <p:cNvPr id="64" name="TextBox 63"/>
          <p:cNvSpPr txBox="1"/>
          <p:nvPr/>
        </p:nvSpPr>
        <p:spPr>
          <a:xfrm>
            <a:off x="5213825" y="4358584"/>
            <a:ext cx="171654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b="1" dirty="0">
                <a:solidFill>
                  <a:schemeClr val="bg1"/>
                </a:solidFill>
              </a:rPr>
              <a:t>Modal split</a:t>
            </a:r>
          </a:p>
        </p:txBody>
      </p:sp>
      <p:sp>
        <p:nvSpPr>
          <p:cNvPr id="65" name="TextBox 64"/>
          <p:cNvSpPr txBox="1"/>
          <p:nvPr/>
        </p:nvSpPr>
        <p:spPr>
          <a:xfrm>
            <a:off x="9687307" y="5308362"/>
            <a:ext cx="171654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b="1" dirty="0">
                <a:solidFill>
                  <a:schemeClr val="bg1"/>
                </a:solidFill>
              </a:rPr>
              <a:t>Assignmen</a:t>
            </a:r>
            <a:r>
              <a:rPr lang="en-US" dirty="0">
                <a:solidFill>
                  <a:schemeClr val="bg1"/>
                </a:solidFill>
              </a:rPr>
              <a:t>t </a:t>
            </a:r>
          </a:p>
        </p:txBody>
      </p:sp>
      <p:sp>
        <p:nvSpPr>
          <p:cNvPr id="66" name="TextBox 65"/>
          <p:cNvSpPr txBox="1"/>
          <p:nvPr/>
        </p:nvSpPr>
        <p:spPr>
          <a:xfrm>
            <a:off x="6312648" y="6204329"/>
            <a:ext cx="2134815" cy="307777"/>
          </a:xfrm>
          <a:prstGeom prst="rect">
            <a:avLst/>
          </a:prstGeom>
          <a:noFill/>
        </p:spPr>
        <p:txBody>
          <a:bodyPr wrap="none" rtlCol="0">
            <a:spAutoFit/>
          </a:bodyPr>
          <a:lstStyle/>
          <a:p>
            <a:r>
              <a:rPr lang="en-US" sz="1400" dirty="0"/>
              <a:t>Route taken by flow TijM1 </a:t>
            </a:r>
          </a:p>
        </p:txBody>
      </p:sp>
      <p:sp>
        <p:nvSpPr>
          <p:cNvPr id="72" name="TextBox 71"/>
          <p:cNvSpPr txBox="1"/>
          <p:nvPr/>
        </p:nvSpPr>
        <p:spPr>
          <a:xfrm>
            <a:off x="5791200" y="1304925"/>
            <a:ext cx="672657" cy="523220"/>
          </a:xfrm>
          <a:prstGeom prst="rect">
            <a:avLst/>
          </a:prstGeom>
          <a:noFill/>
        </p:spPr>
        <p:txBody>
          <a:bodyPr wrap="square" rtlCol="0">
            <a:spAutoFit/>
          </a:bodyPr>
          <a:lstStyle/>
          <a:p>
            <a:pPr algn="ctr"/>
            <a:r>
              <a:rPr lang="en-US" sz="2800" dirty="0"/>
              <a:t>❶</a:t>
            </a:r>
          </a:p>
        </p:txBody>
      </p:sp>
      <p:sp>
        <p:nvSpPr>
          <p:cNvPr id="73" name="TextBox 72"/>
          <p:cNvSpPr txBox="1"/>
          <p:nvPr/>
        </p:nvSpPr>
        <p:spPr>
          <a:xfrm>
            <a:off x="10248900" y="2539203"/>
            <a:ext cx="438150" cy="523220"/>
          </a:xfrm>
          <a:prstGeom prst="rect">
            <a:avLst/>
          </a:prstGeom>
          <a:noFill/>
        </p:spPr>
        <p:txBody>
          <a:bodyPr wrap="square" rtlCol="0">
            <a:spAutoFit/>
          </a:bodyPr>
          <a:lstStyle/>
          <a:p>
            <a:r>
              <a:rPr lang="en-US" sz="2800" dirty="0"/>
              <a:t>❷</a:t>
            </a:r>
          </a:p>
        </p:txBody>
      </p:sp>
      <p:sp>
        <p:nvSpPr>
          <p:cNvPr id="74" name="TextBox 73"/>
          <p:cNvSpPr txBox="1"/>
          <p:nvPr/>
        </p:nvSpPr>
        <p:spPr>
          <a:xfrm>
            <a:off x="5759740" y="3857625"/>
            <a:ext cx="580292" cy="523220"/>
          </a:xfrm>
          <a:prstGeom prst="rect">
            <a:avLst/>
          </a:prstGeom>
          <a:noFill/>
        </p:spPr>
        <p:txBody>
          <a:bodyPr wrap="square" rtlCol="0">
            <a:spAutoFit/>
          </a:bodyPr>
          <a:lstStyle/>
          <a:p>
            <a:r>
              <a:rPr lang="en-US" sz="2800" dirty="0"/>
              <a:t>❸</a:t>
            </a:r>
          </a:p>
        </p:txBody>
      </p:sp>
      <p:sp>
        <p:nvSpPr>
          <p:cNvPr id="75" name="TextBox 74"/>
          <p:cNvSpPr txBox="1"/>
          <p:nvPr/>
        </p:nvSpPr>
        <p:spPr>
          <a:xfrm>
            <a:off x="10271971" y="4785142"/>
            <a:ext cx="580292" cy="523220"/>
          </a:xfrm>
          <a:prstGeom prst="rect">
            <a:avLst/>
          </a:prstGeom>
          <a:noFill/>
        </p:spPr>
        <p:txBody>
          <a:bodyPr wrap="square" rtlCol="0">
            <a:spAutoFit/>
          </a:bodyPr>
          <a:lstStyle/>
          <a:p>
            <a:r>
              <a:rPr lang="en-US" sz="2800" dirty="0"/>
              <a:t>❹</a:t>
            </a:r>
          </a:p>
        </p:txBody>
      </p:sp>
      <p:sp>
        <p:nvSpPr>
          <p:cNvPr id="3" name="Slide Number Placeholder 2"/>
          <p:cNvSpPr>
            <a:spLocks noGrp="1"/>
          </p:cNvSpPr>
          <p:nvPr>
            <p:ph type="sldNum" sz="quarter" idx="12"/>
          </p:nvPr>
        </p:nvSpPr>
        <p:spPr/>
        <p:txBody>
          <a:bodyPr/>
          <a:lstStyle/>
          <a:p>
            <a:fld id="{F7877967-DBFB-4753-B004-F8893E870386}" type="slidenum">
              <a:rPr lang="en-US" smtClean="0"/>
              <a:t>21</a:t>
            </a:fld>
            <a:endParaRPr lang="en-US"/>
          </a:p>
        </p:txBody>
      </p:sp>
    </p:spTree>
    <p:extLst>
      <p:ext uri="{BB962C8B-B14F-4D97-AF65-F5344CB8AC3E}">
        <p14:creationId xmlns:p14="http://schemas.microsoft.com/office/powerpoint/2010/main" val="2499141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5" name="Text Box 5"/>
          <p:cNvSpPr txBox="1">
            <a:spLocks noChangeArrowheads="1"/>
          </p:cNvSpPr>
          <p:nvPr/>
        </p:nvSpPr>
        <p:spPr bwMode="auto">
          <a:xfrm>
            <a:off x="7177882" y="150897"/>
            <a:ext cx="12207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2600" b="1">
                <a:solidFill>
                  <a:srgbClr val="333333"/>
                </a:solidFill>
                <a:latin typeface="Times New Roman" pitchFamily="18" charset="0"/>
              </a:rPr>
              <a:t>T</a:t>
            </a:r>
            <a:r>
              <a:rPr lang="en-US" b="1">
                <a:solidFill>
                  <a:srgbClr val="333333"/>
                </a:solidFill>
                <a:latin typeface="Times New Roman" pitchFamily="18" charset="0"/>
              </a:rPr>
              <a:t>ijmrsp</a:t>
            </a:r>
            <a:endParaRPr lang="en-US" sz="2600" b="1">
              <a:solidFill>
                <a:srgbClr val="333333"/>
              </a:solidFill>
              <a:latin typeface="Times New Roman" pitchFamily="18" charset="0"/>
            </a:endParaRPr>
          </a:p>
        </p:txBody>
      </p:sp>
      <p:sp>
        <p:nvSpPr>
          <p:cNvPr id="14" name="Text Box 14"/>
          <p:cNvSpPr txBox="1">
            <a:spLocks noChangeArrowheads="1"/>
          </p:cNvSpPr>
          <p:nvPr/>
        </p:nvSpPr>
        <p:spPr bwMode="auto">
          <a:xfrm>
            <a:off x="2159793" y="2386012"/>
            <a:ext cx="1374775" cy="4302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r>
              <a:rPr lang="en-US" b="1" dirty="0">
                <a:solidFill>
                  <a:srgbClr val="333333"/>
                </a:solidFill>
              </a:rPr>
              <a:t>Production</a:t>
            </a:r>
          </a:p>
        </p:txBody>
      </p:sp>
      <p:sp>
        <p:nvSpPr>
          <p:cNvPr id="15" name="Rectangle 15"/>
          <p:cNvSpPr>
            <a:spLocks noChangeArrowheads="1"/>
          </p:cNvSpPr>
          <p:nvPr/>
        </p:nvSpPr>
        <p:spPr bwMode="auto">
          <a:xfrm>
            <a:off x="2159793" y="2816224"/>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1</a:t>
            </a:r>
          </a:p>
        </p:txBody>
      </p:sp>
      <p:sp>
        <p:nvSpPr>
          <p:cNvPr id="16" name="Rectangle 16"/>
          <p:cNvSpPr>
            <a:spLocks noChangeArrowheads="1"/>
          </p:cNvSpPr>
          <p:nvPr/>
        </p:nvSpPr>
        <p:spPr bwMode="auto">
          <a:xfrm>
            <a:off x="2847181" y="2816224"/>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dirty="0">
                <a:solidFill>
                  <a:srgbClr val="333333"/>
                </a:solidFill>
              </a:rPr>
              <a:t>47</a:t>
            </a:r>
          </a:p>
        </p:txBody>
      </p:sp>
      <p:sp>
        <p:nvSpPr>
          <p:cNvPr id="17" name="Rectangle 17"/>
          <p:cNvSpPr>
            <a:spLocks noChangeArrowheads="1"/>
          </p:cNvSpPr>
          <p:nvPr/>
        </p:nvSpPr>
        <p:spPr bwMode="auto">
          <a:xfrm>
            <a:off x="2159793" y="3162299"/>
            <a:ext cx="687388"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2</a:t>
            </a:r>
          </a:p>
        </p:txBody>
      </p:sp>
      <p:sp>
        <p:nvSpPr>
          <p:cNvPr id="18" name="Rectangle 18"/>
          <p:cNvSpPr>
            <a:spLocks noChangeArrowheads="1"/>
          </p:cNvSpPr>
          <p:nvPr/>
        </p:nvSpPr>
        <p:spPr bwMode="auto">
          <a:xfrm>
            <a:off x="2847181" y="3162299"/>
            <a:ext cx="687388" cy="344488"/>
          </a:xfrm>
          <a:prstGeom prst="rect">
            <a:avLst/>
          </a:prstGeom>
          <a:solidFill>
            <a:srgbClr val="CCFFFF"/>
          </a:solidFill>
          <a:ln w="9525">
            <a:solidFill>
              <a:srgbClr val="000000"/>
            </a:solidFill>
            <a:miter lim="800000"/>
            <a:headEnd/>
            <a:tailEnd/>
          </a:ln>
        </p:spPr>
        <p:txBody>
          <a:bodyPr/>
          <a:lstStyle/>
          <a:p>
            <a:pPr algn="ctr" eaLnBrk="0" hangingPunct="0"/>
            <a:r>
              <a:rPr lang="en-US" sz="2400" b="1" i="1">
                <a:solidFill>
                  <a:srgbClr val="0000FF"/>
                </a:solidFill>
              </a:rPr>
              <a:t>66</a:t>
            </a:r>
          </a:p>
        </p:txBody>
      </p:sp>
      <p:sp>
        <p:nvSpPr>
          <p:cNvPr id="19" name="Rectangle 19"/>
          <p:cNvSpPr>
            <a:spLocks noChangeArrowheads="1"/>
          </p:cNvSpPr>
          <p:nvPr/>
        </p:nvSpPr>
        <p:spPr bwMode="auto">
          <a:xfrm>
            <a:off x="2159793" y="3506787"/>
            <a:ext cx="687388"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3</a:t>
            </a:r>
          </a:p>
        </p:txBody>
      </p:sp>
      <p:sp>
        <p:nvSpPr>
          <p:cNvPr id="20" name="Rectangle 20"/>
          <p:cNvSpPr>
            <a:spLocks noChangeArrowheads="1"/>
          </p:cNvSpPr>
          <p:nvPr/>
        </p:nvSpPr>
        <p:spPr bwMode="auto">
          <a:xfrm>
            <a:off x="2847181" y="3506787"/>
            <a:ext cx="687388"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110</a:t>
            </a:r>
          </a:p>
        </p:txBody>
      </p:sp>
      <p:sp>
        <p:nvSpPr>
          <p:cNvPr id="21" name="Text Box 21"/>
          <p:cNvSpPr txBox="1">
            <a:spLocks noChangeArrowheads="1"/>
          </p:cNvSpPr>
          <p:nvPr/>
        </p:nvSpPr>
        <p:spPr bwMode="auto">
          <a:xfrm>
            <a:off x="2502693" y="1954212"/>
            <a:ext cx="6889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2600" b="1">
                <a:solidFill>
                  <a:srgbClr val="333333"/>
                </a:solidFill>
              </a:rPr>
              <a:t>P</a:t>
            </a:r>
            <a:r>
              <a:rPr lang="en-US" b="1">
                <a:solidFill>
                  <a:srgbClr val="333333"/>
                </a:solidFill>
              </a:rPr>
              <a:t>i</a:t>
            </a:r>
            <a:endParaRPr lang="en-US" sz="2600" b="1">
              <a:solidFill>
                <a:srgbClr val="333333"/>
              </a:solidFill>
            </a:endParaRPr>
          </a:p>
        </p:txBody>
      </p:sp>
      <p:sp>
        <p:nvSpPr>
          <p:cNvPr id="79" name="Rectangle 79"/>
          <p:cNvSpPr>
            <a:spLocks noChangeArrowheads="1"/>
          </p:cNvSpPr>
          <p:nvPr/>
        </p:nvSpPr>
        <p:spPr bwMode="auto">
          <a:xfrm>
            <a:off x="7106444" y="1006560"/>
            <a:ext cx="942975" cy="319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r>
              <a:rPr lang="en-US" b="1">
                <a:solidFill>
                  <a:srgbClr val="333333"/>
                </a:solidFill>
              </a:rPr>
              <a:t>Work</a:t>
            </a:r>
          </a:p>
        </p:txBody>
      </p:sp>
      <p:sp>
        <p:nvSpPr>
          <p:cNvPr id="80" name="Rectangle 80"/>
          <p:cNvSpPr>
            <a:spLocks noChangeArrowheads="1"/>
          </p:cNvSpPr>
          <p:nvPr/>
        </p:nvSpPr>
        <p:spPr bwMode="auto">
          <a:xfrm>
            <a:off x="8049419" y="654135"/>
            <a:ext cx="687388" cy="352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2</a:t>
            </a:r>
          </a:p>
        </p:txBody>
      </p:sp>
      <p:sp>
        <p:nvSpPr>
          <p:cNvPr id="81" name="Rectangle 81"/>
          <p:cNvSpPr>
            <a:spLocks noChangeArrowheads="1"/>
          </p:cNvSpPr>
          <p:nvPr/>
        </p:nvSpPr>
        <p:spPr bwMode="auto">
          <a:xfrm>
            <a:off x="8049419" y="1006560"/>
            <a:ext cx="692150" cy="319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dirty="0">
                <a:solidFill>
                  <a:srgbClr val="333333"/>
                </a:solidFill>
              </a:rPr>
              <a:t>6</a:t>
            </a:r>
          </a:p>
        </p:txBody>
      </p:sp>
      <p:sp>
        <p:nvSpPr>
          <p:cNvPr id="82" name="Rectangle 82"/>
          <p:cNvSpPr>
            <a:spLocks noChangeArrowheads="1"/>
          </p:cNvSpPr>
          <p:nvPr/>
        </p:nvSpPr>
        <p:spPr bwMode="auto">
          <a:xfrm>
            <a:off x="7108032" y="657310"/>
            <a:ext cx="946150" cy="349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r>
              <a:rPr lang="en-US" b="1" dirty="0" err="1">
                <a:solidFill>
                  <a:srgbClr val="333333"/>
                </a:solidFill>
              </a:rPr>
              <a:t>Edud</a:t>
            </a:r>
            <a:r>
              <a:rPr lang="en-US" b="1" dirty="0">
                <a:solidFill>
                  <a:srgbClr val="333333"/>
                </a:solidFill>
              </a:rPr>
              <a:t>.</a:t>
            </a:r>
          </a:p>
        </p:txBody>
      </p:sp>
      <p:sp>
        <p:nvSpPr>
          <p:cNvPr id="83" name="Rectangle 83"/>
          <p:cNvSpPr>
            <a:spLocks noChangeArrowheads="1"/>
          </p:cNvSpPr>
          <p:nvPr/>
        </p:nvSpPr>
        <p:spPr bwMode="auto">
          <a:xfrm>
            <a:off x="8054182" y="1325647"/>
            <a:ext cx="687388" cy="36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1</a:t>
            </a:r>
          </a:p>
        </p:txBody>
      </p:sp>
      <p:sp>
        <p:nvSpPr>
          <p:cNvPr id="84" name="Rectangle 84"/>
          <p:cNvSpPr>
            <a:spLocks noChangeArrowheads="1"/>
          </p:cNvSpPr>
          <p:nvPr/>
        </p:nvSpPr>
        <p:spPr bwMode="auto">
          <a:xfrm>
            <a:off x="7108032" y="1325647"/>
            <a:ext cx="946150"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r>
              <a:rPr lang="en-US" b="1">
                <a:solidFill>
                  <a:srgbClr val="333333"/>
                </a:solidFill>
              </a:rPr>
              <a:t>Other</a:t>
            </a:r>
          </a:p>
        </p:txBody>
      </p:sp>
      <p:sp>
        <p:nvSpPr>
          <p:cNvPr id="85" name="Rectangle 85"/>
          <p:cNvSpPr>
            <a:spLocks noChangeArrowheads="1"/>
          </p:cNvSpPr>
          <p:nvPr/>
        </p:nvSpPr>
        <p:spPr bwMode="auto">
          <a:xfrm>
            <a:off x="7108032" y="1668547"/>
            <a:ext cx="946150" cy="336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b="1">
              <a:solidFill>
                <a:srgbClr val="333333"/>
              </a:solidFill>
            </a:endParaRPr>
          </a:p>
        </p:txBody>
      </p:sp>
      <p:sp>
        <p:nvSpPr>
          <p:cNvPr id="86" name="Rectangle 86"/>
          <p:cNvSpPr>
            <a:spLocks noChangeArrowheads="1"/>
          </p:cNvSpPr>
          <p:nvPr/>
        </p:nvSpPr>
        <p:spPr bwMode="auto">
          <a:xfrm>
            <a:off x="8054182" y="1659022"/>
            <a:ext cx="687388" cy="346075"/>
          </a:xfrm>
          <a:prstGeom prst="rect">
            <a:avLst/>
          </a:prstGeom>
          <a:solidFill>
            <a:srgbClr val="FF6600"/>
          </a:solidFill>
          <a:ln w="9525">
            <a:solidFill>
              <a:srgbClr val="000000"/>
            </a:solidFill>
            <a:miter lim="800000"/>
            <a:headEnd/>
            <a:tailEnd/>
          </a:ln>
        </p:spPr>
        <p:txBody>
          <a:bodyPr/>
          <a:lstStyle/>
          <a:p>
            <a:pPr algn="ctr" eaLnBrk="0" hangingPunct="0"/>
            <a:r>
              <a:rPr lang="en-US" sz="2400" b="1" i="1">
                <a:solidFill>
                  <a:srgbClr val="FFFF00"/>
                </a:solidFill>
              </a:rPr>
              <a:t>9</a:t>
            </a:r>
          </a:p>
        </p:txBody>
      </p:sp>
      <p:grpSp>
        <p:nvGrpSpPr>
          <p:cNvPr id="87" name="Group 87"/>
          <p:cNvGrpSpPr>
            <a:grpSpLocks/>
          </p:cNvGrpSpPr>
          <p:nvPr/>
        </p:nvGrpSpPr>
        <p:grpSpPr bwMode="auto">
          <a:xfrm>
            <a:off x="9967489" y="4544165"/>
            <a:ext cx="1949450" cy="2187575"/>
            <a:chOff x="11085" y="7914"/>
            <a:chExt cx="3149" cy="3897"/>
          </a:xfrm>
        </p:grpSpPr>
        <p:sp>
          <p:nvSpPr>
            <p:cNvPr id="90" name="Text Box 88"/>
            <p:cNvSpPr txBox="1">
              <a:spLocks noChangeArrowheads="1"/>
            </p:cNvSpPr>
            <p:nvPr/>
          </p:nvSpPr>
          <p:spPr bwMode="auto">
            <a:xfrm>
              <a:off x="11085" y="8738"/>
              <a:ext cx="3149" cy="7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r>
                <a:rPr lang="en-US" sz="1600" b="1" dirty="0">
                  <a:solidFill>
                    <a:srgbClr val="333333"/>
                  </a:solidFill>
                </a:rPr>
                <a:t>Trip Purpose</a:t>
              </a:r>
            </a:p>
          </p:txBody>
        </p:sp>
        <p:sp>
          <p:nvSpPr>
            <p:cNvPr id="91" name="Rectangle 89"/>
            <p:cNvSpPr>
              <a:spLocks noChangeArrowheads="1"/>
            </p:cNvSpPr>
            <p:nvPr/>
          </p:nvSpPr>
          <p:spPr bwMode="auto">
            <a:xfrm>
              <a:off x="11085" y="9506"/>
              <a:ext cx="2025" cy="5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r>
                <a:rPr lang="en-US" sz="1600" b="1">
                  <a:solidFill>
                    <a:srgbClr val="333333"/>
                  </a:solidFill>
                </a:rPr>
                <a:t>Education</a:t>
              </a:r>
            </a:p>
          </p:txBody>
        </p:sp>
        <p:sp>
          <p:nvSpPr>
            <p:cNvPr id="92" name="Rectangle 90"/>
            <p:cNvSpPr>
              <a:spLocks noChangeArrowheads="1"/>
            </p:cNvSpPr>
            <p:nvPr/>
          </p:nvSpPr>
          <p:spPr bwMode="auto">
            <a:xfrm>
              <a:off x="11085" y="10086"/>
              <a:ext cx="2025" cy="5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r>
                <a:rPr lang="en-US" sz="1600" b="1">
                  <a:solidFill>
                    <a:srgbClr val="333333"/>
                  </a:solidFill>
                </a:rPr>
                <a:t>Work</a:t>
              </a:r>
            </a:p>
          </p:txBody>
        </p:sp>
        <p:sp>
          <p:nvSpPr>
            <p:cNvPr id="93" name="Rectangle 91"/>
            <p:cNvSpPr>
              <a:spLocks noChangeArrowheads="1"/>
            </p:cNvSpPr>
            <p:nvPr/>
          </p:nvSpPr>
          <p:spPr bwMode="auto">
            <a:xfrm>
              <a:off x="11085" y="10668"/>
              <a:ext cx="2025" cy="5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r>
                <a:rPr lang="en-US" sz="1600" b="1">
                  <a:solidFill>
                    <a:srgbClr val="333333"/>
                  </a:solidFill>
                </a:rPr>
                <a:t>Other</a:t>
              </a:r>
            </a:p>
          </p:txBody>
        </p:sp>
        <p:sp>
          <p:nvSpPr>
            <p:cNvPr id="94" name="Rectangle 92"/>
            <p:cNvSpPr>
              <a:spLocks noChangeArrowheads="1"/>
            </p:cNvSpPr>
            <p:nvPr/>
          </p:nvSpPr>
          <p:spPr bwMode="auto">
            <a:xfrm>
              <a:off x="11085" y="11228"/>
              <a:ext cx="2038" cy="5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IN" sz="1600"/>
            </a:p>
          </p:txBody>
        </p:sp>
        <p:sp>
          <p:nvSpPr>
            <p:cNvPr id="95" name="Rectangle 93"/>
            <p:cNvSpPr>
              <a:spLocks noChangeArrowheads="1"/>
            </p:cNvSpPr>
            <p:nvPr/>
          </p:nvSpPr>
          <p:spPr bwMode="auto">
            <a:xfrm>
              <a:off x="13111" y="9506"/>
              <a:ext cx="1120" cy="5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1600" b="1">
                  <a:solidFill>
                    <a:srgbClr val="333333"/>
                  </a:solidFill>
                </a:rPr>
                <a:t>3</a:t>
              </a:r>
            </a:p>
          </p:txBody>
        </p:sp>
        <p:sp>
          <p:nvSpPr>
            <p:cNvPr id="96" name="Rectangle 94"/>
            <p:cNvSpPr>
              <a:spLocks noChangeArrowheads="1"/>
            </p:cNvSpPr>
            <p:nvPr/>
          </p:nvSpPr>
          <p:spPr bwMode="auto">
            <a:xfrm>
              <a:off x="13111" y="10086"/>
              <a:ext cx="1120" cy="5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1600" b="1">
                  <a:solidFill>
                    <a:srgbClr val="333333"/>
                  </a:solidFill>
                </a:rPr>
                <a:t>12</a:t>
              </a:r>
            </a:p>
          </p:txBody>
        </p:sp>
        <p:sp>
          <p:nvSpPr>
            <p:cNvPr id="97" name="Rectangle 95"/>
            <p:cNvSpPr>
              <a:spLocks noChangeArrowheads="1"/>
            </p:cNvSpPr>
            <p:nvPr/>
          </p:nvSpPr>
          <p:spPr bwMode="auto">
            <a:xfrm>
              <a:off x="13111" y="10668"/>
              <a:ext cx="1120" cy="5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1600" b="1">
                  <a:solidFill>
                    <a:srgbClr val="333333"/>
                  </a:solidFill>
                </a:rPr>
                <a:t>2</a:t>
              </a:r>
            </a:p>
          </p:txBody>
        </p:sp>
        <p:sp>
          <p:nvSpPr>
            <p:cNvPr id="98" name="Rectangle 96"/>
            <p:cNvSpPr>
              <a:spLocks noChangeArrowheads="1"/>
            </p:cNvSpPr>
            <p:nvPr/>
          </p:nvSpPr>
          <p:spPr bwMode="auto">
            <a:xfrm>
              <a:off x="13111" y="11228"/>
              <a:ext cx="1120" cy="583"/>
            </a:xfrm>
            <a:prstGeom prst="rect">
              <a:avLst/>
            </a:prstGeom>
            <a:solidFill>
              <a:srgbClr val="CCFFCC"/>
            </a:solidFill>
            <a:ln w="9525">
              <a:solidFill>
                <a:srgbClr val="000000"/>
              </a:solidFill>
              <a:miter lim="800000"/>
              <a:headEnd/>
              <a:tailEnd/>
            </a:ln>
          </p:spPr>
          <p:txBody>
            <a:bodyPr/>
            <a:lstStyle/>
            <a:p>
              <a:pPr algn="ctr" eaLnBrk="0" hangingPunct="0"/>
              <a:r>
                <a:rPr lang="en-US" sz="1600" b="1" i="1">
                  <a:solidFill>
                    <a:srgbClr val="FF0000"/>
                  </a:solidFill>
                </a:rPr>
                <a:t>17</a:t>
              </a:r>
            </a:p>
          </p:txBody>
        </p:sp>
        <p:sp>
          <p:nvSpPr>
            <p:cNvPr id="99" name="Text Box 97"/>
            <p:cNvSpPr txBox="1">
              <a:spLocks noChangeArrowheads="1"/>
            </p:cNvSpPr>
            <p:nvPr/>
          </p:nvSpPr>
          <p:spPr bwMode="auto">
            <a:xfrm>
              <a:off x="11869" y="7914"/>
              <a:ext cx="1665" cy="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600" b="1">
                  <a:solidFill>
                    <a:srgbClr val="333333"/>
                  </a:solidFill>
                </a:rPr>
                <a:t>Tijmrp</a:t>
              </a:r>
            </a:p>
          </p:txBody>
        </p:sp>
      </p:grpSp>
      <p:sp>
        <p:nvSpPr>
          <p:cNvPr id="100" name="Rectangle 22"/>
          <p:cNvSpPr>
            <a:spLocks noChangeArrowheads="1"/>
          </p:cNvSpPr>
          <p:nvPr/>
        </p:nvSpPr>
        <p:spPr bwMode="auto">
          <a:xfrm>
            <a:off x="5992019" y="3112294"/>
            <a:ext cx="687388"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2000" b="1">
                <a:solidFill>
                  <a:srgbClr val="333333"/>
                </a:solidFill>
              </a:rPr>
              <a:t>2</a:t>
            </a:r>
          </a:p>
        </p:txBody>
      </p:sp>
      <p:sp>
        <p:nvSpPr>
          <p:cNvPr id="101" name="Rectangle 23"/>
          <p:cNvSpPr>
            <a:spLocks noChangeArrowheads="1"/>
          </p:cNvSpPr>
          <p:nvPr/>
        </p:nvSpPr>
        <p:spPr bwMode="auto">
          <a:xfrm>
            <a:off x="6679406" y="3112294"/>
            <a:ext cx="687388"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2000" b="1">
                <a:solidFill>
                  <a:srgbClr val="333333"/>
                </a:solidFill>
              </a:rPr>
              <a:t>3</a:t>
            </a:r>
          </a:p>
        </p:txBody>
      </p:sp>
      <p:sp>
        <p:nvSpPr>
          <p:cNvPr id="102" name="Rectangle 24"/>
          <p:cNvSpPr>
            <a:spLocks noChangeArrowheads="1"/>
          </p:cNvSpPr>
          <p:nvPr/>
        </p:nvSpPr>
        <p:spPr bwMode="auto">
          <a:xfrm>
            <a:off x="5992019" y="3456781"/>
            <a:ext cx="687388" cy="346075"/>
          </a:xfrm>
          <a:prstGeom prst="rect">
            <a:avLst/>
          </a:prstGeom>
          <a:solidFill>
            <a:srgbClr val="FF9900"/>
          </a:solidFill>
          <a:ln w="9525">
            <a:solidFill>
              <a:srgbClr val="000000"/>
            </a:solidFill>
            <a:miter lim="800000"/>
            <a:headEnd/>
            <a:tailEnd/>
          </a:ln>
        </p:spPr>
        <p:txBody>
          <a:bodyPr/>
          <a:lstStyle/>
          <a:p>
            <a:pPr algn="ctr" eaLnBrk="0" hangingPunct="0"/>
            <a:r>
              <a:rPr lang="en-US" sz="2000" b="1">
                <a:solidFill>
                  <a:srgbClr val="0000FF"/>
                </a:solidFill>
              </a:rPr>
              <a:t>18</a:t>
            </a:r>
          </a:p>
        </p:txBody>
      </p:sp>
      <p:sp>
        <p:nvSpPr>
          <p:cNvPr id="103" name="Rectangle 25"/>
          <p:cNvSpPr>
            <a:spLocks noChangeArrowheads="1"/>
          </p:cNvSpPr>
          <p:nvPr/>
        </p:nvSpPr>
        <p:spPr bwMode="auto">
          <a:xfrm>
            <a:off x="6679406" y="3456781"/>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2000" b="1"/>
              <a:t>19</a:t>
            </a:r>
          </a:p>
        </p:txBody>
      </p:sp>
      <p:sp>
        <p:nvSpPr>
          <p:cNvPr id="104" name="Rectangle 26"/>
          <p:cNvSpPr>
            <a:spLocks noChangeArrowheads="1"/>
          </p:cNvSpPr>
          <p:nvPr/>
        </p:nvSpPr>
        <p:spPr bwMode="auto">
          <a:xfrm>
            <a:off x="5992019" y="3802856"/>
            <a:ext cx="687388" cy="342900"/>
          </a:xfrm>
          <a:prstGeom prst="rect">
            <a:avLst/>
          </a:prstGeom>
          <a:solidFill>
            <a:srgbClr val="FF9900"/>
          </a:solidFill>
          <a:ln w="9525">
            <a:solidFill>
              <a:srgbClr val="000000"/>
            </a:solidFill>
            <a:miter lim="800000"/>
            <a:headEnd/>
            <a:tailEnd/>
          </a:ln>
        </p:spPr>
        <p:txBody>
          <a:bodyPr/>
          <a:lstStyle/>
          <a:p>
            <a:pPr algn="ctr" eaLnBrk="0" hangingPunct="0"/>
            <a:r>
              <a:rPr lang="en-US" sz="2000" b="1">
                <a:solidFill>
                  <a:srgbClr val="0000FF"/>
                </a:solidFill>
              </a:rPr>
              <a:t>32</a:t>
            </a:r>
          </a:p>
        </p:txBody>
      </p:sp>
      <p:sp>
        <p:nvSpPr>
          <p:cNvPr id="105" name="Rectangle 27"/>
          <p:cNvSpPr>
            <a:spLocks noChangeArrowheads="1"/>
          </p:cNvSpPr>
          <p:nvPr/>
        </p:nvSpPr>
        <p:spPr bwMode="auto">
          <a:xfrm>
            <a:off x="6679406" y="3802856"/>
            <a:ext cx="687388" cy="342900"/>
          </a:xfrm>
          <a:prstGeom prst="rect">
            <a:avLst/>
          </a:prstGeom>
          <a:solidFill>
            <a:srgbClr val="CCFFFF"/>
          </a:solidFill>
          <a:ln w="9525">
            <a:solidFill>
              <a:srgbClr val="000000"/>
            </a:solidFill>
            <a:miter lim="800000"/>
            <a:headEnd/>
            <a:tailEnd/>
          </a:ln>
        </p:spPr>
        <p:txBody>
          <a:bodyPr/>
          <a:lstStyle/>
          <a:p>
            <a:pPr algn="ctr" eaLnBrk="0" hangingPunct="0"/>
            <a:r>
              <a:rPr lang="en-US" sz="2000" b="1">
                <a:solidFill>
                  <a:srgbClr val="0000FF"/>
                </a:solidFill>
              </a:rPr>
              <a:t>4</a:t>
            </a:r>
          </a:p>
        </p:txBody>
      </p:sp>
      <p:sp>
        <p:nvSpPr>
          <p:cNvPr id="106" name="Text Box 28"/>
          <p:cNvSpPr txBox="1">
            <a:spLocks noChangeArrowheads="1"/>
          </p:cNvSpPr>
          <p:nvPr/>
        </p:nvSpPr>
        <p:spPr bwMode="auto">
          <a:xfrm>
            <a:off x="4617244" y="2680494"/>
            <a:ext cx="3436938" cy="431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2000" b="1">
                <a:solidFill>
                  <a:srgbClr val="0000FF"/>
                </a:solidFill>
              </a:rPr>
              <a:t>To  Zones</a:t>
            </a:r>
          </a:p>
        </p:txBody>
      </p:sp>
      <p:sp>
        <p:nvSpPr>
          <p:cNvPr id="107" name="Rectangle 29"/>
          <p:cNvSpPr>
            <a:spLocks noChangeArrowheads="1"/>
          </p:cNvSpPr>
          <p:nvPr/>
        </p:nvSpPr>
        <p:spPr bwMode="auto">
          <a:xfrm>
            <a:off x="4617244" y="3112294"/>
            <a:ext cx="687388"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sz="2000" b="1">
              <a:solidFill>
                <a:srgbClr val="333333"/>
              </a:solidFill>
            </a:endParaRPr>
          </a:p>
        </p:txBody>
      </p:sp>
      <p:sp>
        <p:nvSpPr>
          <p:cNvPr id="108" name="Rectangle 30"/>
          <p:cNvSpPr>
            <a:spLocks noChangeArrowheads="1"/>
          </p:cNvSpPr>
          <p:nvPr/>
        </p:nvSpPr>
        <p:spPr bwMode="auto">
          <a:xfrm>
            <a:off x="5304631" y="3112294"/>
            <a:ext cx="687388"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2000" b="1">
                <a:solidFill>
                  <a:srgbClr val="333333"/>
                </a:solidFill>
              </a:rPr>
              <a:t>1</a:t>
            </a:r>
          </a:p>
        </p:txBody>
      </p:sp>
      <p:sp>
        <p:nvSpPr>
          <p:cNvPr id="109" name="Rectangle 31"/>
          <p:cNvSpPr>
            <a:spLocks noChangeArrowheads="1"/>
          </p:cNvSpPr>
          <p:nvPr/>
        </p:nvSpPr>
        <p:spPr bwMode="auto">
          <a:xfrm>
            <a:off x="4617244" y="3456781"/>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2000" b="1">
                <a:solidFill>
                  <a:srgbClr val="333333"/>
                </a:solidFill>
              </a:rPr>
              <a:t>1</a:t>
            </a:r>
          </a:p>
        </p:txBody>
      </p:sp>
      <p:sp>
        <p:nvSpPr>
          <p:cNvPr id="110" name="Rectangle 32"/>
          <p:cNvSpPr>
            <a:spLocks noChangeArrowheads="1"/>
          </p:cNvSpPr>
          <p:nvPr/>
        </p:nvSpPr>
        <p:spPr bwMode="auto">
          <a:xfrm>
            <a:off x="5304631" y="3456781"/>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2000" b="1">
                <a:solidFill>
                  <a:srgbClr val="333333"/>
                </a:solidFill>
              </a:rPr>
              <a:t>10</a:t>
            </a:r>
          </a:p>
        </p:txBody>
      </p:sp>
      <p:sp>
        <p:nvSpPr>
          <p:cNvPr id="111" name="Rectangle 33"/>
          <p:cNvSpPr>
            <a:spLocks noChangeArrowheads="1"/>
          </p:cNvSpPr>
          <p:nvPr/>
        </p:nvSpPr>
        <p:spPr bwMode="auto">
          <a:xfrm>
            <a:off x="4617244" y="3802856"/>
            <a:ext cx="687388" cy="342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2000" b="1">
                <a:solidFill>
                  <a:srgbClr val="333333"/>
                </a:solidFill>
              </a:rPr>
              <a:t>2</a:t>
            </a:r>
          </a:p>
        </p:txBody>
      </p:sp>
      <p:sp>
        <p:nvSpPr>
          <p:cNvPr id="112" name="Rectangle 34"/>
          <p:cNvSpPr>
            <a:spLocks noChangeArrowheads="1"/>
          </p:cNvSpPr>
          <p:nvPr/>
        </p:nvSpPr>
        <p:spPr bwMode="auto">
          <a:xfrm>
            <a:off x="5304631" y="3802856"/>
            <a:ext cx="687388" cy="342900"/>
          </a:xfrm>
          <a:prstGeom prst="rect">
            <a:avLst/>
          </a:prstGeom>
          <a:solidFill>
            <a:srgbClr val="CCFFFF"/>
          </a:solidFill>
          <a:ln w="9525">
            <a:solidFill>
              <a:srgbClr val="000000"/>
            </a:solidFill>
            <a:miter lim="800000"/>
            <a:headEnd/>
            <a:tailEnd/>
          </a:ln>
        </p:spPr>
        <p:txBody>
          <a:bodyPr/>
          <a:lstStyle/>
          <a:p>
            <a:pPr algn="ctr" eaLnBrk="0" hangingPunct="0"/>
            <a:r>
              <a:rPr lang="en-US" sz="2000" b="1">
                <a:solidFill>
                  <a:srgbClr val="0000FF"/>
                </a:solidFill>
              </a:rPr>
              <a:t>30</a:t>
            </a:r>
          </a:p>
        </p:txBody>
      </p:sp>
      <p:sp>
        <p:nvSpPr>
          <p:cNvPr id="113" name="Rectangle 35"/>
          <p:cNvSpPr>
            <a:spLocks noChangeArrowheads="1"/>
          </p:cNvSpPr>
          <p:nvPr/>
        </p:nvSpPr>
        <p:spPr bwMode="auto">
          <a:xfrm>
            <a:off x="4617244" y="4145756"/>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2000" b="1">
                <a:solidFill>
                  <a:srgbClr val="333333"/>
                </a:solidFill>
              </a:rPr>
              <a:t>3</a:t>
            </a:r>
          </a:p>
        </p:txBody>
      </p:sp>
      <p:sp>
        <p:nvSpPr>
          <p:cNvPr id="114" name="Rectangle 36"/>
          <p:cNvSpPr>
            <a:spLocks noChangeArrowheads="1"/>
          </p:cNvSpPr>
          <p:nvPr/>
        </p:nvSpPr>
        <p:spPr bwMode="auto">
          <a:xfrm>
            <a:off x="5304631" y="4145756"/>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2000" b="1">
                <a:solidFill>
                  <a:srgbClr val="333333"/>
                </a:solidFill>
              </a:rPr>
              <a:t>5</a:t>
            </a:r>
          </a:p>
        </p:txBody>
      </p:sp>
      <p:sp>
        <p:nvSpPr>
          <p:cNvPr id="115" name="Rectangle 37"/>
          <p:cNvSpPr>
            <a:spLocks noChangeArrowheads="1"/>
          </p:cNvSpPr>
          <p:nvPr/>
        </p:nvSpPr>
        <p:spPr bwMode="auto">
          <a:xfrm>
            <a:off x="5992019" y="4145756"/>
            <a:ext cx="687388" cy="346075"/>
          </a:xfrm>
          <a:prstGeom prst="rect">
            <a:avLst/>
          </a:prstGeom>
          <a:solidFill>
            <a:srgbClr val="FFFF00"/>
          </a:solidFill>
          <a:ln w="9525">
            <a:solidFill>
              <a:srgbClr val="000000"/>
            </a:solidFill>
            <a:miter lim="800000"/>
            <a:headEnd/>
            <a:tailEnd/>
          </a:ln>
        </p:spPr>
        <p:txBody>
          <a:bodyPr/>
          <a:lstStyle/>
          <a:p>
            <a:pPr algn="ctr" eaLnBrk="0" hangingPunct="0"/>
            <a:r>
              <a:rPr lang="en-US" sz="2000" b="1" i="1" dirty="0">
                <a:solidFill>
                  <a:srgbClr val="FF0000"/>
                </a:solidFill>
              </a:rPr>
              <a:t>40</a:t>
            </a:r>
          </a:p>
        </p:txBody>
      </p:sp>
      <p:sp>
        <p:nvSpPr>
          <p:cNvPr id="116" name="Rectangle 38"/>
          <p:cNvSpPr>
            <a:spLocks noChangeArrowheads="1"/>
          </p:cNvSpPr>
          <p:nvPr/>
        </p:nvSpPr>
        <p:spPr bwMode="auto">
          <a:xfrm>
            <a:off x="6679406" y="4145756"/>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2000" b="1">
                <a:solidFill>
                  <a:srgbClr val="333333"/>
                </a:solidFill>
              </a:rPr>
              <a:t>65</a:t>
            </a:r>
          </a:p>
        </p:txBody>
      </p:sp>
      <p:sp>
        <p:nvSpPr>
          <p:cNvPr id="117" name="Rectangle 39"/>
          <p:cNvSpPr>
            <a:spLocks noChangeArrowheads="1"/>
          </p:cNvSpPr>
          <p:nvPr/>
        </p:nvSpPr>
        <p:spPr bwMode="auto">
          <a:xfrm>
            <a:off x="4617244" y="4491831"/>
            <a:ext cx="687388"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sz="2000" b="1">
              <a:solidFill>
                <a:srgbClr val="333333"/>
              </a:solidFill>
            </a:endParaRPr>
          </a:p>
        </p:txBody>
      </p:sp>
      <p:sp>
        <p:nvSpPr>
          <p:cNvPr id="118" name="Rectangle 40"/>
          <p:cNvSpPr>
            <a:spLocks noChangeArrowheads="1"/>
          </p:cNvSpPr>
          <p:nvPr/>
        </p:nvSpPr>
        <p:spPr bwMode="auto">
          <a:xfrm>
            <a:off x="5304631" y="4491831"/>
            <a:ext cx="687388" cy="344488"/>
          </a:xfrm>
          <a:prstGeom prst="rect">
            <a:avLst/>
          </a:prstGeom>
          <a:solidFill>
            <a:srgbClr val="CCFF99"/>
          </a:solidFill>
          <a:ln w="9525">
            <a:solidFill>
              <a:srgbClr val="000000"/>
            </a:solidFill>
            <a:miter lim="800000"/>
            <a:headEnd/>
            <a:tailEnd/>
          </a:ln>
        </p:spPr>
        <p:txBody>
          <a:bodyPr/>
          <a:lstStyle/>
          <a:p>
            <a:pPr algn="ctr" eaLnBrk="0" hangingPunct="0"/>
            <a:r>
              <a:rPr lang="en-US" sz="2000" b="1">
                <a:solidFill>
                  <a:srgbClr val="333333"/>
                </a:solidFill>
              </a:rPr>
              <a:t>45</a:t>
            </a:r>
          </a:p>
        </p:txBody>
      </p:sp>
      <p:sp>
        <p:nvSpPr>
          <p:cNvPr id="119" name="Rectangle 41"/>
          <p:cNvSpPr>
            <a:spLocks noChangeArrowheads="1"/>
          </p:cNvSpPr>
          <p:nvPr/>
        </p:nvSpPr>
        <p:spPr bwMode="auto">
          <a:xfrm>
            <a:off x="5992019" y="4491831"/>
            <a:ext cx="687388" cy="344488"/>
          </a:xfrm>
          <a:prstGeom prst="rect">
            <a:avLst/>
          </a:prstGeom>
          <a:solidFill>
            <a:srgbClr val="FF9900"/>
          </a:solidFill>
          <a:ln w="9525">
            <a:solidFill>
              <a:srgbClr val="000000"/>
            </a:solidFill>
            <a:miter lim="800000"/>
            <a:headEnd/>
            <a:tailEnd/>
          </a:ln>
        </p:spPr>
        <p:txBody>
          <a:bodyPr/>
          <a:lstStyle/>
          <a:p>
            <a:pPr eaLnBrk="0" hangingPunct="0"/>
            <a:r>
              <a:rPr lang="en-US" sz="2000" b="1" i="1">
                <a:solidFill>
                  <a:srgbClr val="0000FF"/>
                </a:solidFill>
              </a:rPr>
              <a:t>90</a:t>
            </a:r>
          </a:p>
        </p:txBody>
      </p:sp>
      <p:sp>
        <p:nvSpPr>
          <p:cNvPr id="120" name="Rectangle 42"/>
          <p:cNvSpPr>
            <a:spLocks noChangeArrowheads="1"/>
          </p:cNvSpPr>
          <p:nvPr/>
        </p:nvSpPr>
        <p:spPr bwMode="auto">
          <a:xfrm>
            <a:off x="6679406" y="4491831"/>
            <a:ext cx="687388" cy="344488"/>
          </a:xfrm>
          <a:prstGeom prst="rect">
            <a:avLst/>
          </a:prstGeom>
          <a:solidFill>
            <a:srgbClr val="CCFF99"/>
          </a:solidFill>
          <a:ln w="9525">
            <a:solidFill>
              <a:srgbClr val="000000"/>
            </a:solidFill>
            <a:miter lim="800000"/>
            <a:headEnd/>
            <a:tailEnd/>
          </a:ln>
        </p:spPr>
        <p:txBody>
          <a:bodyPr/>
          <a:lstStyle/>
          <a:p>
            <a:pPr algn="ctr" eaLnBrk="0" hangingPunct="0"/>
            <a:r>
              <a:rPr lang="en-US" sz="2000" b="1">
                <a:solidFill>
                  <a:srgbClr val="333333"/>
                </a:solidFill>
              </a:rPr>
              <a:t>88</a:t>
            </a:r>
          </a:p>
        </p:txBody>
      </p:sp>
      <p:sp>
        <p:nvSpPr>
          <p:cNvPr id="121" name="Rectangle 43"/>
          <p:cNvSpPr>
            <a:spLocks noChangeArrowheads="1"/>
          </p:cNvSpPr>
          <p:nvPr/>
        </p:nvSpPr>
        <p:spPr bwMode="auto">
          <a:xfrm>
            <a:off x="7366794" y="3456781"/>
            <a:ext cx="687388" cy="346075"/>
          </a:xfrm>
          <a:prstGeom prst="rect">
            <a:avLst/>
          </a:prstGeom>
          <a:solidFill>
            <a:srgbClr val="CCFF99"/>
          </a:solidFill>
          <a:ln w="9525">
            <a:solidFill>
              <a:srgbClr val="000000"/>
            </a:solidFill>
            <a:miter lim="800000"/>
            <a:headEnd/>
            <a:tailEnd/>
          </a:ln>
        </p:spPr>
        <p:txBody>
          <a:bodyPr/>
          <a:lstStyle/>
          <a:p>
            <a:pPr algn="ctr" eaLnBrk="0" hangingPunct="0"/>
            <a:r>
              <a:rPr lang="en-US" sz="2000" b="1">
                <a:solidFill>
                  <a:srgbClr val="333333"/>
                </a:solidFill>
              </a:rPr>
              <a:t>47</a:t>
            </a:r>
          </a:p>
        </p:txBody>
      </p:sp>
      <p:sp>
        <p:nvSpPr>
          <p:cNvPr id="122" name="Rectangle 44"/>
          <p:cNvSpPr>
            <a:spLocks noChangeArrowheads="1"/>
          </p:cNvSpPr>
          <p:nvPr/>
        </p:nvSpPr>
        <p:spPr bwMode="auto">
          <a:xfrm>
            <a:off x="7366794" y="3802856"/>
            <a:ext cx="687388" cy="342900"/>
          </a:xfrm>
          <a:prstGeom prst="rect">
            <a:avLst/>
          </a:prstGeom>
          <a:solidFill>
            <a:srgbClr val="CCFF99"/>
          </a:solidFill>
          <a:ln w="9525">
            <a:solidFill>
              <a:srgbClr val="000000"/>
            </a:solidFill>
            <a:miter lim="800000"/>
            <a:headEnd/>
            <a:tailEnd/>
          </a:ln>
        </p:spPr>
        <p:txBody>
          <a:bodyPr/>
          <a:lstStyle/>
          <a:p>
            <a:pPr algn="ctr" eaLnBrk="0" hangingPunct="0"/>
            <a:r>
              <a:rPr lang="en-US" sz="2000" b="1" i="1">
                <a:solidFill>
                  <a:srgbClr val="0000FF"/>
                </a:solidFill>
              </a:rPr>
              <a:t>66</a:t>
            </a:r>
          </a:p>
        </p:txBody>
      </p:sp>
      <p:sp>
        <p:nvSpPr>
          <p:cNvPr id="123" name="Rectangle 45"/>
          <p:cNvSpPr>
            <a:spLocks noChangeArrowheads="1"/>
          </p:cNvSpPr>
          <p:nvPr/>
        </p:nvSpPr>
        <p:spPr bwMode="auto">
          <a:xfrm>
            <a:off x="7366794" y="4145756"/>
            <a:ext cx="687388" cy="346075"/>
          </a:xfrm>
          <a:prstGeom prst="rect">
            <a:avLst/>
          </a:prstGeom>
          <a:solidFill>
            <a:srgbClr val="CCFF99"/>
          </a:solidFill>
          <a:ln w="9525">
            <a:solidFill>
              <a:srgbClr val="000000"/>
            </a:solidFill>
            <a:miter lim="800000"/>
            <a:headEnd/>
            <a:tailEnd/>
          </a:ln>
        </p:spPr>
        <p:txBody>
          <a:bodyPr/>
          <a:lstStyle/>
          <a:p>
            <a:pPr algn="ctr" eaLnBrk="0" hangingPunct="0"/>
            <a:r>
              <a:rPr lang="en-US" sz="2000" b="1"/>
              <a:t>110</a:t>
            </a:r>
          </a:p>
        </p:txBody>
      </p:sp>
      <p:sp>
        <p:nvSpPr>
          <p:cNvPr id="124" name="Rectangle 46"/>
          <p:cNvSpPr>
            <a:spLocks noChangeArrowheads="1"/>
          </p:cNvSpPr>
          <p:nvPr/>
        </p:nvSpPr>
        <p:spPr bwMode="auto">
          <a:xfrm>
            <a:off x="7366794" y="4491831"/>
            <a:ext cx="687388" cy="344488"/>
          </a:xfrm>
          <a:prstGeom prst="rect">
            <a:avLst/>
          </a:prstGeom>
          <a:solidFill>
            <a:srgbClr val="FFCC99"/>
          </a:solidFill>
          <a:ln w="9525">
            <a:solidFill>
              <a:srgbClr val="000000"/>
            </a:solidFill>
            <a:miter lim="800000"/>
            <a:headEnd/>
            <a:tailEnd/>
          </a:ln>
        </p:spPr>
        <p:txBody>
          <a:bodyPr/>
          <a:lstStyle/>
          <a:p>
            <a:pPr algn="ctr" eaLnBrk="0" hangingPunct="0"/>
            <a:r>
              <a:rPr lang="en-US" sz="2000" b="1">
                <a:solidFill>
                  <a:srgbClr val="0000FF"/>
                </a:solidFill>
              </a:rPr>
              <a:t>223</a:t>
            </a:r>
          </a:p>
        </p:txBody>
      </p:sp>
      <p:sp>
        <p:nvSpPr>
          <p:cNvPr id="125" name="Rectangle 47"/>
          <p:cNvSpPr>
            <a:spLocks noChangeArrowheads="1"/>
          </p:cNvSpPr>
          <p:nvPr/>
        </p:nvSpPr>
        <p:spPr bwMode="auto">
          <a:xfrm>
            <a:off x="7366794" y="3112294"/>
            <a:ext cx="687388"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sz="2000" b="1">
              <a:solidFill>
                <a:srgbClr val="333333"/>
              </a:solidFill>
            </a:endParaRPr>
          </a:p>
        </p:txBody>
      </p:sp>
      <p:sp>
        <p:nvSpPr>
          <p:cNvPr id="126" name="Text Box 48"/>
          <p:cNvSpPr txBox="1">
            <a:spLocks noChangeArrowheads="1"/>
          </p:cNvSpPr>
          <p:nvPr/>
        </p:nvSpPr>
        <p:spPr bwMode="auto">
          <a:xfrm>
            <a:off x="4187031" y="2680494"/>
            <a:ext cx="430213" cy="2155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1200" b="1" dirty="0">
                <a:solidFill>
                  <a:srgbClr val="0000FF"/>
                </a:solidFill>
              </a:rPr>
              <a:t>F</a:t>
            </a:r>
          </a:p>
          <a:p>
            <a:pPr algn="ctr" eaLnBrk="0" hangingPunct="0"/>
            <a:r>
              <a:rPr lang="en-US" sz="1200" b="1" dirty="0">
                <a:solidFill>
                  <a:srgbClr val="0000FF"/>
                </a:solidFill>
              </a:rPr>
              <a:t>r</a:t>
            </a:r>
          </a:p>
          <a:p>
            <a:pPr algn="ctr" eaLnBrk="0" hangingPunct="0"/>
            <a:r>
              <a:rPr lang="en-US" sz="1200" b="1" dirty="0">
                <a:solidFill>
                  <a:srgbClr val="0000FF"/>
                </a:solidFill>
              </a:rPr>
              <a:t>o</a:t>
            </a:r>
          </a:p>
          <a:p>
            <a:pPr algn="ctr" eaLnBrk="0" hangingPunct="0"/>
            <a:r>
              <a:rPr lang="en-US" sz="1200" b="1" dirty="0">
                <a:solidFill>
                  <a:srgbClr val="0000FF"/>
                </a:solidFill>
              </a:rPr>
              <a:t>m </a:t>
            </a:r>
          </a:p>
          <a:p>
            <a:pPr algn="ctr" eaLnBrk="0" hangingPunct="0"/>
            <a:endParaRPr lang="en-US" sz="1200" b="1" dirty="0">
              <a:solidFill>
                <a:srgbClr val="0000FF"/>
              </a:solidFill>
            </a:endParaRPr>
          </a:p>
          <a:p>
            <a:pPr algn="ctr" eaLnBrk="0" hangingPunct="0"/>
            <a:r>
              <a:rPr lang="en-US" sz="1200" b="1" dirty="0">
                <a:solidFill>
                  <a:srgbClr val="0000FF"/>
                </a:solidFill>
              </a:rPr>
              <a:t>Z</a:t>
            </a:r>
          </a:p>
          <a:p>
            <a:pPr algn="ctr" eaLnBrk="0" hangingPunct="0"/>
            <a:r>
              <a:rPr lang="en-US" sz="1200" b="1" dirty="0">
                <a:solidFill>
                  <a:srgbClr val="0000FF"/>
                </a:solidFill>
              </a:rPr>
              <a:t>o</a:t>
            </a:r>
          </a:p>
          <a:p>
            <a:pPr algn="ctr" eaLnBrk="0" hangingPunct="0"/>
            <a:r>
              <a:rPr lang="en-US" sz="1200" b="1" dirty="0">
                <a:solidFill>
                  <a:srgbClr val="0000FF"/>
                </a:solidFill>
              </a:rPr>
              <a:t>n</a:t>
            </a:r>
          </a:p>
          <a:p>
            <a:pPr algn="ctr" eaLnBrk="0" hangingPunct="0"/>
            <a:r>
              <a:rPr lang="en-US" sz="1200" b="1" dirty="0">
                <a:solidFill>
                  <a:srgbClr val="0000FF"/>
                </a:solidFill>
              </a:rPr>
              <a:t>e</a:t>
            </a:r>
          </a:p>
          <a:p>
            <a:pPr algn="ctr" eaLnBrk="0" hangingPunct="0"/>
            <a:r>
              <a:rPr lang="en-US" sz="1200" b="1" dirty="0">
                <a:solidFill>
                  <a:srgbClr val="0000FF"/>
                </a:solidFill>
              </a:rPr>
              <a:t>s</a:t>
            </a:r>
          </a:p>
        </p:txBody>
      </p:sp>
      <p:sp>
        <p:nvSpPr>
          <p:cNvPr id="127" name="Text Box 49"/>
          <p:cNvSpPr txBox="1">
            <a:spLocks noChangeArrowheads="1"/>
          </p:cNvSpPr>
          <p:nvPr/>
        </p:nvSpPr>
        <p:spPr bwMode="auto">
          <a:xfrm>
            <a:off x="5906294" y="2250281"/>
            <a:ext cx="6873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000" b="1">
              <a:solidFill>
                <a:srgbClr val="333333"/>
              </a:solidFill>
            </a:endParaRPr>
          </a:p>
        </p:txBody>
      </p:sp>
      <p:sp>
        <p:nvSpPr>
          <p:cNvPr id="128" name="Text Box 6"/>
          <p:cNvSpPr txBox="1">
            <a:spLocks noChangeArrowheads="1"/>
          </p:cNvSpPr>
          <p:nvPr/>
        </p:nvSpPr>
        <p:spPr bwMode="auto">
          <a:xfrm>
            <a:off x="2159793" y="4872038"/>
            <a:ext cx="1374775" cy="431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r>
              <a:rPr lang="en-US" b="1" dirty="0">
                <a:solidFill>
                  <a:srgbClr val="333333"/>
                </a:solidFill>
              </a:rPr>
              <a:t>Attraction</a:t>
            </a:r>
          </a:p>
        </p:txBody>
      </p:sp>
      <p:sp>
        <p:nvSpPr>
          <p:cNvPr id="129" name="Rectangle 7"/>
          <p:cNvSpPr>
            <a:spLocks noChangeArrowheads="1"/>
          </p:cNvSpPr>
          <p:nvPr/>
        </p:nvSpPr>
        <p:spPr bwMode="auto">
          <a:xfrm>
            <a:off x="2159793" y="5303838"/>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1</a:t>
            </a:r>
          </a:p>
        </p:txBody>
      </p:sp>
      <p:sp>
        <p:nvSpPr>
          <p:cNvPr id="130" name="Rectangle 8"/>
          <p:cNvSpPr>
            <a:spLocks noChangeArrowheads="1"/>
          </p:cNvSpPr>
          <p:nvPr/>
        </p:nvSpPr>
        <p:spPr bwMode="auto">
          <a:xfrm>
            <a:off x="2847181" y="5303838"/>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45</a:t>
            </a:r>
          </a:p>
        </p:txBody>
      </p:sp>
      <p:sp>
        <p:nvSpPr>
          <p:cNvPr id="131" name="Rectangle 9"/>
          <p:cNvSpPr>
            <a:spLocks noChangeArrowheads="1"/>
          </p:cNvSpPr>
          <p:nvPr/>
        </p:nvSpPr>
        <p:spPr bwMode="auto">
          <a:xfrm>
            <a:off x="2159793" y="5649913"/>
            <a:ext cx="687388" cy="342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2</a:t>
            </a:r>
          </a:p>
        </p:txBody>
      </p:sp>
      <p:sp>
        <p:nvSpPr>
          <p:cNvPr id="132" name="Rectangle 10"/>
          <p:cNvSpPr>
            <a:spLocks noChangeArrowheads="1"/>
          </p:cNvSpPr>
          <p:nvPr/>
        </p:nvSpPr>
        <p:spPr bwMode="auto">
          <a:xfrm>
            <a:off x="2847181" y="5649913"/>
            <a:ext cx="687388" cy="342900"/>
          </a:xfrm>
          <a:prstGeom prst="rect">
            <a:avLst/>
          </a:prstGeom>
          <a:solidFill>
            <a:srgbClr val="FF9900"/>
          </a:solidFill>
          <a:ln w="9525">
            <a:solidFill>
              <a:srgbClr val="000000"/>
            </a:solidFill>
            <a:miter lim="800000"/>
            <a:headEnd/>
            <a:tailEnd/>
          </a:ln>
        </p:spPr>
        <p:txBody>
          <a:bodyPr/>
          <a:lstStyle/>
          <a:p>
            <a:pPr algn="ctr" eaLnBrk="0" hangingPunct="0"/>
            <a:r>
              <a:rPr lang="en-US" sz="2200" b="1" i="1" dirty="0">
                <a:solidFill>
                  <a:srgbClr val="0000FF"/>
                </a:solidFill>
              </a:rPr>
              <a:t>90</a:t>
            </a:r>
            <a:endParaRPr lang="en-US" b="1" dirty="0">
              <a:solidFill>
                <a:srgbClr val="0000FF"/>
              </a:solidFill>
            </a:endParaRPr>
          </a:p>
        </p:txBody>
      </p:sp>
      <p:sp>
        <p:nvSpPr>
          <p:cNvPr id="133" name="Rectangle 11"/>
          <p:cNvSpPr>
            <a:spLocks noChangeArrowheads="1"/>
          </p:cNvSpPr>
          <p:nvPr/>
        </p:nvSpPr>
        <p:spPr bwMode="auto">
          <a:xfrm>
            <a:off x="2159793" y="5992813"/>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3</a:t>
            </a:r>
          </a:p>
        </p:txBody>
      </p:sp>
      <p:sp>
        <p:nvSpPr>
          <p:cNvPr id="134" name="Rectangle 12"/>
          <p:cNvSpPr>
            <a:spLocks noChangeArrowheads="1"/>
          </p:cNvSpPr>
          <p:nvPr/>
        </p:nvSpPr>
        <p:spPr bwMode="auto">
          <a:xfrm>
            <a:off x="2847181" y="5992813"/>
            <a:ext cx="687388"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88</a:t>
            </a:r>
          </a:p>
        </p:txBody>
      </p:sp>
      <p:sp>
        <p:nvSpPr>
          <p:cNvPr id="135" name="Text Box 13"/>
          <p:cNvSpPr txBox="1">
            <a:spLocks noChangeArrowheads="1"/>
          </p:cNvSpPr>
          <p:nvPr/>
        </p:nvSpPr>
        <p:spPr bwMode="auto">
          <a:xfrm>
            <a:off x="2416968" y="4268788"/>
            <a:ext cx="6873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2600" b="1">
                <a:solidFill>
                  <a:srgbClr val="333333"/>
                </a:solidFill>
              </a:rPr>
              <a:t>A</a:t>
            </a:r>
            <a:r>
              <a:rPr lang="en-US" b="1">
                <a:solidFill>
                  <a:srgbClr val="333333"/>
                </a:solidFill>
              </a:rPr>
              <a:t>j</a:t>
            </a:r>
            <a:endParaRPr lang="en-US" sz="2600" b="1">
              <a:solidFill>
                <a:srgbClr val="333333"/>
              </a:solidFill>
            </a:endParaRPr>
          </a:p>
        </p:txBody>
      </p:sp>
      <p:sp>
        <p:nvSpPr>
          <p:cNvPr id="136" name="Notched Right Arrow 135"/>
          <p:cNvSpPr/>
          <p:nvPr/>
        </p:nvSpPr>
        <p:spPr>
          <a:xfrm>
            <a:off x="3586956" y="2772965"/>
            <a:ext cx="600074" cy="63658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Notched Right Arrow 136"/>
          <p:cNvSpPr/>
          <p:nvPr/>
        </p:nvSpPr>
        <p:spPr>
          <a:xfrm>
            <a:off x="3535363" y="4298156"/>
            <a:ext cx="600074" cy="63658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43694" y="2198688"/>
            <a:ext cx="1444625" cy="9636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ZONE 1</a:t>
            </a:r>
          </a:p>
          <a:p>
            <a:pPr algn="ctr"/>
            <a:r>
              <a:rPr lang="en-US" dirty="0"/>
              <a:t>Pi: 47; </a:t>
            </a:r>
            <a:r>
              <a:rPr lang="en-US" dirty="0" err="1"/>
              <a:t>Aj</a:t>
            </a:r>
            <a:r>
              <a:rPr lang="en-US" dirty="0"/>
              <a:t>: 45</a:t>
            </a:r>
          </a:p>
        </p:txBody>
      </p:sp>
      <p:sp>
        <p:nvSpPr>
          <p:cNvPr id="139" name="Oval 138"/>
          <p:cNvSpPr/>
          <p:nvPr/>
        </p:nvSpPr>
        <p:spPr>
          <a:xfrm>
            <a:off x="343694" y="3697288"/>
            <a:ext cx="1444625" cy="1003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ZONE 2</a:t>
            </a:r>
          </a:p>
          <a:p>
            <a:pPr algn="ctr"/>
            <a:r>
              <a:rPr lang="en-US" dirty="0"/>
              <a:t>Pi: 66; </a:t>
            </a:r>
            <a:r>
              <a:rPr lang="en-US" dirty="0" err="1"/>
              <a:t>Aj</a:t>
            </a:r>
            <a:r>
              <a:rPr lang="en-US" dirty="0"/>
              <a:t>: 90</a:t>
            </a:r>
          </a:p>
        </p:txBody>
      </p:sp>
      <p:sp>
        <p:nvSpPr>
          <p:cNvPr id="140" name="Oval 139"/>
          <p:cNvSpPr/>
          <p:nvPr/>
        </p:nvSpPr>
        <p:spPr>
          <a:xfrm>
            <a:off x="343694" y="5168105"/>
            <a:ext cx="1444625" cy="11628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ZONE 3</a:t>
            </a:r>
          </a:p>
          <a:p>
            <a:pPr algn="ctr"/>
            <a:r>
              <a:rPr lang="en-US" dirty="0"/>
              <a:t>Pi: 110; </a:t>
            </a:r>
            <a:r>
              <a:rPr lang="en-US" dirty="0" err="1"/>
              <a:t>Aj</a:t>
            </a:r>
            <a:r>
              <a:rPr lang="en-US" dirty="0"/>
              <a:t>: 88</a:t>
            </a:r>
          </a:p>
        </p:txBody>
      </p:sp>
      <p:sp>
        <p:nvSpPr>
          <p:cNvPr id="142" name="Right Brace 141"/>
          <p:cNvSpPr/>
          <p:nvPr/>
        </p:nvSpPr>
        <p:spPr>
          <a:xfrm>
            <a:off x="1533922" y="2006600"/>
            <a:ext cx="715168" cy="4522788"/>
          </a:xfrm>
          <a:prstGeom prst="rightBrace">
            <a:avLst>
              <a:gd name="adj1" fmla="val 8333"/>
              <a:gd name="adj2" fmla="val 52246"/>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3" name="Text Box 52"/>
          <p:cNvSpPr txBox="1">
            <a:spLocks noChangeArrowheads="1"/>
          </p:cNvSpPr>
          <p:nvPr/>
        </p:nvSpPr>
        <p:spPr bwMode="auto">
          <a:xfrm>
            <a:off x="8451850" y="2813731"/>
            <a:ext cx="7524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2000" b="1">
                <a:solidFill>
                  <a:srgbClr val="333333"/>
                </a:solidFill>
              </a:rPr>
              <a:t>Tijm</a:t>
            </a:r>
          </a:p>
        </p:txBody>
      </p:sp>
      <p:sp>
        <p:nvSpPr>
          <p:cNvPr id="144" name="Rectangle 53"/>
          <p:cNvSpPr>
            <a:spLocks noChangeArrowheads="1"/>
          </p:cNvSpPr>
          <p:nvPr/>
        </p:nvSpPr>
        <p:spPr bwMode="auto">
          <a:xfrm>
            <a:off x="8382000" y="3664631"/>
            <a:ext cx="946150" cy="344488"/>
          </a:xfrm>
          <a:prstGeom prst="rect">
            <a:avLst/>
          </a:prstGeom>
          <a:solidFill>
            <a:srgbClr val="CCFFFF"/>
          </a:solidFill>
          <a:ln w="9525">
            <a:solidFill>
              <a:srgbClr val="000000"/>
            </a:solidFill>
            <a:miter lim="800000"/>
            <a:headEnd/>
            <a:tailEnd/>
          </a:ln>
        </p:spPr>
        <p:txBody>
          <a:bodyPr/>
          <a:lstStyle/>
          <a:p>
            <a:pPr algn="ctr" eaLnBrk="0" hangingPunct="0"/>
            <a:r>
              <a:rPr lang="en-US" b="1" dirty="0">
                <a:solidFill>
                  <a:srgbClr val="333333"/>
                </a:solidFill>
              </a:rPr>
              <a:t>Mode II</a:t>
            </a:r>
          </a:p>
        </p:txBody>
      </p:sp>
      <p:sp>
        <p:nvSpPr>
          <p:cNvPr id="145" name="Rectangle 54"/>
          <p:cNvSpPr>
            <a:spLocks noChangeArrowheads="1"/>
          </p:cNvSpPr>
          <p:nvPr/>
        </p:nvSpPr>
        <p:spPr bwMode="auto">
          <a:xfrm>
            <a:off x="9328150" y="3320144"/>
            <a:ext cx="687388" cy="344488"/>
          </a:xfrm>
          <a:prstGeom prst="rect">
            <a:avLst/>
          </a:prstGeom>
          <a:solidFill>
            <a:srgbClr val="CCFFCC"/>
          </a:solidFill>
          <a:ln w="9525">
            <a:solidFill>
              <a:srgbClr val="000000"/>
            </a:solidFill>
            <a:miter lim="800000"/>
            <a:headEnd/>
            <a:tailEnd/>
          </a:ln>
        </p:spPr>
        <p:txBody>
          <a:bodyPr/>
          <a:lstStyle/>
          <a:p>
            <a:pPr algn="ctr" eaLnBrk="0" hangingPunct="0"/>
            <a:r>
              <a:rPr lang="en-US" sz="2000" b="1" i="1" dirty="0">
                <a:solidFill>
                  <a:srgbClr val="0000FF"/>
                </a:solidFill>
              </a:rPr>
              <a:t>25</a:t>
            </a:r>
            <a:endParaRPr lang="en-US" sz="2000" b="1" dirty="0">
              <a:solidFill>
                <a:srgbClr val="333333"/>
              </a:solidFill>
            </a:endParaRPr>
          </a:p>
        </p:txBody>
      </p:sp>
      <p:sp>
        <p:nvSpPr>
          <p:cNvPr id="146" name="Rectangle 55"/>
          <p:cNvSpPr>
            <a:spLocks noChangeArrowheads="1"/>
          </p:cNvSpPr>
          <p:nvPr/>
        </p:nvSpPr>
        <p:spPr bwMode="auto">
          <a:xfrm>
            <a:off x="9328150" y="3664631"/>
            <a:ext cx="687388" cy="344488"/>
          </a:xfrm>
          <a:prstGeom prst="rect">
            <a:avLst/>
          </a:prstGeom>
          <a:solidFill>
            <a:srgbClr val="CCFFFF"/>
          </a:solidFill>
          <a:ln w="9525">
            <a:solidFill>
              <a:srgbClr val="000000"/>
            </a:solidFill>
            <a:miter lim="800000"/>
            <a:headEnd/>
            <a:tailEnd/>
          </a:ln>
        </p:spPr>
        <p:txBody>
          <a:bodyPr/>
          <a:lstStyle/>
          <a:p>
            <a:pPr algn="ctr" eaLnBrk="0" hangingPunct="0"/>
            <a:r>
              <a:rPr lang="en-US" sz="2000" b="1">
                <a:solidFill>
                  <a:srgbClr val="0000FF"/>
                </a:solidFill>
              </a:rPr>
              <a:t>15</a:t>
            </a:r>
          </a:p>
        </p:txBody>
      </p:sp>
      <p:sp>
        <p:nvSpPr>
          <p:cNvPr id="147" name="Rectangle 56"/>
          <p:cNvSpPr>
            <a:spLocks noChangeArrowheads="1"/>
          </p:cNvSpPr>
          <p:nvPr/>
        </p:nvSpPr>
        <p:spPr bwMode="auto">
          <a:xfrm>
            <a:off x="8382000" y="3320144"/>
            <a:ext cx="946150" cy="344488"/>
          </a:xfrm>
          <a:prstGeom prst="rect">
            <a:avLst/>
          </a:prstGeom>
          <a:solidFill>
            <a:srgbClr val="CCFFCC"/>
          </a:solidFill>
          <a:ln w="9525">
            <a:solidFill>
              <a:srgbClr val="000000"/>
            </a:solidFill>
            <a:miter lim="800000"/>
            <a:headEnd/>
            <a:tailEnd/>
          </a:ln>
        </p:spPr>
        <p:txBody>
          <a:bodyPr/>
          <a:lstStyle/>
          <a:p>
            <a:pPr algn="ctr" eaLnBrk="0" hangingPunct="0"/>
            <a:r>
              <a:rPr lang="en-US" b="1" dirty="0">
                <a:solidFill>
                  <a:srgbClr val="333333"/>
                </a:solidFill>
              </a:rPr>
              <a:t>Mode I</a:t>
            </a:r>
          </a:p>
        </p:txBody>
      </p:sp>
      <p:sp>
        <p:nvSpPr>
          <p:cNvPr id="148" name="Rectangle 57"/>
          <p:cNvSpPr>
            <a:spLocks noChangeArrowheads="1"/>
          </p:cNvSpPr>
          <p:nvPr/>
        </p:nvSpPr>
        <p:spPr bwMode="auto">
          <a:xfrm>
            <a:off x="9328150" y="4009119"/>
            <a:ext cx="687388" cy="344488"/>
          </a:xfrm>
          <a:prstGeom prst="rect">
            <a:avLst/>
          </a:prstGeom>
          <a:solidFill>
            <a:srgbClr val="FFFF00"/>
          </a:solidFill>
          <a:ln w="9525">
            <a:solidFill>
              <a:srgbClr val="000000"/>
            </a:solidFill>
            <a:miter lim="800000"/>
            <a:headEnd/>
            <a:tailEnd/>
          </a:ln>
        </p:spPr>
        <p:txBody>
          <a:bodyPr/>
          <a:lstStyle/>
          <a:p>
            <a:pPr algn="ctr" eaLnBrk="0" hangingPunct="0"/>
            <a:r>
              <a:rPr lang="en-US" sz="2000" b="1" i="1">
                <a:solidFill>
                  <a:srgbClr val="FF0000"/>
                </a:solidFill>
              </a:rPr>
              <a:t>40</a:t>
            </a:r>
          </a:p>
        </p:txBody>
      </p:sp>
      <p:sp>
        <p:nvSpPr>
          <p:cNvPr id="149" name="Rectangle 58"/>
          <p:cNvSpPr>
            <a:spLocks noChangeArrowheads="1"/>
          </p:cNvSpPr>
          <p:nvPr/>
        </p:nvSpPr>
        <p:spPr bwMode="auto">
          <a:xfrm>
            <a:off x="8382000" y="4009119"/>
            <a:ext cx="946150"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sz="2000" b="1">
              <a:solidFill>
                <a:srgbClr val="333333"/>
              </a:solidFill>
            </a:endParaRPr>
          </a:p>
        </p:txBody>
      </p:sp>
      <p:cxnSp>
        <p:nvCxnSpPr>
          <p:cNvPr id="151" name="Straight Arrow Connector 150"/>
          <p:cNvCxnSpPr/>
          <p:nvPr/>
        </p:nvCxnSpPr>
        <p:spPr>
          <a:xfrm>
            <a:off x="6600825" y="4214019"/>
            <a:ext cx="2860675" cy="265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54" name="Rectangle 60"/>
          <p:cNvSpPr>
            <a:spLocks noChangeArrowheads="1"/>
          </p:cNvSpPr>
          <p:nvPr/>
        </p:nvSpPr>
        <p:spPr bwMode="auto">
          <a:xfrm>
            <a:off x="10286576" y="4010705"/>
            <a:ext cx="944563" cy="342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a:solidFill>
                  <a:srgbClr val="333333"/>
                </a:solidFill>
              </a:rPr>
              <a:t>Route C</a:t>
            </a:r>
          </a:p>
        </p:txBody>
      </p:sp>
      <p:sp>
        <p:nvSpPr>
          <p:cNvPr id="155" name="Rectangle 61"/>
          <p:cNvSpPr>
            <a:spLocks noChangeArrowheads="1"/>
          </p:cNvSpPr>
          <p:nvPr/>
        </p:nvSpPr>
        <p:spPr bwMode="auto">
          <a:xfrm>
            <a:off x="11231139" y="4010705"/>
            <a:ext cx="688975" cy="342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dirty="0">
                <a:solidFill>
                  <a:srgbClr val="333333"/>
                </a:solidFill>
              </a:rPr>
              <a:t>3</a:t>
            </a:r>
          </a:p>
        </p:txBody>
      </p:sp>
      <p:sp>
        <p:nvSpPr>
          <p:cNvPr id="156" name="Rectangle 62"/>
          <p:cNvSpPr>
            <a:spLocks noChangeArrowheads="1"/>
          </p:cNvSpPr>
          <p:nvPr/>
        </p:nvSpPr>
        <p:spPr bwMode="auto">
          <a:xfrm>
            <a:off x="10286576" y="3664630"/>
            <a:ext cx="944563" cy="346075"/>
          </a:xfrm>
          <a:prstGeom prst="rect">
            <a:avLst/>
          </a:prstGeom>
          <a:solidFill>
            <a:srgbClr val="CCFFCC"/>
          </a:solidFill>
          <a:ln w="9525">
            <a:solidFill>
              <a:srgbClr val="000000"/>
            </a:solidFill>
            <a:miter lim="800000"/>
            <a:headEnd/>
            <a:tailEnd/>
          </a:ln>
        </p:spPr>
        <p:txBody>
          <a:bodyPr/>
          <a:lstStyle/>
          <a:p>
            <a:pPr algn="ctr" eaLnBrk="0" hangingPunct="0"/>
            <a:r>
              <a:rPr lang="en-US" b="1">
                <a:solidFill>
                  <a:srgbClr val="333333"/>
                </a:solidFill>
              </a:rPr>
              <a:t>Route B</a:t>
            </a:r>
          </a:p>
        </p:txBody>
      </p:sp>
      <p:sp>
        <p:nvSpPr>
          <p:cNvPr id="157" name="Rectangle 63"/>
          <p:cNvSpPr>
            <a:spLocks noChangeArrowheads="1"/>
          </p:cNvSpPr>
          <p:nvPr/>
        </p:nvSpPr>
        <p:spPr bwMode="auto">
          <a:xfrm>
            <a:off x="11231139" y="3664630"/>
            <a:ext cx="688975" cy="346075"/>
          </a:xfrm>
          <a:prstGeom prst="rect">
            <a:avLst/>
          </a:prstGeom>
          <a:solidFill>
            <a:srgbClr val="CCFFCC"/>
          </a:solidFill>
          <a:ln w="9525">
            <a:solidFill>
              <a:srgbClr val="000000"/>
            </a:solidFill>
            <a:miter lim="800000"/>
            <a:headEnd/>
            <a:tailEnd/>
          </a:ln>
        </p:spPr>
        <p:txBody>
          <a:bodyPr/>
          <a:lstStyle/>
          <a:p>
            <a:pPr algn="ctr" eaLnBrk="0" hangingPunct="0"/>
            <a:r>
              <a:rPr lang="en-US" b="1" i="1" dirty="0">
                <a:solidFill>
                  <a:srgbClr val="FF0000"/>
                </a:solidFill>
              </a:rPr>
              <a:t>17</a:t>
            </a:r>
          </a:p>
        </p:txBody>
      </p:sp>
      <p:sp>
        <p:nvSpPr>
          <p:cNvPr id="158" name="Rectangle 64"/>
          <p:cNvSpPr>
            <a:spLocks noChangeArrowheads="1"/>
          </p:cNvSpPr>
          <p:nvPr/>
        </p:nvSpPr>
        <p:spPr bwMode="auto">
          <a:xfrm>
            <a:off x="10286576" y="3320143"/>
            <a:ext cx="944563"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dirty="0">
                <a:solidFill>
                  <a:srgbClr val="333333"/>
                </a:solidFill>
              </a:rPr>
              <a:t>Route A</a:t>
            </a:r>
          </a:p>
        </p:txBody>
      </p:sp>
      <p:sp>
        <p:nvSpPr>
          <p:cNvPr id="159" name="Rectangle 65"/>
          <p:cNvSpPr>
            <a:spLocks noChangeArrowheads="1"/>
          </p:cNvSpPr>
          <p:nvPr/>
        </p:nvSpPr>
        <p:spPr bwMode="auto">
          <a:xfrm>
            <a:off x="11231139" y="3320143"/>
            <a:ext cx="688975"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b="1" dirty="0">
                <a:solidFill>
                  <a:srgbClr val="333333"/>
                </a:solidFill>
              </a:rPr>
              <a:t>5</a:t>
            </a:r>
          </a:p>
        </p:txBody>
      </p:sp>
      <p:sp>
        <p:nvSpPr>
          <p:cNvPr id="160" name="Text Box 66"/>
          <p:cNvSpPr txBox="1">
            <a:spLocks noChangeArrowheads="1"/>
          </p:cNvSpPr>
          <p:nvPr/>
        </p:nvSpPr>
        <p:spPr bwMode="auto">
          <a:xfrm>
            <a:off x="10631064" y="2802618"/>
            <a:ext cx="10318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2600" b="1">
                <a:solidFill>
                  <a:srgbClr val="333333"/>
                </a:solidFill>
                <a:latin typeface="Times New Roman" pitchFamily="18" charset="0"/>
              </a:rPr>
              <a:t>T</a:t>
            </a:r>
            <a:r>
              <a:rPr lang="en-US" b="1">
                <a:solidFill>
                  <a:srgbClr val="333333"/>
                </a:solidFill>
                <a:latin typeface="Times New Roman" pitchFamily="18" charset="0"/>
              </a:rPr>
              <a:t>ijmr</a:t>
            </a:r>
            <a:endParaRPr lang="en-US" sz="2600" b="1">
              <a:solidFill>
                <a:srgbClr val="333333"/>
              </a:solidFill>
              <a:latin typeface="Times New Roman" pitchFamily="18" charset="0"/>
            </a:endParaRPr>
          </a:p>
        </p:txBody>
      </p:sp>
      <p:cxnSp>
        <p:nvCxnSpPr>
          <p:cNvPr id="161" name="Straight Arrow Connector 160"/>
          <p:cNvCxnSpPr>
            <a:endCxn id="158" idx="1"/>
          </p:cNvCxnSpPr>
          <p:nvPr/>
        </p:nvCxnSpPr>
        <p:spPr>
          <a:xfrm>
            <a:off x="9923462" y="3492387"/>
            <a:ext cx="36311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3" name="Text Box 68"/>
          <p:cNvSpPr txBox="1">
            <a:spLocks noChangeArrowheads="1"/>
          </p:cNvSpPr>
          <p:nvPr/>
        </p:nvSpPr>
        <p:spPr bwMode="auto">
          <a:xfrm>
            <a:off x="10356426" y="249521"/>
            <a:ext cx="106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600" b="1">
                <a:solidFill>
                  <a:srgbClr val="333333"/>
                </a:solidFill>
              </a:rPr>
              <a:t>Tijmrs</a:t>
            </a:r>
          </a:p>
          <a:p>
            <a:pPr eaLnBrk="0" hangingPunct="0"/>
            <a:r>
              <a:rPr lang="en-US" sz="1600" b="1">
                <a:solidFill>
                  <a:srgbClr val="333333"/>
                </a:solidFill>
              </a:rPr>
              <a:t>(Income)</a:t>
            </a:r>
          </a:p>
        </p:txBody>
      </p:sp>
      <p:sp>
        <p:nvSpPr>
          <p:cNvPr id="164" name="Rectangle 69"/>
          <p:cNvSpPr>
            <a:spLocks noChangeArrowheads="1"/>
          </p:cNvSpPr>
          <p:nvPr/>
        </p:nvSpPr>
        <p:spPr bwMode="auto">
          <a:xfrm>
            <a:off x="10286576" y="1348071"/>
            <a:ext cx="941388" cy="333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r>
              <a:rPr lang="en-US" sz="1600" b="1" dirty="0">
                <a:solidFill>
                  <a:srgbClr val="333333"/>
                </a:solidFill>
              </a:rPr>
              <a:t>Medium</a:t>
            </a:r>
          </a:p>
        </p:txBody>
      </p:sp>
      <p:sp>
        <p:nvSpPr>
          <p:cNvPr id="165" name="Rectangle 70"/>
          <p:cNvSpPr>
            <a:spLocks noChangeArrowheads="1"/>
          </p:cNvSpPr>
          <p:nvPr/>
        </p:nvSpPr>
        <p:spPr bwMode="auto">
          <a:xfrm>
            <a:off x="11231139" y="1003584"/>
            <a:ext cx="688975"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1600" b="1">
                <a:solidFill>
                  <a:srgbClr val="333333"/>
                </a:solidFill>
              </a:rPr>
              <a:t>3</a:t>
            </a:r>
          </a:p>
        </p:txBody>
      </p:sp>
      <p:sp>
        <p:nvSpPr>
          <p:cNvPr id="166" name="Rectangle 71"/>
          <p:cNvSpPr>
            <a:spLocks noChangeArrowheads="1"/>
          </p:cNvSpPr>
          <p:nvPr/>
        </p:nvSpPr>
        <p:spPr bwMode="auto">
          <a:xfrm>
            <a:off x="11227964" y="1348071"/>
            <a:ext cx="688975" cy="342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sz="1600" b="1">
                <a:solidFill>
                  <a:srgbClr val="333333"/>
                </a:solidFill>
              </a:rPr>
              <a:t>5</a:t>
            </a:r>
          </a:p>
        </p:txBody>
      </p:sp>
      <p:sp>
        <p:nvSpPr>
          <p:cNvPr id="167" name="Rectangle 72"/>
          <p:cNvSpPr>
            <a:spLocks noChangeArrowheads="1"/>
          </p:cNvSpPr>
          <p:nvPr/>
        </p:nvSpPr>
        <p:spPr bwMode="auto">
          <a:xfrm>
            <a:off x="10286576" y="1003584"/>
            <a:ext cx="944563"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9900"/>
                </a:solidFill>
              </a14:hiddenFill>
            </a:ext>
          </a:extLst>
        </p:spPr>
        <p:txBody>
          <a:bodyPr/>
          <a:lstStyle/>
          <a:p>
            <a:pPr eaLnBrk="0" hangingPunct="0"/>
            <a:r>
              <a:rPr lang="en-US" sz="1600" b="1">
                <a:solidFill>
                  <a:srgbClr val="333333"/>
                </a:solidFill>
              </a:rPr>
              <a:t>High</a:t>
            </a:r>
          </a:p>
        </p:txBody>
      </p:sp>
      <p:sp>
        <p:nvSpPr>
          <p:cNvPr id="168" name="Rectangle 73"/>
          <p:cNvSpPr>
            <a:spLocks noChangeArrowheads="1"/>
          </p:cNvSpPr>
          <p:nvPr/>
        </p:nvSpPr>
        <p:spPr bwMode="auto">
          <a:xfrm>
            <a:off x="11231139" y="1665571"/>
            <a:ext cx="688975" cy="373063"/>
          </a:xfrm>
          <a:prstGeom prst="rect">
            <a:avLst/>
          </a:prstGeom>
          <a:solidFill>
            <a:srgbClr val="FF6600"/>
          </a:solidFill>
          <a:ln w="9525">
            <a:solidFill>
              <a:srgbClr val="000000"/>
            </a:solidFill>
            <a:miter lim="800000"/>
            <a:headEnd/>
            <a:tailEnd/>
          </a:ln>
        </p:spPr>
        <p:txBody>
          <a:bodyPr/>
          <a:lstStyle/>
          <a:p>
            <a:pPr algn="ctr" eaLnBrk="0" hangingPunct="0"/>
            <a:r>
              <a:rPr lang="en-US" sz="1600" b="1" i="1">
                <a:solidFill>
                  <a:srgbClr val="FFFF00"/>
                </a:solidFill>
              </a:rPr>
              <a:t>9</a:t>
            </a:r>
          </a:p>
        </p:txBody>
      </p:sp>
      <p:sp>
        <p:nvSpPr>
          <p:cNvPr id="169" name="Rectangle 74"/>
          <p:cNvSpPr>
            <a:spLocks noChangeArrowheads="1"/>
          </p:cNvSpPr>
          <p:nvPr/>
        </p:nvSpPr>
        <p:spPr bwMode="auto">
          <a:xfrm>
            <a:off x="10286576" y="1665571"/>
            <a:ext cx="944563" cy="342900"/>
          </a:xfrm>
          <a:prstGeom prst="rect">
            <a:avLst/>
          </a:prstGeom>
          <a:solidFill>
            <a:srgbClr val="FF6600"/>
          </a:solidFill>
          <a:ln w="9525">
            <a:solidFill>
              <a:srgbClr val="000000"/>
            </a:solidFill>
            <a:miter lim="800000"/>
            <a:headEnd/>
            <a:tailEnd/>
          </a:ln>
        </p:spPr>
        <p:txBody>
          <a:bodyPr/>
          <a:lstStyle/>
          <a:p>
            <a:pPr eaLnBrk="0" hangingPunct="0"/>
            <a:r>
              <a:rPr lang="en-US" sz="1600" b="1">
                <a:solidFill>
                  <a:srgbClr val="FFFF00"/>
                </a:solidFill>
              </a:rPr>
              <a:t>Low</a:t>
            </a:r>
          </a:p>
        </p:txBody>
      </p:sp>
      <p:sp>
        <p:nvSpPr>
          <p:cNvPr id="170" name="Rectangle 75"/>
          <p:cNvSpPr>
            <a:spLocks noChangeArrowheads="1"/>
          </p:cNvSpPr>
          <p:nvPr/>
        </p:nvSpPr>
        <p:spPr bwMode="auto">
          <a:xfrm>
            <a:off x="10286576" y="2008471"/>
            <a:ext cx="944563" cy="342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US" sz="1600" b="1">
              <a:solidFill>
                <a:srgbClr val="333333"/>
              </a:solidFill>
            </a:endParaRPr>
          </a:p>
        </p:txBody>
      </p:sp>
      <p:sp>
        <p:nvSpPr>
          <p:cNvPr id="171" name="Rectangle 76"/>
          <p:cNvSpPr>
            <a:spLocks noChangeArrowheads="1"/>
          </p:cNvSpPr>
          <p:nvPr/>
        </p:nvSpPr>
        <p:spPr bwMode="auto">
          <a:xfrm>
            <a:off x="11231139" y="2005296"/>
            <a:ext cx="688975" cy="346075"/>
          </a:xfrm>
          <a:prstGeom prst="rect">
            <a:avLst/>
          </a:prstGeom>
          <a:solidFill>
            <a:srgbClr val="CCFFCC"/>
          </a:solidFill>
          <a:ln w="9525">
            <a:solidFill>
              <a:srgbClr val="000000"/>
            </a:solidFill>
            <a:miter lim="800000"/>
            <a:headEnd/>
            <a:tailEnd/>
          </a:ln>
        </p:spPr>
        <p:txBody>
          <a:bodyPr/>
          <a:lstStyle/>
          <a:p>
            <a:pPr algn="ctr" eaLnBrk="0" hangingPunct="0"/>
            <a:r>
              <a:rPr lang="en-US" sz="1600" b="1" i="1">
                <a:solidFill>
                  <a:srgbClr val="FF0000"/>
                </a:solidFill>
              </a:rPr>
              <a:t>17</a:t>
            </a:r>
          </a:p>
        </p:txBody>
      </p:sp>
      <p:cxnSp>
        <p:nvCxnSpPr>
          <p:cNvPr id="173" name="Straight Arrow Connector 172"/>
          <p:cNvCxnSpPr/>
          <p:nvPr/>
        </p:nvCxnSpPr>
        <p:spPr>
          <a:xfrm flipH="1" flipV="1">
            <a:off x="11772900" y="2198688"/>
            <a:ext cx="12700" cy="16525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5" name="Straight Arrow Connector 174"/>
          <p:cNvCxnSpPr>
            <a:stCxn id="169" idx="1"/>
            <a:endCxn id="86" idx="3"/>
          </p:cNvCxnSpPr>
          <p:nvPr/>
        </p:nvCxnSpPr>
        <p:spPr>
          <a:xfrm flipH="1" flipV="1">
            <a:off x="8741570" y="1832060"/>
            <a:ext cx="1545006" cy="49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7" name="Straight Arrow Connector 176"/>
          <p:cNvCxnSpPr/>
          <p:nvPr/>
        </p:nvCxnSpPr>
        <p:spPr>
          <a:xfrm>
            <a:off x="11785600" y="4009119"/>
            <a:ext cx="0" cy="25202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2"/>
          </p:nvPr>
        </p:nvSpPr>
        <p:spPr/>
        <p:txBody>
          <a:bodyPr/>
          <a:lstStyle/>
          <a:p>
            <a:fld id="{F7877967-DBFB-4753-B004-F8893E870386}" type="slidenum">
              <a:rPr lang="en-US" smtClean="0"/>
              <a:t>22</a:t>
            </a:fld>
            <a:endParaRPr lang="en-US"/>
          </a:p>
        </p:txBody>
      </p:sp>
    </p:spTree>
    <p:extLst>
      <p:ext uri="{BB962C8B-B14F-4D97-AF65-F5344CB8AC3E}">
        <p14:creationId xmlns:p14="http://schemas.microsoft.com/office/powerpoint/2010/main" val="507936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❶Trip Generation</a:t>
            </a:r>
          </a:p>
        </p:txBody>
      </p:sp>
      <p:sp>
        <p:nvSpPr>
          <p:cNvPr id="3" name="Content Placeholder 2"/>
          <p:cNvSpPr>
            <a:spLocks noGrp="1"/>
          </p:cNvSpPr>
          <p:nvPr>
            <p:ph idx="1"/>
          </p:nvPr>
        </p:nvSpPr>
        <p:spPr/>
        <p:txBody>
          <a:bodyPr/>
          <a:lstStyle/>
          <a:p>
            <a:r>
              <a:rPr lang="en-US" dirty="0"/>
              <a:t>Aims at predicting the total number of trips generated by (</a:t>
            </a:r>
            <a:r>
              <a:rPr lang="en-US" i="1" dirty="0"/>
              <a:t>Oi</a:t>
            </a:r>
            <a:r>
              <a:rPr lang="en-US" dirty="0"/>
              <a:t>) and attracted to (</a:t>
            </a:r>
            <a:r>
              <a:rPr lang="en-US" i="1" dirty="0" err="1"/>
              <a:t>Dj</a:t>
            </a:r>
            <a:r>
              <a:rPr lang="en-US" dirty="0"/>
              <a:t>) each zone of the study area</a:t>
            </a:r>
          </a:p>
          <a:p>
            <a:r>
              <a:rPr lang="en-US" b="1" dirty="0"/>
              <a:t>Trip or Journey: </a:t>
            </a:r>
            <a:r>
              <a:rPr lang="en-US" dirty="0"/>
              <a:t>This is a one-way movement from a point of origin to a point of destination</a:t>
            </a:r>
          </a:p>
          <a:p>
            <a:r>
              <a:rPr lang="en-US" b="1" dirty="0"/>
              <a:t>Home-based (HB) Trip </a:t>
            </a:r>
            <a:r>
              <a:rPr lang="en-US" dirty="0"/>
              <a:t>This is one where the home of the trip maker is either the origin or the destination of the journey</a:t>
            </a:r>
          </a:p>
          <a:p>
            <a:r>
              <a:rPr lang="en-US" b="1" dirty="0"/>
              <a:t>Non-home-based (NHB) Trip </a:t>
            </a:r>
            <a:r>
              <a:rPr lang="en-US" dirty="0"/>
              <a:t>This, conversely, is one where neither end of the trip is the home of the traveler</a:t>
            </a:r>
          </a:p>
        </p:txBody>
      </p:sp>
      <p:sp>
        <p:nvSpPr>
          <p:cNvPr id="4" name="Slide Number Placeholder 3"/>
          <p:cNvSpPr>
            <a:spLocks noGrp="1"/>
          </p:cNvSpPr>
          <p:nvPr>
            <p:ph type="sldNum" sz="quarter" idx="12"/>
          </p:nvPr>
        </p:nvSpPr>
        <p:spPr/>
        <p:txBody>
          <a:bodyPr/>
          <a:lstStyle/>
          <a:p>
            <a:fld id="{F7877967-DBFB-4753-B004-F8893E870386}" type="slidenum">
              <a:rPr lang="en-US" smtClean="0"/>
              <a:t>23</a:t>
            </a:fld>
            <a:endParaRPr lang="en-US"/>
          </a:p>
        </p:txBody>
      </p:sp>
    </p:spTree>
    <p:extLst>
      <p:ext uri="{BB962C8B-B14F-4D97-AF65-F5344CB8AC3E}">
        <p14:creationId xmlns:p14="http://schemas.microsoft.com/office/powerpoint/2010/main" val="2039990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of Trips</a:t>
            </a:r>
          </a:p>
        </p:txBody>
      </p:sp>
      <p:sp>
        <p:nvSpPr>
          <p:cNvPr id="3" name="Content Placeholder 2"/>
          <p:cNvSpPr>
            <a:spLocks noGrp="1"/>
          </p:cNvSpPr>
          <p:nvPr>
            <p:ph idx="1"/>
          </p:nvPr>
        </p:nvSpPr>
        <p:spPr/>
        <p:txBody>
          <a:bodyPr>
            <a:normAutofit/>
          </a:bodyPr>
          <a:lstStyle/>
          <a:p>
            <a:r>
              <a:rPr lang="en-US" dirty="0"/>
              <a:t>travel to work</a:t>
            </a:r>
          </a:p>
          <a:p>
            <a:r>
              <a:rPr lang="en-US" dirty="0"/>
              <a:t> travel to school or college (education trips)</a:t>
            </a:r>
          </a:p>
          <a:p>
            <a:r>
              <a:rPr lang="en-US" dirty="0"/>
              <a:t> shopping trips</a:t>
            </a:r>
          </a:p>
          <a:p>
            <a:r>
              <a:rPr lang="en-US" dirty="0"/>
              <a:t> social and recreational journeys</a:t>
            </a:r>
          </a:p>
          <a:p>
            <a:r>
              <a:rPr lang="en-US" dirty="0"/>
              <a:t> escort trips (to accompany or collect somebody else)</a:t>
            </a:r>
          </a:p>
          <a:p>
            <a:r>
              <a:rPr lang="en-US" dirty="0"/>
              <a:t> other journeys</a:t>
            </a:r>
          </a:p>
        </p:txBody>
      </p:sp>
      <p:sp>
        <p:nvSpPr>
          <p:cNvPr id="4" name="Slide Number Placeholder 3"/>
          <p:cNvSpPr>
            <a:spLocks noGrp="1"/>
          </p:cNvSpPr>
          <p:nvPr>
            <p:ph type="sldNum" sz="quarter" idx="12"/>
          </p:nvPr>
        </p:nvSpPr>
        <p:spPr/>
        <p:txBody>
          <a:bodyPr/>
          <a:lstStyle/>
          <a:p>
            <a:fld id="{F7877967-DBFB-4753-B004-F8893E870386}" type="slidenum">
              <a:rPr lang="en-US" smtClean="0"/>
              <a:t>24</a:t>
            </a:fld>
            <a:endParaRPr lang="en-US"/>
          </a:p>
        </p:txBody>
      </p:sp>
    </p:spTree>
    <p:extLst>
      <p:ext uri="{BB962C8B-B14F-4D97-AF65-F5344CB8AC3E}">
        <p14:creationId xmlns:p14="http://schemas.microsoft.com/office/powerpoint/2010/main" val="411276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❷Trip Distribution</a:t>
            </a:r>
          </a:p>
        </p:txBody>
      </p:sp>
      <p:sp>
        <p:nvSpPr>
          <p:cNvPr id="3" name="Content Placeholder 2"/>
          <p:cNvSpPr>
            <a:spLocks noGrp="1"/>
          </p:cNvSpPr>
          <p:nvPr>
            <p:ph idx="1"/>
          </p:nvPr>
        </p:nvSpPr>
        <p:spPr>
          <a:xfrm>
            <a:off x="838200" y="1825625"/>
            <a:ext cx="10871200" cy="4351338"/>
          </a:xfrm>
        </p:spPr>
        <p:txBody>
          <a:bodyPr>
            <a:normAutofit/>
          </a:bodyPr>
          <a:lstStyle/>
          <a:p>
            <a:r>
              <a:rPr lang="en-US" dirty="0"/>
              <a:t>The purpose of the trip distribution is to estimate ‘zone to zone’ movements, i.e., trip interchanges</a:t>
            </a:r>
          </a:p>
          <a:p>
            <a:pPr marL="0" indent="0">
              <a:buNone/>
            </a:pPr>
            <a:r>
              <a:rPr lang="en-US" b="1" dirty="0"/>
              <a:t>Gravity Model</a:t>
            </a:r>
          </a:p>
          <a:p>
            <a:pPr>
              <a:buFont typeface="Wingdings" pitchFamily="2" charset="2"/>
              <a:buChar char="Ø"/>
            </a:pPr>
            <a:r>
              <a:rPr lang="en-US" dirty="0"/>
              <a:t>Probability that a trip of a particular purpose k produced at zone </a:t>
            </a:r>
            <a:r>
              <a:rPr lang="en-US" i="1" dirty="0" err="1"/>
              <a:t>i</a:t>
            </a:r>
            <a:r>
              <a:rPr lang="en-US" dirty="0"/>
              <a:t> will be attracted to zone </a:t>
            </a:r>
            <a:r>
              <a:rPr lang="en-US" i="1" dirty="0"/>
              <a:t>j</a:t>
            </a:r>
            <a:r>
              <a:rPr lang="en-US" dirty="0"/>
              <a:t>, is proportional to the attractiveness or ‘pull’ of zone </a:t>
            </a:r>
            <a:r>
              <a:rPr lang="en-US" i="1" dirty="0"/>
              <a:t>j</a:t>
            </a:r>
            <a:r>
              <a:rPr lang="en-US" dirty="0"/>
              <a:t>, which depends on two factors. </a:t>
            </a:r>
          </a:p>
          <a:p>
            <a:pPr>
              <a:buFont typeface="Wingdings" pitchFamily="2" charset="2"/>
              <a:buChar char="Ø"/>
            </a:pPr>
            <a:r>
              <a:rPr lang="en-US" dirty="0"/>
              <a:t>One factor is the magnitude of activities related to the trip purpose k in zone </a:t>
            </a:r>
            <a:r>
              <a:rPr lang="en-US" i="1" dirty="0"/>
              <a:t>j</a:t>
            </a:r>
            <a:r>
              <a:rPr lang="en-US" dirty="0"/>
              <a:t>, and the other is the spatial separation of the zones </a:t>
            </a:r>
            <a:r>
              <a:rPr lang="en-US" i="1" dirty="0" err="1"/>
              <a:t>i</a:t>
            </a:r>
            <a:r>
              <a:rPr lang="en-US" dirty="0"/>
              <a:t> and </a:t>
            </a:r>
            <a:r>
              <a:rPr lang="en-US" i="1" dirty="0"/>
              <a:t>j</a:t>
            </a:r>
            <a:r>
              <a:rPr lang="en-US" dirty="0"/>
              <a:t>. </a:t>
            </a:r>
          </a:p>
          <a:p>
            <a:endParaRPr lang="en-US" dirty="0"/>
          </a:p>
        </p:txBody>
      </p:sp>
      <p:sp>
        <p:nvSpPr>
          <p:cNvPr id="5" name="Slide Number Placeholder 4"/>
          <p:cNvSpPr>
            <a:spLocks noGrp="1"/>
          </p:cNvSpPr>
          <p:nvPr>
            <p:ph type="sldNum" sz="quarter" idx="12"/>
          </p:nvPr>
        </p:nvSpPr>
        <p:spPr/>
        <p:txBody>
          <a:bodyPr/>
          <a:lstStyle/>
          <a:p>
            <a:fld id="{F7877967-DBFB-4753-B004-F8893E870386}" type="slidenum">
              <a:rPr lang="en-US" smtClean="0"/>
              <a:t>25</a:t>
            </a:fld>
            <a:endParaRPr lang="en-US"/>
          </a:p>
        </p:txBody>
      </p:sp>
    </p:spTree>
    <p:extLst>
      <p:ext uri="{BB962C8B-B14F-4D97-AF65-F5344CB8AC3E}">
        <p14:creationId xmlns:p14="http://schemas.microsoft.com/office/powerpoint/2010/main" val="666112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❷Trip Distribution: Gravity Model</a:t>
            </a:r>
          </a:p>
        </p:txBody>
      </p:sp>
      <p:sp>
        <p:nvSpPr>
          <p:cNvPr id="3" name="Content Placeholder 2"/>
          <p:cNvSpPr>
            <a:spLocks noGrp="1"/>
          </p:cNvSpPr>
          <p:nvPr>
            <p:ph idx="1"/>
          </p:nvPr>
        </p:nvSpPr>
        <p:spPr>
          <a:xfrm>
            <a:off x="838200" y="1825625"/>
            <a:ext cx="5969000" cy="4351338"/>
          </a:xfrm>
        </p:spPr>
        <p:txBody>
          <a:bodyPr>
            <a:normAutofit fontScale="92500" lnSpcReduction="20000"/>
          </a:bodyPr>
          <a:lstStyle/>
          <a:p>
            <a:r>
              <a:rPr lang="en-US" dirty="0"/>
              <a:t>The gravity model assumes that the trips produced at an origin and attracted to a destination are directly proportional to the total trip productions at the origin and the total attractions at the destination.</a:t>
            </a:r>
          </a:p>
          <a:p>
            <a:r>
              <a:rPr lang="en-US" dirty="0"/>
              <a:t>The calibrating term or "friction factor" (F) represents the reluctance or impedance of persons to make trips of various duration or distances.</a:t>
            </a:r>
          </a:p>
          <a:p>
            <a:r>
              <a:rPr lang="en-US" dirty="0"/>
              <a:t>The general friction factor indicates that as travel times increase, travelers are increasingly less likely to make trips of such lengths.</a:t>
            </a:r>
          </a:p>
          <a:p>
            <a:endParaRPr lang="en-US" dirty="0"/>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26</a:t>
            </a:fld>
            <a:endParaRPr lang="en-US"/>
          </a:p>
        </p:txBody>
      </p:sp>
      <p:pic>
        <p:nvPicPr>
          <p:cNvPr id="5" name="Picture 4"/>
          <p:cNvPicPr>
            <a:picLocks noChangeAspect="1"/>
          </p:cNvPicPr>
          <p:nvPr/>
        </p:nvPicPr>
        <p:blipFill rotWithShape="1">
          <a:blip r:embed="rId2"/>
          <a:srcRect l="6805" t="17650" r="11250" b="5445"/>
          <a:stretch/>
        </p:blipFill>
        <p:spPr>
          <a:xfrm>
            <a:off x="7068037" y="2328985"/>
            <a:ext cx="4943151" cy="2899508"/>
          </a:xfrm>
          <a:prstGeom prst="rect">
            <a:avLst/>
          </a:prstGeom>
        </p:spPr>
      </p:pic>
      <p:sp>
        <p:nvSpPr>
          <p:cNvPr id="6" name="TextBox 5"/>
          <p:cNvSpPr txBox="1"/>
          <p:nvPr/>
        </p:nvSpPr>
        <p:spPr>
          <a:xfrm>
            <a:off x="7068037" y="1825625"/>
            <a:ext cx="4639409" cy="369332"/>
          </a:xfrm>
          <a:prstGeom prst="rect">
            <a:avLst/>
          </a:prstGeom>
          <a:noFill/>
        </p:spPr>
        <p:txBody>
          <a:bodyPr wrap="square" rtlCol="0">
            <a:spAutoFit/>
          </a:bodyPr>
          <a:lstStyle/>
          <a:p>
            <a:r>
              <a:rPr lang="en-US" dirty="0"/>
              <a:t>Standard form of gravity model</a:t>
            </a:r>
          </a:p>
        </p:txBody>
      </p:sp>
    </p:spTree>
    <p:extLst>
      <p:ext uri="{BB962C8B-B14F-4D97-AF65-F5344CB8AC3E}">
        <p14:creationId xmlns:p14="http://schemas.microsoft.com/office/powerpoint/2010/main" val="3463697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❸Mode Choice</a:t>
            </a:r>
          </a:p>
        </p:txBody>
      </p:sp>
      <p:sp>
        <p:nvSpPr>
          <p:cNvPr id="3" name="Content Placeholder 2"/>
          <p:cNvSpPr>
            <a:spLocks noGrp="1"/>
          </p:cNvSpPr>
          <p:nvPr>
            <p:ph idx="1"/>
          </p:nvPr>
        </p:nvSpPr>
        <p:spPr/>
        <p:txBody>
          <a:bodyPr>
            <a:normAutofit fontScale="55000" lnSpcReduction="20000"/>
          </a:bodyPr>
          <a:lstStyle/>
          <a:p>
            <a:r>
              <a:rPr lang="en-US" dirty="0"/>
              <a:t>Relates the probability of transit usage to explanatory variables in  mathematical form</a:t>
            </a:r>
          </a:p>
          <a:p>
            <a:r>
              <a:rPr lang="en-US" b="1" dirty="0"/>
              <a:t>Factors Affecting Mode Choice</a:t>
            </a:r>
            <a:endParaRPr lang="en-US" dirty="0"/>
          </a:p>
          <a:p>
            <a:pPr marL="0" indent="0" hangingPunct="0">
              <a:buNone/>
            </a:pPr>
            <a:r>
              <a:rPr lang="en-US" dirty="0"/>
              <a:t>Factors that may explain a trip maker’s choosing a specific mode of transportation for a trip are grouped commonly as follows:</a:t>
            </a:r>
          </a:p>
          <a:p>
            <a:pPr lvl="0" hangingPunct="0"/>
            <a:r>
              <a:rPr lang="en-US" b="1" dirty="0"/>
              <a:t>Trip Makers Characteristics: </a:t>
            </a:r>
            <a:endParaRPr lang="en-US" dirty="0"/>
          </a:p>
          <a:p>
            <a:pPr lvl="1" hangingPunct="0"/>
            <a:r>
              <a:rPr lang="en-US" dirty="0"/>
              <a:t>Income </a:t>
            </a:r>
          </a:p>
          <a:p>
            <a:pPr lvl="1" hangingPunct="0"/>
            <a:r>
              <a:rPr lang="en-US" dirty="0"/>
              <a:t>Car-Ownership </a:t>
            </a:r>
          </a:p>
          <a:p>
            <a:pPr lvl="1" hangingPunct="0"/>
            <a:r>
              <a:rPr lang="en-US" dirty="0"/>
              <a:t>Car Availability </a:t>
            </a:r>
          </a:p>
          <a:p>
            <a:pPr lvl="1" hangingPunct="0"/>
            <a:r>
              <a:rPr lang="en-US" dirty="0"/>
              <a:t>Age </a:t>
            </a:r>
          </a:p>
          <a:p>
            <a:pPr lvl="0" hangingPunct="0"/>
            <a:r>
              <a:rPr lang="en-US" b="1" dirty="0"/>
              <a:t>Trip Characteristics: </a:t>
            </a:r>
            <a:endParaRPr lang="en-US" dirty="0"/>
          </a:p>
          <a:p>
            <a:pPr lvl="1" hangingPunct="0"/>
            <a:r>
              <a:rPr lang="en-US" dirty="0"/>
              <a:t>Trip Purpose - work, shop, recreation, etc. </a:t>
            </a:r>
          </a:p>
          <a:p>
            <a:pPr lvl="1" hangingPunct="0"/>
            <a:r>
              <a:rPr lang="en-US" dirty="0"/>
              <a:t>Destination Orientation - CBD vs. non-CBD </a:t>
            </a:r>
          </a:p>
          <a:p>
            <a:pPr lvl="1" hangingPunct="0"/>
            <a:r>
              <a:rPr lang="en-US" dirty="0"/>
              <a:t>Trip Length </a:t>
            </a:r>
          </a:p>
          <a:p>
            <a:pPr lvl="0" hangingPunct="0"/>
            <a:r>
              <a:rPr lang="en-US" b="1" dirty="0"/>
              <a:t>Transportation Systems Characteristics </a:t>
            </a:r>
            <a:endParaRPr lang="en-US" dirty="0"/>
          </a:p>
          <a:p>
            <a:pPr lvl="1" hangingPunct="0"/>
            <a:r>
              <a:rPr lang="en-US" dirty="0"/>
              <a:t>Waiting time </a:t>
            </a:r>
          </a:p>
          <a:p>
            <a:pPr lvl="1" hangingPunct="0"/>
            <a:r>
              <a:rPr lang="en-US" dirty="0"/>
              <a:t>Speed </a:t>
            </a:r>
          </a:p>
          <a:p>
            <a:pPr lvl="1" hangingPunct="0"/>
            <a:r>
              <a:rPr lang="en-US" dirty="0"/>
              <a:t>Cost </a:t>
            </a:r>
          </a:p>
          <a:p>
            <a:pPr lvl="1" hangingPunct="0"/>
            <a:r>
              <a:rPr lang="en-US" dirty="0"/>
              <a:t>Comfort and Convenience </a:t>
            </a:r>
          </a:p>
          <a:p>
            <a:pPr lvl="1" hangingPunct="0"/>
            <a:r>
              <a:rPr lang="en-US" dirty="0"/>
              <a:t>Access to terminal or transfer location </a:t>
            </a:r>
          </a:p>
          <a:p>
            <a:endParaRPr lang="en-US" dirty="0"/>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27</a:t>
            </a:fld>
            <a:endParaRPr lang="en-US"/>
          </a:p>
        </p:txBody>
      </p:sp>
    </p:spTree>
    <p:extLst>
      <p:ext uri="{BB962C8B-B14F-4D97-AF65-F5344CB8AC3E}">
        <p14:creationId xmlns:p14="http://schemas.microsoft.com/office/powerpoint/2010/main" val="763372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877967-DBFB-4753-B004-F8893E870386}" type="slidenum">
              <a:rPr lang="en-US" smtClean="0"/>
              <a:t>28</a:t>
            </a:fld>
            <a:endParaRPr lang="en-US"/>
          </a:p>
        </p:txBody>
      </p:sp>
      <p:pic>
        <p:nvPicPr>
          <p:cNvPr id="6146" name="Picture 2" descr="http://www.ruiduwenquan.com/wp-content/uploads/2015/08/house-silhouette-clip-art-inspirational-decoration-on-house-design-ide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975" y="2693068"/>
            <a:ext cx="1571625" cy="13090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chalivelu.files.wordpress.com/2013/12/buildings-set-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798"/>
          <a:stretch/>
        </p:blipFill>
        <p:spPr bwMode="auto">
          <a:xfrm>
            <a:off x="9258300" y="2320409"/>
            <a:ext cx="2324100" cy="168167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urved Connector 10"/>
          <p:cNvCxnSpPr>
            <a:stCxn id="6146" idx="0"/>
            <a:endCxn id="6148" idx="0"/>
          </p:cNvCxnSpPr>
          <p:nvPr/>
        </p:nvCxnSpPr>
        <p:spPr>
          <a:xfrm rot="5400000" flipH="1" flipV="1">
            <a:off x="5697740" y="-2029542"/>
            <a:ext cx="372659" cy="9072562"/>
          </a:xfrm>
          <a:prstGeom prst="curvedConnector3">
            <a:avLst>
              <a:gd name="adj1" fmla="val 410123"/>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6146" idx="2"/>
            <a:endCxn id="6148" idx="2"/>
          </p:cNvCxnSpPr>
          <p:nvPr/>
        </p:nvCxnSpPr>
        <p:spPr>
          <a:xfrm rot="16200000" flipH="1">
            <a:off x="5884069" y="-534193"/>
            <a:ext cx="12700" cy="9072562"/>
          </a:xfrm>
          <a:prstGeom prst="curvedConnector3">
            <a:avLst>
              <a:gd name="adj1" fmla="val 9400000"/>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6150" name="Picture 6" descr="http://www.clker.com/cliparts/M/f/5/N/E/n/bus-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7871" y="428778"/>
            <a:ext cx="1516642" cy="5889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884069" y="428778"/>
            <a:ext cx="3082131" cy="400110"/>
          </a:xfrm>
          <a:prstGeom prst="rect">
            <a:avLst/>
          </a:prstGeom>
          <a:noFill/>
        </p:spPr>
        <p:txBody>
          <a:bodyPr wrap="square" rtlCol="0">
            <a:spAutoFit/>
          </a:bodyPr>
          <a:lstStyle/>
          <a:p>
            <a:r>
              <a:rPr lang="en-US" sz="2000" b="1" dirty="0"/>
              <a:t>Bus  - 40 minutes</a:t>
            </a:r>
          </a:p>
        </p:txBody>
      </p:sp>
      <p:pic>
        <p:nvPicPr>
          <p:cNvPr id="6152" name="Picture 8" descr="http://www.clker.com/cliparts/8/8/e/e/12824259151862440505car1v_vectoriz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6388" y="5388340"/>
            <a:ext cx="1508125" cy="5908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884068" y="5483710"/>
            <a:ext cx="3082131" cy="400110"/>
          </a:xfrm>
          <a:prstGeom prst="rect">
            <a:avLst/>
          </a:prstGeom>
          <a:noFill/>
        </p:spPr>
        <p:txBody>
          <a:bodyPr wrap="square" rtlCol="0">
            <a:spAutoFit/>
          </a:bodyPr>
          <a:lstStyle/>
          <a:p>
            <a:r>
              <a:rPr lang="en-US" sz="2000" b="1" dirty="0"/>
              <a:t>Car - 35 minutes</a:t>
            </a:r>
          </a:p>
        </p:txBody>
      </p:sp>
      <p:pic>
        <p:nvPicPr>
          <p:cNvPr id="6154" name="Picture 10" descr="http://ecraftcentral.com/sites/default/files/artwork/AmericanCrafts/481-AT0007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4014" y="2544843"/>
            <a:ext cx="1232810" cy="123281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Callout 19"/>
          <p:cNvSpPr/>
          <p:nvPr/>
        </p:nvSpPr>
        <p:spPr>
          <a:xfrm>
            <a:off x="5630524" y="1226105"/>
            <a:ext cx="1752600" cy="1243548"/>
          </a:xfrm>
          <a:prstGeom prst="wedgeEllipse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 chose CAR</a:t>
            </a:r>
          </a:p>
        </p:txBody>
      </p:sp>
      <p:sp>
        <p:nvSpPr>
          <p:cNvPr id="21" name="TextBox 20"/>
          <p:cNvSpPr txBox="1"/>
          <p:nvPr/>
        </p:nvSpPr>
        <p:spPr>
          <a:xfrm>
            <a:off x="1354138" y="6134100"/>
            <a:ext cx="8780462" cy="400110"/>
          </a:xfrm>
          <a:prstGeom prst="rect">
            <a:avLst/>
          </a:prstGeom>
          <a:noFill/>
        </p:spPr>
        <p:txBody>
          <a:bodyPr wrap="square" rtlCol="0">
            <a:spAutoFit/>
          </a:bodyPr>
          <a:lstStyle/>
          <a:p>
            <a:pPr algn="ctr"/>
            <a:r>
              <a:rPr lang="en-US" sz="2000" dirty="0"/>
              <a:t>Actual Behavior – Reveled Preference (RP) Data</a:t>
            </a:r>
          </a:p>
        </p:txBody>
      </p:sp>
      <p:sp>
        <p:nvSpPr>
          <p:cNvPr id="28" name="Title 1"/>
          <p:cNvSpPr>
            <a:spLocks noGrp="1"/>
          </p:cNvSpPr>
          <p:nvPr>
            <p:ph type="title"/>
          </p:nvPr>
        </p:nvSpPr>
        <p:spPr>
          <a:xfrm>
            <a:off x="16214" y="42149"/>
            <a:ext cx="10515600" cy="1325563"/>
          </a:xfrm>
        </p:spPr>
        <p:txBody>
          <a:bodyPr/>
          <a:lstStyle/>
          <a:p>
            <a:r>
              <a:rPr lang="en-US" dirty="0"/>
              <a:t>❸Mode Choice</a:t>
            </a:r>
          </a:p>
        </p:txBody>
      </p:sp>
    </p:spTree>
    <p:extLst>
      <p:ext uri="{BB962C8B-B14F-4D97-AF65-F5344CB8AC3E}">
        <p14:creationId xmlns:p14="http://schemas.microsoft.com/office/powerpoint/2010/main" val="3873486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877967-DBFB-4753-B004-F8893E870386}" type="slidenum">
              <a:rPr lang="en-US" smtClean="0"/>
              <a:t>29</a:t>
            </a:fld>
            <a:endParaRPr lang="en-US"/>
          </a:p>
        </p:txBody>
      </p:sp>
      <p:pic>
        <p:nvPicPr>
          <p:cNvPr id="11" name="Picture 2" descr="http://www.ruiduwenquan.com/wp-content/uploads/2015/08/house-silhouette-clip-art-inspirational-decoration-on-house-design-ide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975" y="2693068"/>
            <a:ext cx="1571625" cy="1309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halivelu.files.wordpress.com/2013/12/buildings-set-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798"/>
          <a:stretch/>
        </p:blipFill>
        <p:spPr bwMode="auto">
          <a:xfrm>
            <a:off x="9258300" y="2320409"/>
            <a:ext cx="2324100" cy="168167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urved Connector 12"/>
          <p:cNvCxnSpPr>
            <a:stCxn id="11" idx="0"/>
            <a:endCxn id="12" idx="0"/>
          </p:cNvCxnSpPr>
          <p:nvPr/>
        </p:nvCxnSpPr>
        <p:spPr>
          <a:xfrm rot="5400000" flipH="1" flipV="1">
            <a:off x="5697740" y="-2029542"/>
            <a:ext cx="372659" cy="9072562"/>
          </a:xfrm>
          <a:prstGeom prst="curvedConnector3">
            <a:avLst>
              <a:gd name="adj1" fmla="val 410123"/>
            </a:avLst>
          </a:prstGeom>
          <a:ln w="3810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11" idx="2"/>
            <a:endCxn id="12" idx="2"/>
          </p:cNvCxnSpPr>
          <p:nvPr/>
        </p:nvCxnSpPr>
        <p:spPr>
          <a:xfrm rot="16200000" flipH="1">
            <a:off x="5884069" y="-534193"/>
            <a:ext cx="12700" cy="9072562"/>
          </a:xfrm>
          <a:prstGeom prst="curvedConnector3">
            <a:avLst>
              <a:gd name="adj1" fmla="val 9400000"/>
            </a:avLst>
          </a:prstGeom>
          <a:ln w="3810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Picture 6" descr="http://www.clker.com/cliparts/M/f/5/N/E/n/bus-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7871" y="428778"/>
            <a:ext cx="1516642" cy="5889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884069" y="428778"/>
            <a:ext cx="3082131" cy="400110"/>
          </a:xfrm>
          <a:prstGeom prst="rect">
            <a:avLst/>
          </a:prstGeom>
          <a:noFill/>
        </p:spPr>
        <p:txBody>
          <a:bodyPr wrap="square" rtlCol="0">
            <a:spAutoFit/>
          </a:bodyPr>
          <a:lstStyle/>
          <a:p>
            <a:r>
              <a:rPr lang="en-US" sz="2000" b="1" dirty="0"/>
              <a:t>Bus  - 40 minutes</a:t>
            </a:r>
          </a:p>
        </p:txBody>
      </p:sp>
      <p:pic>
        <p:nvPicPr>
          <p:cNvPr id="17" name="Picture 8" descr="http://www.clker.com/cliparts/8/8/e/e/12824259151862440505car1v_vectoriz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6388" y="5388340"/>
            <a:ext cx="1508125" cy="5908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884068" y="5483710"/>
            <a:ext cx="3082131" cy="400110"/>
          </a:xfrm>
          <a:prstGeom prst="rect">
            <a:avLst/>
          </a:prstGeom>
          <a:noFill/>
        </p:spPr>
        <p:txBody>
          <a:bodyPr wrap="square" rtlCol="0">
            <a:spAutoFit/>
          </a:bodyPr>
          <a:lstStyle/>
          <a:p>
            <a:r>
              <a:rPr lang="en-US" sz="2000" b="1" dirty="0"/>
              <a:t>Car - 35 minutes</a:t>
            </a:r>
          </a:p>
        </p:txBody>
      </p:sp>
      <p:pic>
        <p:nvPicPr>
          <p:cNvPr id="19" name="Picture 10" descr="http://ecraftcentral.com/sites/default/files/artwork/AmericanCrafts/481-AT0007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6871" y="4978605"/>
            <a:ext cx="1232810" cy="123281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Callout 19"/>
          <p:cNvSpPr/>
          <p:nvPr/>
        </p:nvSpPr>
        <p:spPr>
          <a:xfrm>
            <a:off x="9105900" y="4243281"/>
            <a:ext cx="2247900" cy="1243548"/>
          </a:xfrm>
          <a:prstGeom prst="wedgeEllipse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If new service is introduced, I will chose Metro</a:t>
            </a:r>
          </a:p>
        </p:txBody>
      </p:sp>
      <p:sp>
        <p:nvSpPr>
          <p:cNvPr id="21" name="TextBox 20"/>
          <p:cNvSpPr txBox="1"/>
          <p:nvPr/>
        </p:nvSpPr>
        <p:spPr>
          <a:xfrm>
            <a:off x="1354138" y="6134100"/>
            <a:ext cx="8780462" cy="400110"/>
          </a:xfrm>
          <a:prstGeom prst="rect">
            <a:avLst/>
          </a:prstGeom>
          <a:noFill/>
        </p:spPr>
        <p:txBody>
          <a:bodyPr wrap="square" rtlCol="0">
            <a:spAutoFit/>
          </a:bodyPr>
          <a:lstStyle/>
          <a:p>
            <a:pPr algn="ctr"/>
            <a:r>
              <a:rPr lang="en-US" sz="2000" dirty="0"/>
              <a:t>Hypothetical Behavior – Stated Preference (SP) Data</a:t>
            </a:r>
          </a:p>
        </p:txBody>
      </p:sp>
      <p:cxnSp>
        <p:nvCxnSpPr>
          <p:cNvPr id="22" name="Straight Connector 21"/>
          <p:cNvCxnSpPr>
            <a:stCxn id="11" idx="3"/>
            <a:endCxn id="12" idx="1"/>
          </p:cNvCxnSpPr>
          <p:nvPr/>
        </p:nvCxnSpPr>
        <p:spPr>
          <a:xfrm flipV="1">
            <a:off x="2133600" y="3161249"/>
            <a:ext cx="7124700" cy="186329"/>
          </a:xfrm>
          <a:prstGeom prst="line">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70" name="Picture 2" descr="https://pixabay.com/static/uploads/photo/2014/04/03/09/59/train-309520_64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4937" y="2101850"/>
            <a:ext cx="742509" cy="111813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884067" y="2432759"/>
            <a:ext cx="3082131" cy="707886"/>
          </a:xfrm>
          <a:prstGeom prst="rect">
            <a:avLst/>
          </a:prstGeom>
          <a:noFill/>
        </p:spPr>
        <p:txBody>
          <a:bodyPr wrap="square" rtlCol="0">
            <a:spAutoFit/>
          </a:bodyPr>
          <a:lstStyle/>
          <a:p>
            <a:r>
              <a:rPr lang="en-US" sz="2000" b="1" dirty="0"/>
              <a:t>A new service introduced</a:t>
            </a:r>
          </a:p>
          <a:p>
            <a:r>
              <a:rPr lang="en-US" sz="2000" b="1" dirty="0"/>
              <a:t>Metro - 15 minutes</a:t>
            </a:r>
          </a:p>
        </p:txBody>
      </p:sp>
      <p:sp>
        <p:nvSpPr>
          <p:cNvPr id="25" name="Title 1"/>
          <p:cNvSpPr>
            <a:spLocks noGrp="1"/>
          </p:cNvSpPr>
          <p:nvPr>
            <p:ph type="title"/>
          </p:nvPr>
        </p:nvSpPr>
        <p:spPr>
          <a:xfrm>
            <a:off x="0" y="4226"/>
            <a:ext cx="10515600" cy="1325563"/>
          </a:xfrm>
        </p:spPr>
        <p:txBody>
          <a:bodyPr/>
          <a:lstStyle/>
          <a:p>
            <a:r>
              <a:rPr lang="en-US" dirty="0"/>
              <a:t>❸Mode Choice</a:t>
            </a:r>
          </a:p>
        </p:txBody>
      </p:sp>
    </p:spTree>
    <p:extLst>
      <p:ext uri="{BB962C8B-B14F-4D97-AF65-F5344CB8AC3E}">
        <p14:creationId xmlns:p14="http://schemas.microsoft.com/office/powerpoint/2010/main" val="331427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7877967-DBFB-4753-B004-F8893E870386}" type="slidenum">
              <a:rPr lang="en-US" smtClean="0"/>
              <a:t>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15419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𝑃</m:t>
                        </m:r>
                      </m:e>
                      <m:sub>
                        <m:r>
                          <a:rPr lang="en-US" b="0" i="1" smtClean="0">
                            <a:latin typeface="Cambria Math"/>
                          </a:rPr>
                          <m:t>𝑀𝑒𝑡𝑟𝑜</m:t>
                        </m:r>
                      </m:sub>
                    </m:sSub>
                    <m:r>
                      <a:rPr lang="en-US" b="0" i="1" smtClean="0">
                        <a:latin typeface="Cambria Math"/>
                      </a:rPr>
                      <m:t>=</m:t>
                    </m:r>
                    <m:f>
                      <m:fPr>
                        <m:ctrlPr>
                          <a:rPr lang="en-US" b="0" i="1" smtClean="0">
                            <a:latin typeface="Cambria Math" panose="02040503050406030204" pitchFamily="18" charset="0"/>
                          </a:rPr>
                        </m:ctrlPr>
                      </m:fPr>
                      <m:num>
                        <m:r>
                          <m:rPr>
                            <m:sty m:val="p"/>
                          </m:rPr>
                          <a:rPr lang="en-US" b="0" i="0" smtClean="0">
                            <a:latin typeface="Cambria Math"/>
                          </a:rPr>
                          <m:t>exp</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𝑀𝑒𝑡𝑟𝑜</m:t>
                            </m:r>
                          </m:sub>
                        </m:sSub>
                        <m:r>
                          <a:rPr lang="en-US" b="0" i="1" smtClean="0">
                            <a:latin typeface="Cambria Math"/>
                          </a:rPr>
                          <m:t>)</m:t>
                        </m:r>
                      </m:num>
                      <m:den>
                        <m:func>
                          <m:funcPr>
                            <m:ctrlPr>
                              <a:rPr lang="en-US" i="1">
                                <a:latin typeface="Cambria Math" panose="02040503050406030204" pitchFamily="18" charset="0"/>
                              </a:rPr>
                            </m:ctrlPr>
                          </m:funcPr>
                          <m:fName>
                            <m:r>
                              <m:rPr>
                                <m:sty m:val="p"/>
                              </m:rPr>
                              <a:rPr lang="en-US">
                                <a:latin typeface="Cambria Math"/>
                              </a:rPr>
                              <m:t>exp</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𝑣</m:t>
                                    </m:r>
                                  </m:e>
                                  <m:sub>
                                    <m:r>
                                      <a:rPr lang="en-US" b="0" i="1" smtClean="0">
                                        <a:latin typeface="Cambria Math"/>
                                      </a:rPr>
                                      <m:t>𝑀𝑒𝑡𝑟𝑜</m:t>
                                    </m:r>
                                  </m:sub>
                                </m:sSub>
                              </m:e>
                            </m:d>
                          </m:e>
                        </m:func>
                        <m:r>
                          <a:rPr lang="en-US" b="0" i="1" smtClean="0">
                            <a:latin typeface="Cambria Math"/>
                          </a:rPr>
                          <m:t>+</m:t>
                        </m:r>
                        <m:r>
                          <m:rPr>
                            <m:sty m:val="p"/>
                          </m:rPr>
                          <a:rPr lang="en-US">
                            <a:latin typeface="Cambria Math"/>
                          </a:rPr>
                          <m:t>exp</m:t>
                        </m:r>
                        <m:r>
                          <a:rPr lang="en-US" i="1">
                            <a:latin typeface="Cambria Math"/>
                          </a:rPr>
                          <m:t>⁡(</m:t>
                        </m:r>
                        <m:sSub>
                          <m:sSubPr>
                            <m:ctrlPr>
                              <a:rPr lang="en-US" i="1" smtClean="0">
                                <a:latin typeface="Cambria Math" panose="02040503050406030204" pitchFamily="18" charset="0"/>
                              </a:rPr>
                            </m:ctrlPr>
                          </m:sSubPr>
                          <m:e>
                            <m:r>
                              <a:rPr lang="en-US" i="1">
                                <a:latin typeface="Cambria Math"/>
                              </a:rPr>
                              <m:t>𝑣</m:t>
                            </m:r>
                          </m:e>
                          <m:sub>
                            <m:r>
                              <a:rPr lang="en-US" b="0" i="1" smtClean="0">
                                <a:latin typeface="Cambria Math"/>
                              </a:rPr>
                              <m:t>𝐸𝑀</m:t>
                            </m:r>
                          </m:sub>
                        </m:sSub>
                        <m:r>
                          <a:rPr lang="en-US" i="1">
                            <a:latin typeface="Cambria Math"/>
                          </a:rPr>
                          <m:t>)</m:t>
                        </m:r>
                      </m:den>
                    </m:f>
                  </m:oMath>
                </a14:m>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2647950"/>
            <a:ext cx="86868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F7877967-DBFB-4753-B004-F8893E870386}" type="slidenum">
              <a:rPr lang="en-US" smtClean="0"/>
              <a:t>30</a:t>
            </a:fld>
            <a:endParaRPr lang="en-US"/>
          </a:p>
        </p:txBody>
      </p:sp>
      <p:sp>
        <p:nvSpPr>
          <p:cNvPr id="6" name="Title 1"/>
          <p:cNvSpPr>
            <a:spLocks noGrp="1"/>
          </p:cNvSpPr>
          <p:nvPr>
            <p:ph type="title"/>
          </p:nvPr>
        </p:nvSpPr>
        <p:spPr/>
        <p:txBody>
          <a:bodyPr/>
          <a:lstStyle/>
          <a:p>
            <a:r>
              <a:rPr lang="en-US" dirty="0"/>
              <a:t>❸Mode Choice</a:t>
            </a:r>
          </a:p>
        </p:txBody>
      </p:sp>
    </p:spTree>
    <p:extLst>
      <p:ext uri="{BB962C8B-B14F-4D97-AF65-F5344CB8AC3E}">
        <p14:creationId xmlns:p14="http://schemas.microsoft.com/office/powerpoint/2010/main" val="1869482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❹Traffic Assignment</a:t>
            </a:r>
          </a:p>
        </p:txBody>
      </p:sp>
      <p:sp>
        <p:nvSpPr>
          <p:cNvPr id="3" name="Content Placeholder 2"/>
          <p:cNvSpPr>
            <a:spLocks noGrp="1"/>
          </p:cNvSpPr>
          <p:nvPr>
            <p:ph idx="1"/>
          </p:nvPr>
        </p:nvSpPr>
        <p:spPr/>
        <p:txBody>
          <a:bodyPr/>
          <a:lstStyle/>
          <a:p>
            <a:pPr marL="342900" indent="-342900"/>
            <a:r>
              <a:rPr lang="en-US" sz="2400" dirty="0">
                <a:latin typeface="Times New Roman" pitchFamily="18" charset="0"/>
                <a:cs typeface="Times New Roman" pitchFamily="18" charset="0"/>
              </a:rPr>
              <a:t>Allocates the trips between each zone pair to the links comprising the most likely travel routes. </a:t>
            </a:r>
          </a:p>
          <a:p>
            <a:pPr marL="342900" indent="-342900"/>
            <a:r>
              <a:rPr lang="en-US" sz="2400" dirty="0">
                <a:latin typeface="Times New Roman" pitchFamily="18" charset="0"/>
                <a:cs typeface="Times New Roman" pitchFamily="18" charset="0"/>
              </a:rPr>
              <a:t>The trips on each link are accumulated and the total trips on each link are reported at the end of the assignment process</a:t>
            </a:r>
          </a:p>
          <a:p>
            <a:pPr marL="2171700" lvl="4" indent="-342900">
              <a:buFont typeface="Wingdings" pitchFamily="2" charset="2"/>
              <a:buChar char="§"/>
            </a:pPr>
            <a:r>
              <a:rPr lang="en-US" sz="2400" dirty="0">
                <a:latin typeface="Times New Roman" pitchFamily="18" charset="0"/>
                <a:cs typeface="Times New Roman" pitchFamily="18" charset="0"/>
              </a:rPr>
              <a:t>All or Nothing Assignment</a:t>
            </a:r>
          </a:p>
          <a:p>
            <a:pPr marL="2171700" lvl="4" indent="-342900">
              <a:buFont typeface="Wingdings" pitchFamily="2" charset="2"/>
              <a:buChar char="§"/>
            </a:pPr>
            <a:r>
              <a:rPr lang="en-US" sz="2400" dirty="0">
                <a:latin typeface="Times New Roman" pitchFamily="18" charset="0"/>
                <a:cs typeface="Times New Roman" pitchFamily="18" charset="0"/>
              </a:rPr>
              <a:t>User Equilibrium</a:t>
            </a:r>
          </a:p>
          <a:p>
            <a:pPr lvl="4"/>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dirty="0"/>
          </a:p>
        </p:txBody>
      </p:sp>
      <p:sp>
        <p:nvSpPr>
          <p:cNvPr id="6" name="Slide Number Placeholder 5"/>
          <p:cNvSpPr>
            <a:spLocks noGrp="1"/>
          </p:cNvSpPr>
          <p:nvPr>
            <p:ph type="sldNum" sz="quarter" idx="12"/>
          </p:nvPr>
        </p:nvSpPr>
        <p:spPr/>
        <p:txBody>
          <a:bodyPr/>
          <a:lstStyle/>
          <a:p>
            <a:fld id="{F7877967-DBFB-4753-B004-F8893E870386}" type="slidenum">
              <a:rPr lang="en-US" smtClean="0"/>
              <a:t>31</a:t>
            </a:fld>
            <a:endParaRPr lang="en-US"/>
          </a:p>
        </p:txBody>
      </p:sp>
    </p:spTree>
    <p:extLst>
      <p:ext uri="{BB962C8B-B14F-4D97-AF65-F5344CB8AC3E}">
        <p14:creationId xmlns:p14="http://schemas.microsoft.com/office/powerpoint/2010/main" val="198642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❹Traffic Assignment</a:t>
            </a:r>
          </a:p>
        </p:txBody>
      </p:sp>
      <p:sp>
        <p:nvSpPr>
          <p:cNvPr id="6" name="Content Placeholder 5"/>
          <p:cNvSpPr>
            <a:spLocks noGrp="1"/>
          </p:cNvSpPr>
          <p:nvPr>
            <p:ph sz="half" idx="1"/>
          </p:nvPr>
        </p:nvSpPr>
        <p:spPr/>
        <p:txBody>
          <a:bodyPr>
            <a:normAutofit/>
          </a:bodyPr>
          <a:lstStyle/>
          <a:p>
            <a:pPr marL="0" indent="0">
              <a:buNone/>
            </a:pPr>
            <a:r>
              <a:rPr lang="en-US" sz="1800" dirty="0"/>
              <a:t>All or nothing</a:t>
            </a:r>
          </a:p>
          <a:p>
            <a:r>
              <a:rPr lang="en-US" sz="1800" dirty="0"/>
              <a:t>Trips from any origin to any destination is loaded into a single, minimum cost path between them</a:t>
            </a:r>
          </a:p>
          <a:p>
            <a:pPr marL="0" indent="0">
              <a:buNone/>
            </a:pPr>
            <a:r>
              <a:rPr lang="en-US" sz="1800" dirty="0"/>
              <a:t>Limitations:</a:t>
            </a:r>
          </a:p>
          <a:p>
            <a:pPr lvl="1"/>
            <a:r>
              <a:rPr lang="en-US" sz="1600" dirty="0"/>
              <a:t>Unrealistic as only one path is utilized</a:t>
            </a:r>
          </a:p>
          <a:p>
            <a:pPr lvl="1"/>
            <a:r>
              <a:rPr lang="en-US" sz="1600" dirty="0"/>
              <a:t>No consideration for capacity or congestion – travel time is a fixed input</a:t>
            </a:r>
          </a:p>
          <a:p>
            <a:endParaRPr lang="en-US" sz="1800" dirty="0"/>
          </a:p>
          <a:p>
            <a:endParaRPr lang="en-US" sz="1800" dirty="0"/>
          </a:p>
        </p:txBody>
      </p:sp>
      <p:sp>
        <p:nvSpPr>
          <p:cNvPr id="7" name="Content Placeholder 6"/>
          <p:cNvSpPr>
            <a:spLocks noGrp="1"/>
          </p:cNvSpPr>
          <p:nvPr>
            <p:ph sz="half" idx="2"/>
          </p:nvPr>
        </p:nvSpPr>
        <p:spPr/>
        <p:txBody>
          <a:bodyPr>
            <a:normAutofit/>
          </a:bodyPr>
          <a:lstStyle/>
          <a:p>
            <a:pPr marL="0" indent="0">
              <a:buNone/>
            </a:pPr>
            <a:r>
              <a:rPr lang="en-US" sz="1600" dirty="0"/>
              <a:t>User Equilibrium (UE)</a:t>
            </a:r>
          </a:p>
          <a:p>
            <a:r>
              <a:rPr lang="en-US" sz="1600" dirty="0"/>
              <a:t>The user equilibrium assignment is based on </a:t>
            </a:r>
            <a:r>
              <a:rPr lang="en-US" sz="1600" dirty="0" err="1"/>
              <a:t>Wardrop’s</a:t>
            </a:r>
            <a:r>
              <a:rPr lang="en-US" sz="1600" dirty="0"/>
              <a:t> first principle, which states that no driver can unilaterally reduce his/her travel costs by shifting to another route. </a:t>
            </a:r>
          </a:p>
          <a:p>
            <a:r>
              <a:rPr lang="en-US" sz="1600" dirty="0"/>
              <a:t>UE conditions can be written for a given O-D pair as </a:t>
            </a:r>
          </a:p>
        </p:txBody>
      </p:sp>
      <p:sp>
        <p:nvSpPr>
          <p:cNvPr id="4" name="Slide Number Placeholder 3"/>
          <p:cNvSpPr>
            <a:spLocks noGrp="1"/>
          </p:cNvSpPr>
          <p:nvPr>
            <p:ph type="sldNum" sz="quarter" idx="12"/>
          </p:nvPr>
        </p:nvSpPr>
        <p:spPr/>
        <p:txBody>
          <a:bodyPr/>
          <a:lstStyle/>
          <a:p>
            <a:fld id="{F7877967-DBFB-4753-B004-F8893E870386}" type="slidenum">
              <a:rPr lang="en-US" smtClean="0"/>
              <a:t>32</a:t>
            </a:fld>
            <a:endParaRPr lang="en-US"/>
          </a:p>
        </p:txBody>
      </p:sp>
      <p:pic>
        <p:nvPicPr>
          <p:cNvPr id="9" name="Picture 8"/>
          <p:cNvPicPr>
            <a:picLocks noChangeAspect="1"/>
          </p:cNvPicPr>
          <p:nvPr/>
        </p:nvPicPr>
        <p:blipFill rotWithShape="1">
          <a:blip r:embed="rId2"/>
          <a:srcRect l="41706" t="46603" r="37500" b="37270"/>
          <a:stretch/>
        </p:blipFill>
        <p:spPr>
          <a:xfrm>
            <a:off x="560160" y="4001294"/>
            <a:ext cx="3802744" cy="1843315"/>
          </a:xfrm>
          <a:prstGeom prst="rect">
            <a:avLst/>
          </a:prstGeom>
        </p:spPr>
      </p:pic>
      <p:pic>
        <p:nvPicPr>
          <p:cNvPr id="11" name="Picture 10"/>
          <p:cNvPicPr>
            <a:picLocks noChangeAspect="1"/>
          </p:cNvPicPr>
          <p:nvPr/>
        </p:nvPicPr>
        <p:blipFill rotWithShape="1">
          <a:blip r:embed="rId3"/>
          <a:srcRect l="4682" t="56572" r="1746" b="31492"/>
          <a:stretch/>
        </p:blipFill>
        <p:spPr>
          <a:xfrm>
            <a:off x="155625" y="5877266"/>
            <a:ext cx="6143575" cy="489819"/>
          </a:xfrm>
          <a:prstGeom prst="rect">
            <a:avLst/>
          </a:prstGeom>
        </p:spPr>
      </p:pic>
      <p:pic>
        <p:nvPicPr>
          <p:cNvPr id="12" name="Picture 11"/>
          <p:cNvPicPr>
            <a:picLocks noChangeAspect="1"/>
          </p:cNvPicPr>
          <p:nvPr/>
        </p:nvPicPr>
        <p:blipFill rotWithShape="1">
          <a:blip r:embed="rId4"/>
          <a:srcRect l="44600" t="36381" r="45083" b="56127"/>
          <a:stretch/>
        </p:blipFill>
        <p:spPr>
          <a:xfrm>
            <a:off x="7819571" y="3324451"/>
            <a:ext cx="1886857" cy="856344"/>
          </a:xfrm>
          <a:prstGeom prst="rect">
            <a:avLst/>
          </a:prstGeom>
        </p:spPr>
      </p:pic>
      <p:pic>
        <p:nvPicPr>
          <p:cNvPr id="14" name="Picture 13"/>
          <p:cNvPicPr>
            <a:picLocks noChangeAspect="1"/>
          </p:cNvPicPr>
          <p:nvPr/>
        </p:nvPicPr>
        <p:blipFill rotWithShape="1">
          <a:blip r:embed="rId4"/>
          <a:srcRect l="20870" t="44635" r="21035" b="34032"/>
          <a:stretch/>
        </p:blipFill>
        <p:spPr>
          <a:xfrm>
            <a:off x="6297840" y="4354059"/>
            <a:ext cx="5775660" cy="1325562"/>
          </a:xfrm>
          <a:prstGeom prst="rect">
            <a:avLst/>
          </a:prstGeom>
        </p:spPr>
      </p:pic>
    </p:spTree>
    <p:extLst>
      <p:ext uri="{BB962C8B-B14F-4D97-AF65-F5344CB8AC3E}">
        <p14:creationId xmlns:p14="http://schemas.microsoft.com/office/powerpoint/2010/main" val="2006317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Choice models</a:t>
            </a:r>
          </a:p>
        </p:txBody>
      </p:sp>
      <p:sp>
        <p:nvSpPr>
          <p:cNvPr id="7" name="Text Placeholder 6"/>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F7877967-DBFB-4753-B004-F8893E870386}" type="slidenum">
              <a:rPr lang="en-US" smtClean="0"/>
              <a:t>33</a:t>
            </a:fld>
            <a:endParaRPr lang="en-US"/>
          </a:p>
        </p:txBody>
      </p:sp>
    </p:spTree>
    <p:extLst>
      <p:ext uri="{BB962C8B-B14F-4D97-AF65-F5344CB8AC3E}">
        <p14:creationId xmlns:p14="http://schemas.microsoft.com/office/powerpoint/2010/main" val="2691059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Models</a:t>
            </a:r>
          </a:p>
        </p:txBody>
      </p:sp>
      <p:sp>
        <p:nvSpPr>
          <p:cNvPr id="3" name="Content Placeholder 2"/>
          <p:cNvSpPr>
            <a:spLocks noGrp="1"/>
          </p:cNvSpPr>
          <p:nvPr>
            <p:ph idx="1"/>
          </p:nvPr>
        </p:nvSpPr>
        <p:spPr/>
        <p:txBody>
          <a:bodyPr/>
          <a:lstStyle/>
          <a:p>
            <a:r>
              <a:rPr lang="en-US" dirty="0"/>
              <a:t>Choice modelling is based primarily on the utility theory.</a:t>
            </a:r>
          </a:p>
          <a:p>
            <a:r>
              <a:rPr lang="en-US" dirty="0"/>
              <a:t>Characteristics of the alternatives defines its attractiveness for a particular user</a:t>
            </a:r>
          </a:p>
          <a:p>
            <a:r>
              <a:rPr lang="en-US" dirty="0"/>
              <a:t>Utility is a subjective concept but it can be useful for comparison between given alternatives.</a:t>
            </a:r>
            <a:endParaRPr lang="en-IN" dirty="0"/>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34</a:t>
            </a:fld>
            <a:endParaRPr lang="en-US"/>
          </a:p>
        </p:txBody>
      </p:sp>
    </p:spTree>
    <p:extLst>
      <p:ext uri="{BB962C8B-B14F-4D97-AF65-F5344CB8AC3E}">
        <p14:creationId xmlns:p14="http://schemas.microsoft.com/office/powerpoint/2010/main" val="4190356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Theory</a:t>
            </a:r>
          </a:p>
        </p:txBody>
      </p:sp>
      <p:sp>
        <p:nvSpPr>
          <p:cNvPr id="3" name="Content Placeholder 2"/>
          <p:cNvSpPr>
            <a:spLocks noGrp="1"/>
          </p:cNvSpPr>
          <p:nvPr>
            <p:ph idx="1"/>
          </p:nvPr>
        </p:nvSpPr>
        <p:spPr>
          <a:xfrm>
            <a:off x="838200" y="1825626"/>
            <a:ext cx="10515600" cy="1765300"/>
          </a:xfrm>
        </p:spPr>
        <p:txBody>
          <a:bodyPr>
            <a:noAutofit/>
          </a:bodyPr>
          <a:lstStyle/>
          <a:p>
            <a:pPr>
              <a:spcAft>
                <a:spcPct val="30000"/>
              </a:spcAft>
            </a:pPr>
            <a:r>
              <a:rPr lang="en-US" altLang="en-US" sz="2000" dirty="0"/>
              <a:t>Each alternative has attractiveness or utility associated with it</a:t>
            </a:r>
          </a:p>
          <a:p>
            <a:pPr>
              <a:spcAft>
                <a:spcPct val="30000"/>
              </a:spcAft>
            </a:pPr>
            <a:r>
              <a:rPr lang="en-US" altLang="en-US" sz="2000" dirty="0"/>
              <a:t>Decision maker is assumed to chose that alternative which yields the highest utility</a:t>
            </a:r>
          </a:p>
          <a:p>
            <a:pPr>
              <a:spcAft>
                <a:spcPct val="30000"/>
              </a:spcAft>
            </a:pPr>
            <a:r>
              <a:rPr lang="en-US" altLang="en-US" sz="2000" dirty="0"/>
              <a:t>Utilities are expressed as sum of measured attractiveness and a random term</a:t>
            </a:r>
          </a:p>
          <a:p>
            <a:pPr>
              <a:spcAft>
                <a:spcPct val="30000"/>
              </a:spcAft>
            </a:pPr>
            <a:r>
              <a:rPr lang="en-US" altLang="en-US" sz="2000" dirty="0"/>
              <a:t>Measured attractiveness is a function of the attributes of the alternative as well as the decision maker’s characteristics</a:t>
            </a:r>
          </a:p>
          <a:p>
            <a:pPr marL="571500" indent="-571500">
              <a:spcAft>
                <a:spcPct val="30000"/>
              </a:spcAft>
              <a:buBlip>
                <a:blip r:embed="rId3"/>
              </a:buBlip>
            </a:pPr>
            <a:endParaRPr lang="en-US" altLang="en-US" sz="2000" dirty="0"/>
          </a:p>
          <a:p>
            <a:endParaRPr lang="en-US" sz="2000" dirty="0"/>
          </a:p>
        </p:txBody>
      </p:sp>
      <p:graphicFrame>
        <p:nvGraphicFramePr>
          <p:cNvPr id="4" name="Object 2"/>
          <p:cNvGraphicFramePr>
            <a:graphicFrameLocks noChangeAspect="1"/>
          </p:cNvGraphicFramePr>
          <p:nvPr>
            <p:extLst>
              <p:ext uri="{D42A27DB-BD31-4B8C-83A1-F6EECF244321}">
                <p14:modId xmlns:p14="http://schemas.microsoft.com/office/powerpoint/2010/main" val="385474907"/>
              </p:ext>
            </p:extLst>
          </p:nvPr>
        </p:nvGraphicFramePr>
        <p:xfrm>
          <a:off x="2401207" y="4368850"/>
          <a:ext cx="3330575" cy="1036637"/>
        </p:xfrm>
        <a:graphic>
          <a:graphicData uri="http://schemas.openxmlformats.org/presentationml/2006/ole">
            <mc:AlternateContent xmlns:mc="http://schemas.openxmlformats.org/markup-compatibility/2006">
              <mc:Choice xmlns:v="urn:schemas-microsoft-com:vml" Requires="v">
                <p:oleObj spid="_x0000_s2097" name="Equation" r:id="rId4" imgW="1714320" imgH="507960" progId="Equation.3">
                  <p:embed/>
                </p:oleObj>
              </mc:Choice>
              <mc:Fallback>
                <p:oleObj name="Equation" r:id="rId4" imgW="1714320" imgH="507960" progId="Equation.3">
                  <p:embed/>
                  <p:pic>
                    <p:nvPicPr>
                      <p:cNvPr id="0" name=""/>
                      <p:cNvPicPr>
                        <a:picLocks noChangeAspect="1" noChangeArrowheads="1"/>
                      </p:cNvPicPr>
                      <p:nvPr/>
                    </p:nvPicPr>
                    <p:blipFill>
                      <a:blip r:embed="rId5"/>
                      <a:srcRect/>
                      <a:stretch>
                        <a:fillRect/>
                      </a:stretch>
                    </p:blipFill>
                    <p:spPr bwMode="auto">
                      <a:xfrm>
                        <a:off x="2401207" y="4368850"/>
                        <a:ext cx="3330575" cy="1036637"/>
                      </a:xfrm>
                      <a:prstGeom prst="rect">
                        <a:avLst/>
                      </a:prstGeom>
                      <a:solidFill>
                        <a:srgbClr val="FFCC99">
                          <a:alpha val="0"/>
                        </a:srgbClr>
                      </a:solidFill>
                      <a:ln>
                        <a:noFill/>
                      </a:ln>
                      <a:effectLst/>
                      <a:extLst/>
                    </p:spPr>
                  </p:pic>
                </p:oleObj>
              </mc:Fallback>
            </mc:AlternateContent>
          </a:graphicData>
        </a:graphic>
      </p:graphicFrame>
      <p:sp>
        <p:nvSpPr>
          <p:cNvPr id="5" name="Text Box 3"/>
          <p:cNvSpPr txBox="1">
            <a:spLocks noChangeArrowheads="1"/>
          </p:cNvSpPr>
          <p:nvPr/>
        </p:nvSpPr>
        <p:spPr bwMode="auto">
          <a:xfrm>
            <a:off x="6386286" y="4251325"/>
            <a:ext cx="496751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40000"/>
              </a:spcBef>
              <a:buClr>
                <a:srgbClr val="800000"/>
              </a:buClr>
              <a:buSzPct val="110000"/>
              <a:buFont typeface="Wingdings" pitchFamily="2" charset="2"/>
              <a:buNone/>
            </a:pPr>
            <a:r>
              <a:rPr lang="en-US" altLang="en-US" sz="1600" dirty="0">
                <a:latin typeface="+mn-lt"/>
              </a:rPr>
              <a:t>Where,</a:t>
            </a:r>
          </a:p>
          <a:p>
            <a:pPr eaLnBrk="1" hangingPunct="1">
              <a:spcBef>
                <a:spcPct val="40000"/>
              </a:spcBef>
              <a:buClr>
                <a:srgbClr val="800000"/>
              </a:buClr>
              <a:buSzPct val="110000"/>
              <a:buFont typeface="Wingdings" pitchFamily="2" charset="2"/>
              <a:buNone/>
            </a:pPr>
            <a:r>
              <a:rPr lang="en-US" altLang="en-US" sz="1600" i="1" dirty="0" err="1">
                <a:latin typeface="+mn-lt"/>
              </a:rPr>
              <a:t>U</a:t>
            </a:r>
            <a:r>
              <a:rPr lang="en-US" altLang="en-US" sz="1600" i="1" baseline="-25000" dirty="0" err="1">
                <a:latin typeface="+mn-lt"/>
              </a:rPr>
              <a:t>ji</a:t>
            </a:r>
            <a:r>
              <a:rPr lang="en-US" altLang="en-US" sz="1600" dirty="0">
                <a:latin typeface="+mn-lt"/>
              </a:rPr>
              <a:t> =utility of alternative </a:t>
            </a:r>
            <a:r>
              <a:rPr lang="en-US" altLang="en-US" sz="1600" i="1" dirty="0">
                <a:latin typeface="+mn-lt"/>
              </a:rPr>
              <a:t>j</a:t>
            </a:r>
            <a:r>
              <a:rPr lang="en-US" altLang="en-US" sz="1600" dirty="0">
                <a:latin typeface="+mn-lt"/>
              </a:rPr>
              <a:t> for individual </a:t>
            </a:r>
            <a:r>
              <a:rPr lang="en-US" altLang="en-US" sz="1600" i="1" dirty="0" err="1">
                <a:latin typeface="+mn-lt"/>
              </a:rPr>
              <a:t>i</a:t>
            </a:r>
            <a:endParaRPr lang="en-US" altLang="en-US" sz="1600" i="1" dirty="0">
              <a:latin typeface="+mn-lt"/>
            </a:endParaRPr>
          </a:p>
          <a:p>
            <a:pPr eaLnBrk="1" hangingPunct="1">
              <a:spcBef>
                <a:spcPct val="40000"/>
              </a:spcBef>
              <a:buClr>
                <a:srgbClr val="800000"/>
              </a:buClr>
              <a:buSzPct val="110000"/>
              <a:buFont typeface="Wingdings" pitchFamily="2" charset="2"/>
              <a:buNone/>
            </a:pPr>
            <a:r>
              <a:rPr lang="en-US" altLang="en-US" sz="1600" i="1" dirty="0" err="1">
                <a:latin typeface="+mn-lt"/>
              </a:rPr>
              <a:t>V</a:t>
            </a:r>
            <a:r>
              <a:rPr lang="en-US" altLang="en-US" sz="1600" i="1" baseline="-25000" dirty="0" err="1">
                <a:latin typeface="+mn-lt"/>
              </a:rPr>
              <a:t>ji</a:t>
            </a:r>
            <a:r>
              <a:rPr lang="en-US" altLang="en-US" sz="1600" dirty="0">
                <a:latin typeface="+mn-lt"/>
              </a:rPr>
              <a:t> = measured attractiveness of alternative </a:t>
            </a:r>
            <a:r>
              <a:rPr lang="en-US" altLang="en-US" sz="1600" i="1" dirty="0">
                <a:latin typeface="+mn-lt"/>
              </a:rPr>
              <a:t>j</a:t>
            </a:r>
            <a:r>
              <a:rPr lang="en-US" altLang="en-US" sz="1600" dirty="0">
                <a:latin typeface="+mn-lt"/>
              </a:rPr>
              <a:t> for individual </a:t>
            </a:r>
            <a:r>
              <a:rPr lang="en-US" altLang="en-US" sz="1600" i="1" dirty="0" err="1">
                <a:latin typeface="+mn-lt"/>
              </a:rPr>
              <a:t>i</a:t>
            </a:r>
            <a:endParaRPr lang="en-US" altLang="en-US" sz="1600" i="1" dirty="0">
              <a:latin typeface="+mn-lt"/>
            </a:endParaRPr>
          </a:p>
          <a:p>
            <a:pPr eaLnBrk="1" hangingPunct="1">
              <a:spcBef>
                <a:spcPct val="40000"/>
              </a:spcBef>
              <a:buClr>
                <a:srgbClr val="800000"/>
              </a:buClr>
              <a:buSzPct val="110000"/>
              <a:buFont typeface="Wingdings" pitchFamily="2" charset="2"/>
              <a:buNone/>
            </a:pPr>
            <a:r>
              <a:rPr lang="en-US" altLang="en-US" sz="1600" i="1" dirty="0">
                <a:latin typeface="+mn-lt"/>
                <a:sym typeface="Symbol" pitchFamily="18" charset="2"/>
              </a:rPr>
              <a:t></a:t>
            </a:r>
            <a:r>
              <a:rPr lang="en-US" altLang="en-US" sz="1600" i="1" baseline="-25000" dirty="0" err="1">
                <a:latin typeface="+mn-lt"/>
                <a:sym typeface="Symbol" pitchFamily="18" charset="2"/>
              </a:rPr>
              <a:t>ji</a:t>
            </a:r>
            <a:r>
              <a:rPr lang="en-US" altLang="en-US" sz="1600" dirty="0">
                <a:latin typeface="+mn-lt"/>
                <a:sym typeface="Symbol" pitchFamily="18" charset="2"/>
              </a:rPr>
              <a:t> = random part</a:t>
            </a:r>
          </a:p>
          <a:p>
            <a:pPr eaLnBrk="1" hangingPunct="1">
              <a:spcBef>
                <a:spcPct val="40000"/>
              </a:spcBef>
              <a:buClr>
                <a:srgbClr val="800000"/>
              </a:buClr>
              <a:buSzPct val="110000"/>
              <a:buFont typeface="Wingdings" pitchFamily="2" charset="2"/>
              <a:buNone/>
            </a:pPr>
            <a:r>
              <a:rPr lang="en-US" altLang="en-US" sz="1600" i="1" dirty="0" err="1">
                <a:latin typeface="+mn-lt"/>
                <a:sym typeface="Symbol" pitchFamily="18" charset="2"/>
              </a:rPr>
              <a:t>Z</a:t>
            </a:r>
            <a:r>
              <a:rPr lang="en-US" altLang="en-US" sz="1600" i="1" baseline="-25000" dirty="0" err="1">
                <a:latin typeface="+mn-lt"/>
                <a:sym typeface="Symbol" pitchFamily="18" charset="2"/>
              </a:rPr>
              <a:t>ji</a:t>
            </a:r>
            <a:r>
              <a:rPr lang="en-US" altLang="en-US" sz="1600" dirty="0">
                <a:latin typeface="+mn-lt"/>
                <a:sym typeface="Symbol" pitchFamily="18" charset="2"/>
              </a:rPr>
              <a:t> = column vector of characteristics of the individual </a:t>
            </a:r>
            <a:r>
              <a:rPr lang="en-US" altLang="en-US" sz="1600" i="1" dirty="0" err="1">
                <a:latin typeface="+mn-lt"/>
                <a:sym typeface="Symbol" pitchFamily="18" charset="2"/>
              </a:rPr>
              <a:t>i</a:t>
            </a:r>
            <a:r>
              <a:rPr lang="en-US" altLang="en-US" sz="1600" dirty="0">
                <a:latin typeface="+mn-lt"/>
                <a:sym typeface="Symbol" pitchFamily="18" charset="2"/>
              </a:rPr>
              <a:t> and attributes of the alternative </a:t>
            </a:r>
            <a:r>
              <a:rPr lang="en-US" altLang="en-US" sz="1600" i="1" dirty="0">
                <a:latin typeface="+mn-lt"/>
                <a:sym typeface="Symbol" pitchFamily="18" charset="2"/>
              </a:rPr>
              <a:t>j</a:t>
            </a:r>
          </a:p>
          <a:p>
            <a:pPr eaLnBrk="1" hangingPunct="1">
              <a:spcBef>
                <a:spcPct val="40000"/>
              </a:spcBef>
              <a:buClr>
                <a:srgbClr val="800000"/>
              </a:buClr>
              <a:buSzPct val="110000"/>
              <a:buFont typeface="Wingdings" pitchFamily="2" charset="2"/>
              <a:buNone/>
            </a:pPr>
            <a:r>
              <a:rPr lang="en-US" altLang="en-US" sz="1600" dirty="0">
                <a:latin typeface="+mn-lt"/>
                <a:sym typeface="Symbol" pitchFamily="18" charset="2"/>
              </a:rPr>
              <a:t> = column vector of parameters</a:t>
            </a:r>
          </a:p>
        </p:txBody>
      </p:sp>
      <p:sp>
        <p:nvSpPr>
          <p:cNvPr id="6" name="Slide Number Placeholder 5"/>
          <p:cNvSpPr>
            <a:spLocks noGrp="1"/>
          </p:cNvSpPr>
          <p:nvPr>
            <p:ph type="sldNum" sz="quarter" idx="12"/>
          </p:nvPr>
        </p:nvSpPr>
        <p:spPr/>
        <p:txBody>
          <a:bodyPr/>
          <a:lstStyle/>
          <a:p>
            <a:fld id="{F7877967-DBFB-4753-B004-F8893E870386}" type="slidenum">
              <a:rPr lang="en-US" smtClean="0"/>
              <a:t>35</a:t>
            </a:fld>
            <a:endParaRPr lang="en-US"/>
          </a:p>
        </p:txBody>
      </p:sp>
    </p:spTree>
    <p:extLst>
      <p:ext uri="{BB962C8B-B14F-4D97-AF65-F5344CB8AC3E}">
        <p14:creationId xmlns:p14="http://schemas.microsoft.com/office/powerpoint/2010/main" val="683900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Theory</a:t>
            </a:r>
          </a:p>
        </p:txBody>
      </p:sp>
      <p:sp>
        <p:nvSpPr>
          <p:cNvPr id="3" name="Content Placeholder 2"/>
          <p:cNvSpPr>
            <a:spLocks noGrp="1"/>
          </p:cNvSpPr>
          <p:nvPr>
            <p:ph idx="1"/>
          </p:nvPr>
        </p:nvSpPr>
        <p:spPr/>
        <p:txBody>
          <a:bodyPr/>
          <a:lstStyle/>
          <a:p>
            <a:r>
              <a:rPr lang="en-US" altLang="en-US" dirty="0"/>
              <a:t>The alternative </a:t>
            </a:r>
            <a:r>
              <a:rPr lang="en-US" altLang="en-US" i="1" dirty="0"/>
              <a:t>j</a:t>
            </a:r>
            <a:r>
              <a:rPr lang="en-US" altLang="en-US" dirty="0"/>
              <a:t> is chosen by </a:t>
            </a:r>
            <a:r>
              <a:rPr lang="en-US" altLang="en-US" i="1" dirty="0" err="1"/>
              <a:t>i</a:t>
            </a:r>
            <a:r>
              <a:rPr lang="en-US" altLang="en-US" dirty="0"/>
              <a:t> when</a:t>
            </a:r>
          </a:p>
          <a:p>
            <a:endParaRPr lang="en-US" altLang="en-US" dirty="0"/>
          </a:p>
          <a:p>
            <a:endParaRPr lang="en-US" altLang="en-US" dirty="0"/>
          </a:p>
          <a:p>
            <a:r>
              <a:rPr lang="en-US" altLang="en-US" dirty="0"/>
              <a:t>The probability </a:t>
            </a:r>
            <a:r>
              <a:rPr lang="en-US" altLang="en-US" i="1" dirty="0" err="1"/>
              <a:t>P</a:t>
            </a:r>
            <a:r>
              <a:rPr lang="en-US" altLang="en-US" i="1" baseline="-25000" dirty="0" err="1"/>
              <a:t>ji</a:t>
            </a:r>
            <a:r>
              <a:rPr lang="en-US" altLang="en-US" baseline="30000" dirty="0"/>
              <a:t> </a:t>
            </a:r>
            <a:r>
              <a:rPr lang="en-US" altLang="en-US" dirty="0"/>
              <a:t>for the </a:t>
            </a:r>
            <a:r>
              <a:rPr lang="en-US" altLang="en-US" i="1" dirty="0" err="1"/>
              <a:t>j</a:t>
            </a:r>
            <a:r>
              <a:rPr lang="en-US" altLang="en-US" i="1" baseline="30000" dirty="0" err="1"/>
              <a:t>th</a:t>
            </a:r>
            <a:r>
              <a:rPr lang="en-US" altLang="en-US" baseline="30000" dirty="0"/>
              <a:t> </a:t>
            </a:r>
            <a:r>
              <a:rPr lang="en-US" altLang="en-US" dirty="0"/>
              <a:t>alternative to be chosen is   </a:t>
            </a:r>
          </a:p>
          <a:p>
            <a:endParaRPr lang="en-US" altLang="en-US" dirty="0"/>
          </a:p>
          <a:p>
            <a:endParaRPr lang="en-US" dirty="0"/>
          </a:p>
        </p:txBody>
      </p:sp>
      <p:pic>
        <p:nvPicPr>
          <p:cNvPr id="6" name="Picture 5"/>
          <p:cNvPicPr>
            <a:picLocks noChangeAspect="1"/>
          </p:cNvPicPr>
          <p:nvPr/>
        </p:nvPicPr>
        <p:blipFill>
          <a:blip r:embed="rId3"/>
          <a:stretch>
            <a:fillRect/>
          </a:stretch>
        </p:blipFill>
        <p:spPr>
          <a:xfrm>
            <a:off x="3865481" y="2496423"/>
            <a:ext cx="3773647" cy="608727"/>
          </a:xfrm>
          <a:prstGeom prst="rect">
            <a:avLst/>
          </a:prstGeom>
        </p:spPr>
      </p:pic>
      <p:graphicFrame>
        <p:nvGraphicFramePr>
          <p:cNvPr id="7" name="Object 3"/>
          <p:cNvGraphicFramePr>
            <a:graphicFrameLocks noChangeAspect="1"/>
          </p:cNvGraphicFramePr>
          <p:nvPr>
            <p:extLst>
              <p:ext uri="{D42A27DB-BD31-4B8C-83A1-F6EECF244321}">
                <p14:modId xmlns:p14="http://schemas.microsoft.com/office/powerpoint/2010/main" val="3500922528"/>
              </p:ext>
            </p:extLst>
          </p:nvPr>
        </p:nvGraphicFramePr>
        <p:xfrm>
          <a:off x="2674937" y="4001294"/>
          <a:ext cx="6154737" cy="1279525"/>
        </p:xfrm>
        <a:graphic>
          <a:graphicData uri="http://schemas.openxmlformats.org/presentationml/2006/ole">
            <mc:AlternateContent xmlns:mc="http://schemas.openxmlformats.org/markup-compatibility/2006">
              <mc:Choice xmlns:v="urn:schemas-microsoft-com:vml" Requires="v">
                <p:oleObj spid="_x0000_s3121" name="Equation" r:id="rId4" imgW="2514600" imgH="482400" progId="Equation.3">
                  <p:embed/>
                </p:oleObj>
              </mc:Choice>
              <mc:Fallback>
                <p:oleObj name="Equation" r:id="rId4" imgW="2514600" imgH="482400" progId="Equation.3">
                  <p:embed/>
                  <p:pic>
                    <p:nvPicPr>
                      <p:cNvPr id="0" name=""/>
                      <p:cNvPicPr>
                        <a:picLocks noChangeAspect="1" noChangeArrowheads="1"/>
                      </p:cNvPicPr>
                      <p:nvPr/>
                    </p:nvPicPr>
                    <p:blipFill>
                      <a:blip r:embed="rId5"/>
                      <a:srcRect/>
                      <a:stretch>
                        <a:fillRect/>
                      </a:stretch>
                    </p:blipFill>
                    <p:spPr bwMode="auto">
                      <a:xfrm>
                        <a:off x="2674937" y="4001294"/>
                        <a:ext cx="6154737" cy="1279525"/>
                      </a:xfrm>
                      <a:prstGeom prst="rect">
                        <a:avLst/>
                      </a:prstGeom>
                      <a:solidFill>
                        <a:schemeClr val="bg1">
                          <a:alpha val="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F7877967-DBFB-4753-B004-F8893E870386}" type="slidenum">
              <a:rPr lang="en-US" smtClean="0"/>
              <a:t>36</a:t>
            </a:fld>
            <a:endParaRPr lang="en-US"/>
          </a:p>
        </p:txBody>
      </p:sp>
    </p:spTree>
    <p:extLst>
      <p:ext uri="{BB962C8B-B14F-4D97-AF65-F5344CB8AC3E}">
        <p14:creationId xmlns:p14="http://schemas.microsoft.com/office/powerpoint/2010/main" val="2730908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Utility Theory</a:t>
            </a:r>
          </a:p>
        </p:txBody>
      </p:sp>
      <p:sp>
        <p:nvSpPr>
          <p:cNvPr id="3" name="Content Placeholder 2"/>
          <p:cNvSpPr>
            <a:spLocks noGrp="1"/>
          </p:cNvSpPr>
          <p:nvPr>
            <p:ph idx="1"/>
          </p:nvPr>
        </p:nvSpPr>
        <p:spPr/>
        <p:txBody>
          <a:bodyPr>
            <a:normAutofit/>
          </a:bodyPr>
          <a:lstStyle/>
          <a:p>
            <a:pPr marL="571500" indent="-571500">
              <a:spcBef>
                <a:spcPct val="50000"/>
              </a:spcBef>
              <a:buNone/>
            </a:pPr>
            <a:r>
              <a:rPr lang="en-US" altLang="en-US" i="1" dirty="0" err="1"/>
              <a:t>V</a:t>
            </a:r>
            <a:r>
              <a:rPr lang="en-US" altLang="en-US" i="1" baseline="-25000" dirty="0" err="1"/>
              <a:t>Car</a:t>
            </a:r>
            <a:r>
              <a:rPr lang="en-US" altLang="en-US" dirty="0"/>
              <a:t>= - 0.023*</a:t>
            </a:r>
            <a:r>
              <a:rPr lang="en-US" altLang="en-US" i="1" dirty="0"/>
              <a:t>TIME </a:t>
            </a:r>
            <a:r>
              <a:rPr lang="en-US" altLang="en-US" dirty="0"/>
              <a:t>-0.021*</a:t>
            </a:r>
            <a:r>
              <a:rPr lang="en-US" altLang="en-US" i="1" dirty="0"/>
              <a:t>COST </a:t>
            </a:r>
            <a:r>
              <a:rPr lang="en-US" altLang="en-US" dirty="0"/>
              <a:t>+0.003*</a:t>
            </a:r>
            <a:r>
              <a:rPr lang="en-US" altLang="en-US" i="1" dirty="0"/>
              <a:t>INCOME </a:t>
            </a:r>
            <a:r>
              <a:rPr lang="en-US" altLang="en-US" dirty="0"/>
              <a:t>-0.001</a:t>
            </a:r>
          </a:p>
          <a:p>
            <a:pPr marL="571500" indent="-571500">
              <a:spcBef>
                <a:spcPct val="50000"/>
              </a:spcBef>
              <a:buNone/>
            </a:pPr>
            <a:r>
              <a:rPr lang="en-US" altLang="en-US" dirty="0" err="1"/>
              <a:t>V</a:t>
            </a:r>
            <a:r>
              <a:rPr lang="en-US" altLang="en-US" baseline="-25000" dirty="0" err="1"/>
              <a:t>Bus</a:t>
            </a:r>
            <a:r>
              <a:rPr lang="en-US" altLang="en-US" dirty="0"/>
              <a:t>= -0.023*</a:t>
            </a:r>
            <a:r>
              <a:rPr lang="en-US" altLang="en-US" i="1" dirty="0"/>
              <a:t>TIME </a:t>
            </a:r>
            <a:r>
              <a:rPr lang="en-US" altLang="en-US" dirty="0"/>
              <a:t>-0.021*</a:t>
            </a:r>
            <a:r>
              <a:rPr lang="en-US" altLang="en-US" i="1" dirty="0"/>
              <a:t>COST</a:t>
            </a:r>
            <a:r>
              <a:rPr lang="en-US" altLang="en-US" dirty="0"/>
              <a:t>-0.001*</a:t>
            </a:r>
            <a:r>
              <a:rPr lang="en-US" altLang="en-US" i="1" dirty="0"/>
              <a:t>INCOME</a:t>
            </a:r>
          </a:p>
          <a:p>
            <a:pPr marL="571500" indent="-571500">
              <a:spcBef>
                <a:spcPct val="50000"/>
              </a:spcBef>
              <a:buNone/>
            </a:pPr>
            <a:r>
              <a:rPr lang="en-US" altLang="en-US" dirty="0" err="1"/>
              <a:t>V</a:t>
            </a:r>
            <a:r>
              <a:rPr lang="en-US" altLang="en-US" baseline="-25000" dirty="0" err="1"/>
              <a:t>Train</a:t>
            </a:r>
            <a:r>
              <a:rPr lang="en-US" altLang="en-US" dirty="0"/>
              <a:t>= -0.023*</a:t>
            </a:r>
            <a:r>
              <a:rPr lang="en-US" altLang="en-US" i="1" dirty="0"/>
              <a:t>TIME </a:t>
            </a:r>
            <a:r>
              <a:rPr lang="en-US" altLang="en-US" dirty="0"/>
              <a:t>-0.021*</a:t>
            </a:r>
            <a:r>
              <a:rPr lang="en-US" altLang="en-US" i="1" dirty="0"/>
              <a:t>COST</a:t>
            </a:r>
            <a:r>
              <a:rPr lang="en-US" altLang="en-US" dirty="0"/>
              <a:t>+0.003</a:t>
            </a:r>
          </a:p>
          <a:p>
            <a:pPr marL="571500" indent="-571500">
              <a:spcBef>
                <a:spcPct val="50000"/>
              </a:spcBef>
              <a:buNone/>
            </a:pPr>
            <a:endParaRPr lang="en-US" altLang="en-US" i="1" dirty="0"/>
          </a:p>
          <a:p>
            <a:pPr marL="571500" indent="-571500">
              <a:spcBef>
                <a:spcPct val="50000"/>
              </a:spcBef>
              <a:buNone/>
            </a:pPr>
            <a:r>
              <a:rPr lang="en-US" altLang="en-US" i="1" dirty="0"/>
              <a:t>TIME</a:t>
            </a:r>
            <a:r>
              <a:rPr lang="en-US" altLang="en-US" dirty="0"/>
              <a:t> and </a:t>
            </a:r>
            <a:r>
              <a:rPr lang="en-US" altLang="en-US" i="1" dirty="0"/>
              <a:t>COST</a:t>
            </a:r>
            <a:r>
              <a:rPr lang="en-US" altLang="en-US" dirty="0"/>
              <a:t> are </a:t>
            </a:r>
            <a:r>
              <a:rPr lang="en-US" altLang="en-US" dirty="0">
                <a:solidFill>
                  <a:schemeClr val="accent2"/>
                </a:solidFill>
              </a:rPr>
              <a:t>generic variables</a:t>
            </a:r>
          </a:p>
          <a:p>
            <a:pPr marL="571500" indent="-571500">
              <a:spcBef>
                <a:spcPct val="50000"/>
              </a:spcBef>
              <a:buNone/>
            </a:pPr>
            <a:r>
              <a:rPr lang="en-US" altLang="en-US" i="1" dirty="0"/>
              <a:t>INCOME</a:t>
            </a:r>
            <a:r>
              <a:rPr lang="en-US" altLang="en-US" dirty="0"/>
              <a:t> is </a:t>
            </a:r>
            <a:r>
              <a:rPr lang="en-US" altLang="en-US" dirty="0">
                <a:solidFill>
                  <a:schemeClr val="accent2"/>
                </a:solidFill>
              </a:rPr>
              <a:t>alternative specific variable</a:t>
            </a:r>
          </a:p>
          <a:p>
            <a:pPr marL="571500" indent="-571500">
              <a:spcBef>
                <a:spcPct val="50000"/>
              </a:spcBef>
              <a:buNone/>
            </a:pPr>
            <a:endParaRPr lang="en-US" altLang="en-US" dirty="0">
              <a:solidFill>
                <a:schemeClr val="accent2"/>
              </a:solidFill>
            </a:endParaRPr>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37</a:t>
            </a:fld>
            <a:endParaRPr lang="en-US"/>
          </a:p>
        </p:txBody>
      </p:sp>
    </p:spTree>
    <p:extLst>
      <p:ext uri="{BB962C8B-B14F-4D97-AF65-F5344CB8AC3E}">
        <p14:creationId xmlns:p14="http://schemas.microsoft.com/office/powerpoint/2010/main" val="2163574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 …</a:t>
            </a:r>
          </a:p>
        </p:txBody>
      </p:sp>
      <p:sp>
        <p:nvSpPr>
          <p:cNvPr id="3" name="Content Placeholder 2"/>
          <p:cNvSpPr>
            <a:spLocks noGrp="1"/>
          </p:cNvSpPr>
          <p:nvPr>
            <p:ph idx="1"/>
          </p:nvPr>
        </p:nvSpPr>
        <p:spPr/>
        <p:txBody>
          <a:bodyPr>
            <a:normAutofit/>
          </a:bodyPr>
          <a:lstStyle/>
          <a:p>
            <a:r>
              <a:rPr lang="en-US" dirty="0"/>
              <a:t>Generic Variable 	- Variable that appears in the utility functions of all alternatives in a generic sense and has same coefficient estimate for all the alternatives</a:t>
            </a:r>
          </a:p>
          <a:p>
            <a:r>
              <a:rPr lang="en-US" dirty="0"/>
              <a:t>Alternative Specific Variable - Variable that appears only in the utility function of those alternatives to which it is specific and has different coefficient estimate for each of the alternatives</a:t>
            </a:r>
          </a:p>
          <a:p>
            <a:r>
              <a:rPr lang="en-US" dirty="0"/>
              <a:t>Alternative Specific Constant - Takes care of unexplained effects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38</a:t>
            </a:fld>
            <a:endParaRPr lang="en-US"/>
          </a:p>
        </p:txBody>
      </p:sp>
    </p:spTree>
    <p:extLst>
      <p:ext uri="{BB962C8B-B14F-4D97-AF65-F5344CB8AC3E}">
        <p14:creationId xmlns:p14="http://schemas.microsoft.com/office/powerpoint/2010/main" val="3194750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Some Limitations of 4-step TDM</a:t>
            </a:r>
            <a:endParaRPr lang="en-US" dirty="0"/>
          </a:p>
        </p:txBody>
      </p:sp>
      <p:sp>
        <p:nvSpPr>
          <p:cNvPr id="3" name="Content Placeholder 2"/>
          <p:cNvSpPr>
            <a:spLocks noGrp="1"/>
          </p:cNvSpPr>
          <p:nvPr>
            <p:ph idx="1"/>
          </p:nvPr>
        </p:nvSpPr>
        <p:spPr/>
        <p:txBody>
          <a:bodyPr/>
          <a:lstStyle/>
          <a:p>
            <a:r>
              <a:rPr lang="en-US" dirty="0"/>
              <a:t>Traditional travel demand models ignore travel as a demand derived from activity participation decisions</a:t>
            </a:r>
          </a:p>
          <a:p>
            <a:r>
              <a:rPr lang="en-US" dirty="0"/>
              <a:t>Does not incorporate the reason for traveling – the activity at the end of the trip</a:t>
            </a:r>
          </a:p>
          <a:p>
            <a:r>
              <a:rPr lang="en-US" dirty="0"/>
              <a:t>Trips treated as independent and ignores their spatial, temporal, and social interactions</a:t>
            </a:r>
          </a:p>
          <a:p>
            <a:r>
              <a:rPr lang="en-US" dirty="0"/>
              <a:t>Heavy emphasis on commuting trips and Home-based trips</a:t>
            </a:r>
          </a:p>
          <a:p>
            <a:r>
              <a:rPr lang="en-US" dirty="0"/>
              <a:t>Limited policy sensitivity (TAZs are hard to use in policy analysis)</a:t>
            </a:r>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39</a:t>
            </a:fld>
            <a:endParaRPr lang="en-US"/>
          </a:p>
        </p:txBody>
      </p:sp>
    </p:spTree>
    <p:extLst>
      <p:ext uri="{BB962C8B-B14F-4D97-AF65-F5344CB8AC3E}">
        <p14:creationId xmlns:p14="http://schemas.microsoft.com/office/powerpoint/2010/main" val="2657487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C97638E-283C-45B2-9965-53D4C36EDC7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9091" r="13818"/>
          <a:stretch>
            <a:fillRect/>
          </a:stretch>
        </p:blipFill>
        <p:spPr>
          <a:xfrm rot="10800000">
            <a:off x="4322590"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E7408F-5029-4906-A396-6BCCD3FB5085}"/>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dirty="0">
                <a:solidFill>
                  <a:schemeClr val="bg1"/>
                </a:solidFill>
              </a:rPr>
              <a:t>Goods and Vehicles that are often seen in cities of developing nations BUT….</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221C0C0-019F-4B87-8044-59874C5F7F57}"/>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F7877967-DBFB-4753-B004-F8893E870386}" type="slidenum">
              <a:rPr lang="en-US">
                <a:solidFill>
                  <a:schemeClr val="bg1"/>
                </a:solidFill>
                <a:latin typeface="Calibri" panose="020F0502020204030204"/>
              </a:rPr>
              <a:pPr>
                <a:spcAft>
                  <a:spcPts val="600"/>
                </a:spcAft>
                <a:defRPr/>
              </a:pPr>
              <a:t>4</a:t>
            </a:fld>
            <a:endParaRPr lang="en-US">
              <a:solidFill>
                <a:schemeClr val="bg1"/>
              </a:solidFill>
              <a:latin typeface="Calibri" panose="020F0502020204030204"/>
            </a:endParaRPr>
          </a:p>
        </p:txBody>
      </p:sp>
    </p:spTree>
    <p:extLst>
      <p:ext uri="{BB962C8B-B14F-4D97-AF65-F5344CB8AC3E}">
        <p14:creationId xmlns:p14="http://schemas.microsoft.com/office/powerpoint/2010/main" val="3941083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Activity Based Modelling</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7877967-DBFB-4753-B004-F8893E870386}" type="slidenum">
              <a:rPr lang="en-US" smtClean="0"/>
              <a:t>40</a:t>
            </a:fld>
            <a:endParaRPr lang="en-US"/>
          </a:p>
        </p:txBody>
      </p:sp>
    </p:spTree>
    <p:extLst>
      <p:ext uri="{BB962C8B-B14F-4D97-AF65-F5344CB8AC3E}">
        <p14:creationId xmlns:p14="http://schemas.microsoft.com/office/powerpoint/2010/main" val="2407331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t>Necessity of Activity Based Travel Demand Modelling</a:t>
            </a:r>
            <a:endParaRPr lang="en-US" dirty="0"/>
          </a:p>
        </p:txBody>
      </p:sp>
      <p:sp>
        <p:nvSpPr>
          <p:cNvPr id="3" name="Content Placeholder 2"/>
          <p:cNvSpPr>
            <a:spLocks noGrp="1"/>
          </p:cNvSpPr>
          <p:nvPr>
            <p:ph idx="1"/>
          </p:nvPr>
        </p:nvSpPr>
        <p:spPr/>
        <p:txBody>
          <a:bodyPr/>
          <a:lstStyle/>
          <a:p>
            <a:pPr algn="just">
              <a:spcBef>
                <a:spcPts val="1200"/>
              </a:spcBef>
              <a:spcAft>
                <a:spcPts val="1200"/>
              </a:spcAft>
            </a:pPr>
            <a:r>
              <a:rPr lang="en-IN" altLang="en-US" dirty="0"/>
              <a:t>Development  of ABM due to poor forecasting results achieved in the trip based aggregate demand models</a:t>
            </a:r>
          </a:p>
          <a:p>
            <a:pPr algn="just">
              <a:spcBef>
                <a:spcPts val="1200"/>
              </a:spcBef>
              <a:spcAft>
                <a:spcPts val="1200"/>
              </a:spcAft>
            </a:pPr>
            <a:r>
              <a:rPr lang="en-IN" altLang="en-US" dirty="0"/>
              <a:t>Introduce - road pricing</a:t>
            </a:r>
          </a:p>
          <a:p>
            <a:pPr>
              <a:spcBef>
                <a:spcPts val="1200"/>
              </a:spcBef>
              <a:spcAft>
                <a:spcPts val="1200"/>
              </a:spcAft>
            </a:pPr>
            <a:r>
              <a:rPr lang="en-IN" altLang="en-US" dirty="0"/>
              <a:t>Technologies - ( Internet and mobile phones)</a:t>
            </a:r>
          </a:p>
          <a:p>
            <a:pPr algn="just">
              <a:spcBef>
                <a:spcPts val="1200"/>
              </a:spcBef>
              <a:spcAft>
                <a:spcPts val="1200"/>
              </a:spcAft>
            </a:pPr>
            <a:r>
              <a:rPr lang="en-IN" altLang="en-US" dirty="0"/>
              <a:t>For solving urbanization problems, understanding behavioural changes of people in developing countries is necessary</a:t>
            </a:r>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41</a:t>
            </a:fld>
            <a:endParaRPr lang="en-US"/>
          </a:p>
        </p:txBody>
      </p:sp>
    </p:spTree>
    <p:extLst>
      <p:ext uri="{BB962C8B-B14F-4D97-AF65-F5344CB8AC3E}">
        <p14:creationId xmlns:p14="http://schemas.microsoft.com/office/powerpoint/2010/main" val="1594487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Based Modelling – Historical </a:t>
            </a:r>
          </a:p>
        </p:txBody>
      </p:sp>
      <p:sp>
        <p:nvSpPr>
          <p:cNvPr id="3" name="Content Placeholder 2"/>
          <p:cNvSpPr>
            <a:spLocks noGrp="1"/>
          </p:cNvSpPr>
          <p:nvPr>
            <p:ph idx="1"/>
          </p:nvPr>
        </p:nvSpPr>
        <p:spPr/>
        <p:txBody>
          <a:bodyPr>
            <a:normAutofit/>
          </a:bodyPr>
          <a:lstStyle/>
          <a:p>
            <a:r>
              <a:rPr lang="en-US" altLang="en-US" sz="1800" dirty="0"/>
              <a:t>ABM belongs to the 3</a:t>
            </a:r>
            <a:r>
              <a:rPr lang="en-US" altLang="en-US" sz="1800" baseline="30000" dirty="0"/>
              <a:t>rd</a:t>
            </a:r>
            <a:r>
              <a:rPr lang="en-US" altLang="en-US" sz="1800" dirty="0"/>
              <a:t> generation of travel demand models</a:t>
            </a:r>
          </a:p>
          <a:p>
            <a:pPr lvl="1"/>
            <a:r>
              <a:rPr lang="en-US" altLang="en-US" sz="1800" dirty="0"/>
              <a:t>Trip based 4-step models</a:t>
            </a:r>
          </a:p>
          <a:p>
            <a:pPr lvl="1"/>
            <a:r>
              <a:rPr lang="en-US" altLang="en-US" sz="1800" dirty="0"/>
              <a:t>Disaggregate trip based models (1980’s &amp; 1990’s)</a:t>
            </a:r>
          </a:p>
          <a:p>
            <a:pPr lvl="1"/>
            <a:r>
              <a:rPr lang="en-US" altLang="en-US" sz="1800" dirty="0"/>
              <a:t>Activity based models</a:t>
            </a:r>
          </a:p>
          <a:p>
            <a:r>
              <a:rPr lang="en-US" altLang="en-US" sz="1800" dirty="0"/>
              <a:t>In ABM the basic unit of analysis is the activities of individuals/households</a:t>
            </a:r>
          </a:p>
          <a:p>
            <a:r>
              <a:rPr lang="en-US" sz="1800" dirty="0"/>
              <a:t>Activity Based Models (ABM) predict travel behavior as a derivative of activities (i.e., derived demand)</a:t>
            </a:r>
          </a:p>
          <a:p>
            <a:r>
              <a:rPr lang="en-US" sz="1800" dirty="0"/>
              <a:t>Travel decisions are part of a broader process based on modeling the demand for activities rather than merely modeling trips</a:t>
            </a:r>
          </a:p>
          <a:p>
            <a:r>
              <a:rPr lang="en-US" altLang="en-US" sz="1800" dirty="0"/>
              <a:t>ABM are based on the theories of </a:t>
            </a:r>
            <a:r>
              <a:rPr lang="en-US" altLang="en-US" sz="1800" dirty="0" err="1"/>
              <a:t>H</a:t>
            </a:r>
            <a:r>
              <a:rPr lang="en-US" altLang="en-US" sz="1800" dirty="0" err="1">
                <a:cs typeface="Arial" panose="020B0604020202020204" pitchFamily="34" charset="0"/>
              </a:rPr>
              <a:t>ä</a:t>
            </a:r>
            <a:r>
              <a:rPr lang="en-US" altLang="en-US" sz="1800" dirty="0" err="1"/>
              <a:t>gerstrand</a:t>
            </a:r>
            <a:r>
              <a:rPr lang="en-US" altLang="en-US" sz="1800" dirty="0"/>
              <a:t> (1970) and Chapin (1974)</a:t>
            </a:r>
          </a:p>
          <a:p>
            <a:pPr lvl="1"/>
            <a:r>
              <a:rPr lang="en-US" altLang="en-US" sz="1800" dirty="0" err="1"/>
              <a:t>H</a:t>
            </a:r>
            <a:r>
              <a:rPr lang="en-US" altLang="en-US" sz="1800" dirty="0" err="1">
                <a:cs typeface="Arial" panose="020B0604020202020204" pitchFamily="34" charset="0"/>
              </a:rPr>
              <a:t>ä</a:t>
            </a:r>
            <a:r>
              <a:rPr lang="en-US" altLang="en-US" sz="1800" dirty="0" err="1"/>
              <a:t>gerstrand</a:t>
            </a:r>
            <a:r>
              <a:rPr lang="en-US" altLang="en-US" sz="1800" dirty="0"/>
              <a:t> focused on personal and social constraints</a:t>
            </a:r>
          </a:p>
          <a:p>
            <a:pPr lvl="1"/>
            <a:r>
              <a:rPr lang="en-US" altLang="en-US" sz="1800" dirty="0"/>
              <a:t>Chapin focused on opportunities and choices</a:t>
            </a:r>
          </a:p>
          <a:p>
            <a:r>
              <a:rPr lang="en-US" altLang="en-US" sz="1800" dirty="0"/>
              <a:t>Theory is that activity demand is motivated by basic human desires for: survival, ego gratification, and social encounters</a:t>
            </a:r>
          </a:p>
          <a:p>
            <a:endParaRPr lang="en-US" sz="1800" dirty="0"/>
          </a:p>
          <a:p>
            <a:endParaRPr lang="en-US" sz="1800" dirty="0"/>
          </a:p>
        </p:txBody>
      </p:sp>
      <p:sp>
        <p:nvSpPr>
          <p:cNvPr id="4" name="Slide Number Placeholder 3"/>
          <p:cNvSpPr>
            <a:spLocks noGrp="1"/>
          </p:cNvSpPr>
          <p:nvPr>
            <p:ph type="sldNum" sz="quarter" idx="12"/>
          </p:nvPr>
        </p:nvSpPr>
        <p:spPr/>
        <p:txBody>
          <a:bodyPr/>
          <a:lstStyle/>
          <a:p>
            <a:fld id="{F7877967-DBFB-4753-B004-F8893E870386}" type="slidenum">
              <a:rPr lang="en-US" smtClean="0"/>
              <a:t>42</a:t>
            </a:fld>
            <a:endParaRPr lang="en-US"/>
          </a:p>
        </p:txBody>
      </p:sp>
    </p:spTree>
    <p:extLst>
      <p:ext uri="{BB962C8B-B14F-4D97-AF65-F5344CB8AC3E}">
        <p14:creationId xmlns:p14="http://schemas.microsoft.com/office/powerpoint/2010/main" val="1068413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ABM Approach </a:t>
            </a:r>
            <a:endParaRPr lang="en-US" dirty="0"/>
          </a:p>
        </p:txBody>
      </p:sp>
      <p:sp>
        <p:nvSpPr>
          <p:cNvPr id="3" name="Content Placeholder 2"/>
          <p:cNvSpPr>
            <a:spLocks noGrp="1"/>
          </p:cNvSpPr>
          <p:nvPr>
            <p:ph idx="1"/>
          </p:nvPr>
        </p:nvSpPr>
        <p:spPr/>
        <p:txBody>
          <a:bodyPr>
            <a:normAutofit fontScale="92500"/>
          </a:bodyPr>
          <a:lstStyle/>
          <a:p>
            <a:pPr algn="just">
              <a:spcBef>
                <a:spcPts val="600"/>
              </a:spcBef>
              <a:spcAft>
                <a:spcPts val="600"/>
              </a:spcAft>
            </a:pPr>
            <a:r>
              <a:rPr lang="en-US" altLang="en-US" dirty="0"/>
              <a:t>Travel demand is derived from activities that individuals need/wish to perform</a:t>
            </a:r>
          </a:p>
          <a:p>
            <a:pPr algn="just">
              <a:spcBef>
                <a:spcPts val="600"/>
              </a:spcBef>
              <a:spcAft>
                <a:spcPts val="600"/>
              </a:spcAft>
            </a:pPr>
            <a:r>
              <a:rPr lang="en-US" altLang="en-US" dirty="0"/>
              <a:t>Sequence/patterns of behavior, </a:t>
            </a:r>
            <a:r>
              <a:rPr lang="en-US" altLang="en-US" u="sng" dirty="0"/>
              <a:t>not individual trips</a:t>
            </a:r>
            <a:r>
              <a:rPr lang="en-US" altLang="en-US" dirty="0"/>
              <a:t>, are the unit of analysis</a:t>
            </a:r>
          </a:p>
          <a:p>
            <a:pPr algn="just">
              <a:spcBef>
                <a:spcPts val="600"/>
              </a:spcBef>
              <a:spcAft>
                <a:spcPts val="600"/>
              </a:spcAft>
            </a:pPr>
            <a:r>
              <a:rPr lang="en-US" altLang="en-US" dirty="0"/>
              <a:t>Household and other social structures influence travel and activity behavior</a:t>
            </a:r>
          </a:p>
          <a:p>
            <a:pPr algn="just">
              <a:spcBef>
                <a:spcPts val="600"/>
              </a:spcBef>
              <a:spcAft>
                <a:spcPts val="600"/>
              </a:spcAft>
            </a:pPr>
            <a:r>
              <a:rPr lang="en-US" altLang="en-US" dirty="0"/>
              <a:t>Spatial, temporal, transportation, and interpersonal interdependencies constrain activity/travel behavior</a:t>
            </a:r>
          </a:p>
          <a:p>
            <a:pPr algn="just">
              <a:spcBef>
                <a:spcPts val="1200"/>
              </a:spcBef>
              <a:spcAft>
                <a:spcPts val="1200"/>
              </a:spcAft>
              <a:buClr>
                <a:srgbClr val="003366"/>
              </a:buClr>
            </a:pPr>
            <a:r>
              <a:rPr lang="en-US" altLang="en-US" dirty="0">
                <a:solidFill>
                  <a:srgbClr val="003366"/>
                </a:solidFill>
              </a:rPr>
              <a:t>Activity based approaches aim at predicting which activities are conducted </a:t>
            </a:r>
            <a:r>
              <a:rPr lang="en-US" altLang="en-US" i="1" dirty="0">
                <a:solidFill>
                  <a:srgbClr val="003366"/>
                </a:solidFill>
              </a:rPr>
              <a:t>where</a:t>
            </a:r>
            <a:r>
              <a:rPr lang="en-US" altLang="en-US" dirty="0">
                <a:solidFill>
                  <a:srgbClr val="003366"/>
                </a:solidFill>
              </a:rPr>
              <a:t>, </a:t>
            </a:r>
            <a:r>
              <a:rPr lang="en-US" altLang="en-US" i="1" dirty="0">
                <a:solidFill>
                  <a:srgbClr val="003366"/>
                </a:solidFill>
              </a:rPr>
              <a:t>when</a:t>
            </a:r>
            <a:r>
              <a:rPr lang="en-US" altLang="en-US" dirty="0">
                <a:solidFill>
                  <a:srgbClr val="003366"/>
                </a:solidFill>
              </a:rPr>
              <a:t>, for </a:t>
            </a:r>
            <a:r>
              <a:rPr lang="en-US" altLang="en-US" i="1" dirty="0">
                <a:solidFill>
                  <a:srgbClr val="003366"/>
                </a:solidFill>
              </a:rPr>
              <a:t>how long</a:t>
            </a:r>
            <a:r>
              <a:rPr lang="en-US" altLang="en-US" dirty="0">
                <a:solidFill>
                  <a:srgbClr val="003366"/>
                </a:solidFill>
              </a:rPr>
              <a:t>, with </a:t>
            </a:r>
            <a:r>
              <a:rPr lang="en-US" altLang="en-US" i="1" dirty="0">
                <a:solidFill>
                  <a:srgbClr val="003366"/>
                </a:solidFill>
              </a:rPr>
              <a:t>whom</a:t>
            </a:r>
            <a:r>
              <a:rPr lang="en-US" altLang="en-US" dirty="0">
                <a:solidFill>
                  <a:srgbClr val="003366"/>
                </a:solidFill>
              </a:rPr>
              <a:t>, by </a:t>
            </a:r>
            <a:r>
              <a:rPr lang="en-US" altLang="en-US" i="1" dirty="0">
                <a:solidFill>
                  <a:srgbClr val="003366"/>
                </a:solidFill>
              </a:rPr>
              <a:t>mode</a:t>
            </a:r>
            <a:r>
              <a:rPr lang="en-US" altLang="en-US" dirty="0">
                <a:solidFill>
                  <a:srgbClr val="003366"/>
                </a:solidFill>
              </a:rPr>
              <a:t>, and ideally also the implied </a:t>
            </a:r>
            <a:r>
              <a:rPr lang="en-US" altLang="en-US" i="1" dirty="0">
                <a:solidFill>
                  <a:srgbClr val="003366"/>
                </a:solidFill>
              </a:rPr>
              <a:t>route</a:t>
            </a:r>
            <a:r>
              <a:rPr lang="en-US" altLang="en-US" dirty="0">
                <a:solidFill>
                  <a:srgbClr val="003366"/>
                </a:solidFill>
              </a:rPr>
              <a:t> decision</a:t>
            </a:r>
          </a:p>
        </p:txBody>
      </p:sp>
      <p:sp>
        <p:nvSpPr>
          <p:cNvPr id="4" name="Slide Number Placeholder 3"/>
          <p:cNvSpPr>
            <a:spLocks noGrp="1"/>
          </p:cNvSpPr>
          <p:nvPr>
            <p:ph type="sldNum" sz="quarter" idx="12"/>
          </p:nvPr>
        </p:nvSpPr>
        <p:spPr/>
        <p:txBody>
          <a:bodyPr/>
          <a:lstStyle/>
          <a:p>
            <a:fld id="{F7877967-DBFB-4753-B004-F8893E870386}" type="slidenum">
              <a:rPr lang="en-US" smtClean="0"/>
              <a:t>43</a:t>
            </a:fld>
            <a:endParaRPr lang="en-US"/>
          </a:p>
        </p:txBody>
      </p:sp>
    </p:spTree>
    <p:extLst>
      <p:ext uri="{BB962C8B-B14F-4D97-AF65-F5344CB8AC3E}">
        <p14:creationId xmlns:p14="http://schemas.microsoft.com/office/powerpoint/2010/main" val="1122519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ABM Paradigms </a:t>
            </a:r>
            <a:endParaRPr lang="en-US" dirty="0"/>
          </a:p>
        </p:txBody>
      </p:sp>
      <p:sp>
        <p:nvSpPr>
          <p:cNvPr id="3" name="Content Placeholder 2"/>
          <p:cNvSpPr>
            <a:spLocks noGrp="1"/>
          </p:cNvSpPr>
          <p:nvPr>
            <p:ph idx="1"/>
          </p:nvPr>
        </p:nvSpPr>
        <p:spPr/>
        <p:txBody>
          <a:bodyPr/>
          <a:lstStyle/>
          <a:p>
            <a:r>
              <a:rPr lang="en-US" altLang="en-US" dirty="0"/>
              <a:t>ABM rely on the following 5 paradigms:</a:t>
            </a:r>
          </a:p>
          <a:p>
            <a:pPr lvl="1" algn="just">
              <a:spcBef>
                <a:spcPts val="1800"/>
              </a:spcBef>
              <a:spcAft>
                <a:spcPts val="600"/>
              </a:spcAft>
            </a:pPr>
            <a:r>
              <a:rPr lang="en-US" altLang="en-US" sz="2000" dirty="0"/>
              <a:t>Travel derived demand from activity participation</a:t>
            </a:r>
          </a:p>
          <a:p>
            <a:pPr lvl="1" algn="just">
              <a:spcBef>
                <a:spcPts val="1200"/>
              </a:spcBef>
              <a:spcAft>
                <a:spcPts val="600"/>
              </a:spcAft>
            </a:pPr>
            <a:r>
              <a:rPr lang="en-US" altLang="en-US" sz="2000" dirty="0"/>
              <a:t>Focus is on the sequence of activities</a:t>
            </a:r>
          </a:p>
          <a:p>
            <a:pPr lvl="1" algn="just">
              <a:spcBef>
                <a:spcPts val="1200"/>
              </a:spcBef>
              <a:spcAft>
                <a:spcPts val="600"/>
              </a:spcAft>
            </a:pPr>
            <a:r>
              <a:rPr lang="en-US" altLang="en-US" sz="2000" dirty="0"/>
              <a:t>Activities are planned within the context of the household</a:t>
            </a:r>
          </a:p>
          <a:p>
            <a:pPr lvl="1" algn="just">
              <a:spcBef>
                <a:spcPts val="1200"/>
              </a:spcBef>
              <a:spcAft>
                <a:spcPts val="600"/>
              </a:spcAft>
            </a:pPr>
            <a:r>
              <a:rPr lang="en-US" altLang="en-US" sz="2000" dirty="0"/>
              <a:t>Activities are spread over a 24-hour </a:t>
            </a:r>
          </a:p>
          <a:p>
            <a:pPr lvl="1" algn="just">
              <a:spcBef>
                <a:spcPts val="1200"/>
              </a:spcBef>
              <a:spcAft>
                <a:spcPts val="600"/>
              </a:spcAft>
            </a:pPr>
            <a:r>
              <a:rPr lang="en-US" altLang="en-US" sz="2000" dirty="0"/>
              <a:t>Travel choices are limited in time, space, and by personal constraints</a:t>
            </a:r>
          </a:p>
          <a:p>
            <a:endParaRPr lang="en-US" altLang="en-US" dirty="0"/>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44</a:t>
            </a:fld>
            <a:endParaRPr lang="en-US"/>
          </a:p>
        </p:txBody>
      </p:sp>
    </p:spTree>
    <p:extLst>
      <p:ext uri="{BB962C8B-B14F-4D97-AF65-F5344CB8AC3E}">
        <p14:creationId xmlns:p14="http://schemas.microsoft.com/office/powerpoint/2010/main" val="187534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Modelling Trips</a:t>
            </a:r>
          </a:p>
        </p:txBody>
      </p:sp>
      <p:sp>
        <p:nvSpPr>
          <p:cNvPr id="33" name="Text Box 6"/>
          <p:cNvSpPr txBox="1">
            <a:spLocks noChangeArrowheads="1"/>
          </p:cNvSpPr>
          <p:nvPr/>
        </p:nvSpPr>
        <p:spPr bwMode="auto">
          <a:xfrm>
            <a:off x="3684998" y="5103813"/>
            <a:ext cx="4587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ClrTx/>
              <a:buSzTx/>
              <a:buFontTx/>
              <a:buNone/>
            </a:pPr>
            <a:endParaRPr lang="en-US" altLang="en-US" sz="1800"/>
          </a:p>
        </p:txBody>
      </p:sp>
      <p:sp>
        <p:nvSpPr>
          <p:cNvPr id="34" name="Oval 33"/>
          <p:cNvSpPr/>
          <p:nvPr/>
        </p:nvSpPr>
        <p:spPr>
          <a:xfrm>
            <a:off x="2938873" y="2840249"/>
            <a:ext cx="2285999" cy="3212208"/>
          </a:xfrm>
          <a:prstGeom prst="ellipse">
            <a:avLst/>
          </a:prstGeom>
          <a:gradFill>
            <a:gsLst>
              <a:gs pos="0">
                <a:schemeClr val="accent4">
                  <a:lumMod val="110000"/>
                  <a:satMod val="105000"/>
                  <a:tint val="67000"/>
                </a:schemeClr>
              </a:gs>
              <a:gs pos="100000">
                <a:schemeClr val="accent4">
                  <a:lumMod val="105000"/>
                  <a:satMod val="103000"/>
                  <a:tint val="73000"/>
                  <a:alpha val="0"/>
                </a:schemeClr>
              </a:gs>
              <a:gs pos="100000">
                <a:schemeClr val="accent4">
                  <a:lumMod val="105000"/>
                  <a:satMod val="109000"/>
                  <a:tint val="81000"/>
                </a:schemeClr>
              </a:gs>
            </a:gsLst>
          </a:gradFill>
          <a:ln/>
        </p:spPr>
        <p:style>
          <a:lnRef idx="1">
            <a:schemeClr val="accent4"/>
          </a:lnRef>
          <a:fillRef idx="2">
            <a:schemeClr val="accent4"/>
          </a:fillRef>
          <a:effectRef idx="1">
            <a:schemeClr val="accent4"/>
          </a:effectRef>
          <a:fontRef idx="minor">
            <a:schemeClr val="dk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IN" kern="0">
              <a:solidFill>
                <a:sysClr val="window" lastClr="FFFFFF"/>
              </a:solidFill>
              <a:latin typeface="Calibri"/>
            </a:endParaRPr>
          </a:p>
        </p:txBody>
      </p:sp>
      <p:sp>
        <p:nvSpPr>
          <p:cNvPr id="35" name="Oval 34"/>
          <p:cNvSpPr/>
          <p:nvPr/>
        </p:nvSpPr>
        <p:spPr>
          <a:xfrm>
            <a:off x="5610237" y="1401884"/>
            <a:ext cx="3947690" cy="2100373"/>
          </a:xfrm>
          <a:prstGeom prst="ellipse">
            <a:avLst/>
          </a:prstGeom>
          <a:gradFill>
            <a:gsLst>
              <a:gs pos="0">
                <a:schemeClr val="accent3">
                  <a:satMod val="103000"/>
                  <a:lumMod val="102000"/>
                  <a:tint val="94000"/>
                  <a:alpha val="0"/>
                </a:schemeClr>
              </a:gs>
              <a:gs pos="100000">
                <a:schemeClr val="accent3">
                  <a:satMod val="110000"/>
                  <a:lumMod val="100000"/>
                  <a:shade val="100000"/>
                </a:schemeClr>
              </a:gs>
              <a:gs pos="100000">
                <a:schemeClr val="accent3">
                  <a:lumMod val="99000"/>
                  <a:satMod val="120000"/>
                  <a:shade val="78000"/>
                </a:schemeClr>
              </a:gs>
            </a:gsLst>
          </a:gradFill>
          <a:ln/>
        </p:spPr>
        <p:style>
          <a:lnRef idx="1">
            <a:schemeClr val="accent3"/>
          </a:lnRef>
          <a:fillRef idx="3">
            <a:schemeClr val="accent3"/>
          </a:fillRef>
          <a:effectRef idx="2">
            <a:schemeClr val="accent3"/>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tx1"/>
                </a:solidFill>
                <a:latin typeface="+mj-lt"/>
                <a:ea typeface="+mj-ea"/>
                <a:cs typeface="+mj-cs"/>
              </a:defRPr>
            </a:lvl1pPr>
            <a:lvl2pPr marL="457200" algn="l" rtl="0" eaLnBrk="0" fontAlgn="base" hangingPunct="0">
              <a:spcBef>
                <a:spcPct val="0"/>
              </a:spcBef>
              <a:spcAft>
                <a:spcPct val="0"/>
              </a:spcAft>
              <a:defRPr kern="1200">
                <a:solidFill>
                  <a:schemeClr val="tx1"/>
                </a:solidFill>
                <a:latin typeface="+mj-lt"/>
                <a:ea typeface="+mj-ea"/>
                <a:cs typeface="+mj-cs"/>
              </a:defRPr>
            </a:lvl2pPr>
            <a:lvl3pPr marL="914400" algn="l" rtl="0" eaLnBrk="0" fontAlgn="base" hangingPunct="0">
              <a:spcBef>
                <a:spcPct val="0"/>
              </a:spcBef>
              <a:spcAft>
                <a:spcPct val="0"/>
              </a:spcAft>
              <a:defRPr kern="1200">
                <a:solidFill>
                  <a:schemeClr val="tx1"/>
                </a:solidFill>
                <a:latin typeface="+mj-lt"/>
                <a:ea typeface="+mj-ea"/>
                <a:cs typeface="+mj-cs"/>
              </a:defRPr>
            </a:lvl3pPr>
            <a:lvl4pPr marL="1371600" algn="l" rtl="0" eaLnBrk="0" fontAlgn="base" hangingPunct="0">
              <a:spcBef>
                <a:spcPct val="0"/>
              </a:spcBef>
              <a:spcAft>
                <a:spcPct val="0"/>
              </a:spcAft>
              <a:defRPr kern="1200">
                <a:solidFill>
                  <a:schemeClr val="tx1"/>
                </a:solidFill>
                <a:latin typeface="+mj-lt"/>
                <a:ea typeface="+mj-ea"/>
                <a:cs typeface="+mj-cs"/>
              </a:defRPr>
            </a:lvl4pPr>
            <a:lvl5pPr marL="1828800" algn="l" rtl="0" eaLnBrk="0" fontAlgn="base" hangingPunct="0">
              <a:spcBef>
                <a:spcPct val="0"/>
              </a:spcBef>
              <a:spcAft>
                <a:spcPct val="0"/>
              </a:spcAft>
              <a:defRPr kern="1200">
                <a:solidFill>
                  <a:schemeClr val="tx1"/>
                </a:solidFill>
                <a:latin typeface="+mj-lt"/>
                <a:ea typeface="+mj-ea"/>
                <a:cs typeface="+mj-cs"/>
              </a:defRPr>
            </a:lvl5pPr>
            <a:lvl6pPr marL="2286000" algn="l" defTabSz="914400" rtl="0" eaLnBrk="1" latinLnBrk="0" hangingPunct="1">
              <a:defRPr kern="1200">
                <a:solidFill>
                  <a:schemeClr val="tx1"/>
                </a:solidFill>
                <a:latin typeface="+mj-lt"/>
                <a:ea typeface="+mj-ea"/>
                <a:cs typeface="+mj-cs"/>
              </a:defRPr>
            </a:lvl6pPr>
            <a:lvl7pPr marL="2743200" algn="l" defTabSz="914400" rtl="0" eaLnBrk="1" latinLnBrk="0" hangingPunct="1">
              <a:defRPr kern="1200">
                <a:solidFill>
                  <a:schemeClr val="tx1"/>
                </a:solidFill>
                <a:latin typeface="+mj-lt"/>
                <a:ea typeface="+mj-ea"/>
                <a:cs typeface="+mj-cs"/>
              </a:defRPr>
            </a:lvl7pPr>
            <a:lvl8pPr marL="3200400" algn="l" defTabSz="914400" rtl="0" eaLnBrk="1" latinLnBrk="0" hangingPunct="1">
              <a:defRPr kern="1200">
                <a:solidFill>
                  <a:schemeClr val="tx1"/>
                </a:solidFill>
                <a:latin typeface="+mj-lt"/>
                <a:ea typeface="+mj-ea"/>
                <a:cs typeface="+mj-cs"/>
              </a:defRPr>
            </a:lvl8pPr>
            <a:lvl9pPr marL="3657600" algn="l" defTabSz="914400" rtl="0" eaLnBrk="1" latinLnBrk="0" hangingPunct="1">
              <a:defRPr kern="1200">
                <a:solidFill>
                  <a:schemeClr val="tx1"/>
                </a:solidFill>
                <a:latin typeface="+mj-lt"/>
                <a:ea typeface="+mj-ea"/>
                <a:cs typeface="+mj-cs"/>
              </a:defRPr>
            </a:lvl9pPr>
          </a:lstStyle>
          <a:p>
            <a:pPr algn="ctr" eaLnBrk="1" fontAlgn="auto" hangingPunct="1">
              <a:spcBef>
                <a:spcPts val="0"/>
              </a:spcBef>
              <a:spcAft>
                <a:spcPts val="0"/>
              </a:spcAft>
              <a:defRPr/>
            </a:pPr>
            <a:endParaRPr lang="en-IN" kern="0">
              <a:solidFill>
                <a:sysClr val="window" lastClr="FFFFFF"/>
              </a:solidFill>
              <a:latin typeface="Calibri"/>
              <a:ea typeface="+mn-ea"/>
              <a:cs typeface="+mn-cs"/>
            </a:endParaRPr>
          </a:p>
        </p:txBody>
      </p:sp>
      <p:sp>
        <p:nvSpPr>
          <p:cNvPr id="36" name="Oval 35"/>
          <p:cNvSpPr/>
          <p:nvPr/>
        </p:nvSpPr>
        <p:spPr>
          <a:xfrm>
            <a:off x="3298092" y="1680795"/>
            <a:ext cx="3679381" cy="2318906"/>
          </a:xfrm>
          <a:prstGeom prst="ellipse">
            <a:avLst/>
          </a:prstGeom>
          <a:gradFill>
            <a:gsLst>
              <a:gs pos="0">
                <a:schemeClr val="accent1">
                  <a:satMod val="103000"/>
                  <a:lumMod val="102000"/>
                  <a:tint val="94000"/>
                </a:schemeClr>
              </a:gs>
              <a:gs pos="47000">
                <a:schemeClr val="accent1">
                  <a:satMod val="110000"/>
                  <a:lumMod val="100000"/>
                  <a:shade val="100000"/>
                  <a:alpha val="0"/>
                </a:schemeClr>
              </a:gs>
              <a:gs pos="100000">
                <a:schemeClr val="accent1">
                  <a:lumMod val="99000"/>
                  <a:satMod val="120000"/>
                  <a:shade val="78000"/>
                </a:schemeClr>
              </a:gs>
            </a:gsLst>
          </a:gra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IN" kern="0" dirty="0">
              <a:solidFill>
                <a:sysClr val="window" lastClr="FFFFFF"/>
              </a:solidFill>
              <a:latin typeface="Calibri"/>
            </a:endParaRPr>
          </a:p>
        </p:txBody>
      </p:sp>
      <p:sp>
        <p:nvSpPr>
          <p:cNvPr id="48" name="TextBox 142"/>
          <p:cNvSpPr txBox="1"/>
          <p:nvPr/>
        </p:nvSpPr>
        <p:spPr>
          <a:xfrm rot="20254593">
            <a:off x="4393364" y="2307743"/>
            <a:ext cx="887413" cy="369888"/>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Bef>
                <a:spcPts val="0"/>
              </a:spcBef>
              <a:spcAft>
                <a:spcPts val="0"/>
              </a:spcAft>
              <a:defRPr/>
            </a:pPr>
            <a:r>
              <a:rPr lang="en-US" kern="0" dirty="0">
                <a:solidFill>
                  <a:sysClr val="windowText" lastClr="000000"/>
                </a:solidFill>
                <a:latin typeface="Arial" charset="0"/>
                <a:cs typeface="+mn-cs"/>
              </a:rPr>
              <a:t>Trip 1</a:t>
            </a:r>
            <a:endParaRPr lang="en-IN" kern="0" dirty="0">
              <a:solidFill>
                <a:sysClr val="windowText" lastClr="000000"/>
              </a:solidFill>
              <a:latin typeface="Arial" charset="0"/>
              <a:cs typeface="+mn-cs"/>
            </a:endParaRPr>
          </a:p>
        </p:txBody>
      </p:sp>
      <p:sp>
        <p:nvSpPr>
          <p:cNvPr id="49" name="TextBox 143"/>
          <p:cNvSpPr txBox="1"/>
          <p:nvPr/>
        </p:nvSpPr>
        <p:spPr>
          <a:xfrm>
            <a:off x="4651527" y="3032898"/>
            <a:ext cx="787400" cy="369888"/>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Bef>
                <a:spcPts val="0"/>
              </a:spcBef>
              <a:spcAft>
                <a:spcPts val="0"/>
              </a:spcAft>
              <a:defRPr/>
            </a:pPr>
            <a:r>
              <a:rPr lang="en-US" kern="0" dirty="0">
                <a:solidFill>
                  <a:sysClr val="windowText" lastClr="000000"/>
                </a:solidFill>
                <a:latin typeface="Arial" charset="0"/>
                <a:cs typeface="+mn-cs"/>
              </a:rPr>
              <a:t>Trip 5</a:t>
            </a:r>
            <a:endParaRPr lang="en-IN" kern="0" dirty="0">
              <a:solidFill>
                <a:sysClr val="windowText" lastClr="000000"/>
              </a:solidFill>
              <a:latin typeface="Arial" charset="0"/>
              <a:cs typeface="+mn-cs"/>
            </a:endParaRPr>
          </a:p>
        </p:txBody>
      </p:sp>
      <p:sp>
        <p:nvSpPr>
          <p:cNvPr id="50" name="TextBox 144"/>
          <p:cNvSpPr txBox="1"/>
          <p:nvPr/>
        </p:nvSpPr>
        <p:spPr>
          <a:xfrm rot="16200000">
            <a:off x="5306079" y="2576394"/>
            <a:ext cx="985837" cy="369887"/>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Bef>
                <a:spcPts val="0"/>
              </a:spcBef>
              <a:spcAft>
                <a:spcPts val="0"/>
              </a:spcAft>
              <a:defRPr/>
            </a:pPr>
            <a:r>
              <a:rPr lang="en-US" kern="0" dirty="0">
                <a:solidFill>
                  <a:sysClr val="windowText" lastClr="000000"/>
                </a:solidFill>
                <a:latin typeface="Arial" charset="0"/>
                <a:cs typeface="+mn-cs"/>
              </a:rPr>
              <a:t>Trip 4</a:t>
            </a:r>
            <a:endParaRPr lang="en-IN" kern="0" dirty="0">
              <a:solidFill>
                <a:sysClr val="windowText" lastClr="000000"/>
              </a:solidFill>
              <a:latin typeface="Arial" charset="0"/>
              <a:cs typeface="+mn-cs"/>
            </a:endParaRPr>
          </a:p>
        </p:txBody>
      </p:sp>
      <p:sp>
        <p:nvSpPr>
          <p:cNvPr id="51" name="TextBox 145"/>
          <p:cNvSpPr txBox="1"/>
          <p:nvPr/>
        </p:nvSpPr>
        <p:spPr>
          <a:xfrm>
            <a:off x="7099458" y="2382959"/>
            <a:ext cx="866775" cy="369888"/>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Bef>
                <a:spcPts val="0"/>
              </a:spcBef>
              <a:spcAft>
                <a:spcPts val="0"/>
              </a:spcAft>
              <a:defRPr/>
            </a:pPr>
            <a:r>
              <a:rPr lang="en-US" kern="0" dirty="0">
                <a:solidFill>
                  <a:sysClr val="windowText" lastClr="000000"/>
                </a:solidFill>
                <a:latin typeface="Arial" charset="0"/>
                <a:cs typeface="+mn-cs"/>
              </a:rPr>
              <a:t>Trip 3</a:t>
            </a:r>
            <a:endParaRPr lang="en-IN" kern="0" dirty="0">
              <a:solidFill>
                <a:sysClr val="windowText" lastClr="000000"/>
              </a:solidFill>
              <a:latin typeface="Arial" charset="0"/>
              <a:cs typeface="+mn-cs"/>
            </a:endParaRPr>
          </a:p>
        </p:txBody>
      </p:sp>
      <p:sp>
        <p:nvSpPr>
          <p:cNvPr id="52" name="TextBox 146"/>
          <p:cNvSpPr txBox="1"/>
          <p:nvPr/>
        </p:nvSpPr>
        <p:spPr>
          <a:xfrm>
            <a:off x="7099458" y="1912173"/>
            <a:ext cx="900112" cy="369887"/>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Bef>
                <a:spcPts val="0"/>
              </a:spcBef>
              <a:spcAft>
                <a:spcPts val="0"/>
              </a:spcAft>
              <a:defRPr/>
            </a:pPr>
            <a:r>
              <a:rPr lang="en-US" kern="0" dirty="0">
                <a:solidFill>
                  <a:sysClr val="windowText" lastClr="000000"/>
                </a:solidFill>
                <a:latin typeface="Arial" charset="0"/>
                <a:cs typeface="+mn-cs"/>
              </a:rPr>
              <a:t>Trip 2</a:t>
            </a:r>
            <a:endParaRPr lang="en-IN" kern="0" dirty="0">
              <a:solidFill>
                <a:sysClr val="windowText" lastClr="000000"/>
              </a:solidFill>
              <a:latin typeface="Arial" charset="0"/>
              <a:cs typeface="+mn-cs"/>
            </a:endParaRPr>
          </a:p>
        </p:txBody>
      </p:sp>
      <p:sp>
        <p:nvSpPr>
          <p:cNvPr id="53" name="TextBox 147"/>
          <p:cNvSpPr txBox="1"/>
          <p:nvPr/>
        </p:nvSpPr>
        <p:spPr>
          <a:xfrm rot="16200000">
            <a:off x="3373477" y="3996008"/>
            <a:ext cx="858838" cy="369887"/>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Bef>
                <a:spcPts val="0"/>
              </a:spcBef>
              <a:spcAft>
                <a:spcPts val="0"/>
              </a:spcAft>
              <a:defRPr/>
            </a:pPr>
            <a:r>
              <a:rPr lang="en-US" kern="0" dirty="0">
                <a:solidFill>
                  <a:sysClr val="windowText" lastClr="000000"/>
                </a:solidFill>
                <a:latin typeface="Arial" charset="0"/>
                <a:cs typeface="+mn-cs"/>
              </a:rPr>
              <a:t>Trip 6</a:t>
            </a:r>
            <a:endParaRPr lang="en-IN" kern="0" dirty="0">
              <a:solidFill>
                <a:sysClr val="windowText" lastClr="000000"/>
              </a:solidFill>
              <a:latin typeface="Arial" charset="0"/>
              <a:cs typeface="+mn-cs"/>
            </a:endParaRPr>
          </a:p>
        </p:txBody>
      </p:sp>
      <p:sp>
        <p:nvSpPr>
          <p:cNvPr id="54" name="TextBox 148"/>
          <p:cNvSpPr txBox="1"/>
          <p:nvPr/>
        </p:nvSpPr>
        <p:spPr>
          <a:xfrm rot="16200000">
            <a:off x="3813367" y="3872977"/>
            <a:ext cx="1104900" cy="369888"/>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Bef>
                <a:spcPts val="0"/>
              </a:spcBef>
              <a:spcAft>
                <a:spcPts val="0"/>
              </a:spcAft>
              <a:defRPr/>
            </a:pPr>
            <a:r>
              <a:rPr lang="en-US" kern="0" dirty="0">
                <a:solidFill>
                  <a:sysClr val="windowText" lastClr="000000"/>
                </a:solidFill>
                <a:latin typeface="Arial" charset="0"/>
                <a:cs typeface="+mn-cs"/>
              </a:rPr>
              <a:t>Trip 7</a:t>
            </a:r>
            <a:endParaRPr lang="en-IN" kern="0" dirty="0">
              <a:solidFill>
                <a:sysClr val="windowText" lastClr="000000"/>
              </a:solidFill>
              <a:latin typeface="Arial" charset="0"/>
              <a:cs typeface="+mn-cs"/>
            </a:endParaRPr>
          </a:p>
        </p:txBody>
      </p:sp>
      <p:sp>
        <p:nvSpPr>
          <p:cNvPr id="61" name="Rectangle 60"/>
          <p:cNvSpPr/>
          <p:nvPr/>
        </p:nvSpPr>
        <p:spPr>
          <a:xfrm>
            <a:off x="240952" y="2290930"/>
            <a:ext cx="4953000" cy="400050"/>
          </a:xfrm>
          <a:prstGeom prst="rect">
            <a:avLst/>
          </a:prstGeom>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sz="2000" b="1" kern="0" dirty="0">
                <a:latin typeface="+mn-lt"/>
                <a:ea typeface="+mj-ea"/>
                <a:cs typeface="+mj-cs"/>
              </a:rPr>
              <a:t>Hypothetical Travel Day</a:t>
            </a:r>
            <a:endParaRPr lang="en-IN" sz="2000" dirty="0">
              <a:latin typeface="+mn-lt"/>
              <a:cs typeface="+mn-cs"/>
            </a:endParaRPr>
          </a:p>
        </p:txBody>
      </p:sp>
      <p:sp>
        <p:nvSpPr>
          <p:cNvPr id="62" name="TextBox 61"/>
          <p:cNvSpPr txBox="1"/>
          <p:nvPr/>
        </p:nvSpPr>
        <p:spPr>
          <a:xfrm>
            <a:off x="4740917" y="495901"/>
            <a:ext cx="3752850" cy="1311128"/>
          </a:xfrm>
          <a:prstGeom prst="rect">
            <a:avLst/>
          </a:prstGeom>
          <a:noFill/>
        </p:spPr>
        <p:txBody>
          <a:bodyPr wrap="square" rtlCol="0">
            <a:spAutoFit/>
          </a:bodyPr>
          <a:lstStyle/>
          <a:p>
            <a:pPr marL="342900" indent="-342900">
              <a:spcBef>
                <a:spcPct val="20000"/>
              </a:spcBef>
              <a:buClr>
                <a:srgbClr val="003366"/>
              </a:buClr>
              <a:buSzPct val="75000"/>
              <a:buFont typeface="Wingdings" pitchFamily="2" charset="2"/>
              <a:buChar char="l"/>
              <a:defRPr/>
            </a:pPr>
            <a:r>
              <a:rPr lang="en-US" kern="0" dirty="0"/>
              <a:t>Trip-based model </a:t>
            </a:r>
          </a:p>
          <a:p>
            <a:pPr marL="342900" indent="-342900">
              <a:spcBef>
                <a:spcPct val="20000"/>
              </a:spcBef>
              <a:buClr>
                <a:srgbClr val="003366"/>
              </a:buClr>
              <a:buSzPct val="75000"/>
              <a:buFont typeface="Wingdings" pitchFamily="2" charset="2"/>
              <a:buChar char="l"/>
              <a:defRPr/>
            </a:pPr>
            <a:r>
              <a:rPr lang="en-US" kern="0" dirty="0"/>
              <a:t>Tour-based model </a:t>
            </a:r>
          </a:p>
          <a:p>
            <a:pPr marL="342900" indent="-342900">
              <a:spcBef>
                <a:spcPct val="20000"/>
              </a:spcBef>
              <a:buClr>
                <a:srgbClr val="003366"/>
              </a:buClr>
              <a:buSzPct val="75000"/>
              <a:buFont typeface="Wingdings" pitchFamily="2" charset="2"/>
              <a:buChar char="l"/>
              <a:defRPr/>
            </a:pPr>
            <a:r>
              <a:rPr lang="en-US" kern="0" dirty="0"/>
              <a:t>ABM</a:t>
            </a:r>
            <a:endParaRPr lang="en-IN" dirty="0"/>
          </a:p>
          <a:p>
            <a:endParaRPr lang="en-US" dirty="0"/>
          </a:p>
        </p:txBody>
      </p:sp>
      <p:sp>
        <p:nvSpPr>
          <p:cNvPr id="63" name="Rectangle 62"/>
          <p:cNvSpPr/>
          <p:nvPr/>
        </p:nvSpPr>
        <p:spPr>
          <a:xfrm>
            <a:off x="5317776" y="3998114"/>
            <a:ext cx="6534910" cy="2452979"/>
          </a:xfrm>
          <a:prstGeom prst="rect">
            <a:avLst/>
          </a:prstGeom>
        </p:spPr>
        <p:txBody>
          <a:bodyPr wrap="square">
            <a:spAutoFit/>
          </a:bodyPr>
          <a:lstStyle/>
          <a:p>
            <a:pPr algn="just">
              <a:lnSpc>
                <a:spcPct val="90000"/>
              </a:lnSpc>
              <a:spcBef>
                <a:spcPts val="1200"/>
              </a:spcBef>
              <a:spcAft>
                <a:spcPts val="1200"/>
              </a:spcAft>
            </a:pPr>
            <a:r>
              <a:rPr lang="en-US" altLang="en-US" u="sng" dirty="0"/>
              <a:t>Trip-based model</a:t>
            </a:r>
            <a:r>
              <a:rPr lang="en-US" altLang="en-US" dirty="0"/>
              <a:t> would model all 7 trips independent of the other trips</a:t>
            </a:r>
          </a:p>
          <a:p>
            <a:pPr algn="just">
              <a:lnSpc>
                <a:spcPct val="90000"/>
              </a:lnSpc>
              <a:spcBef>
                <a:spcPts val="1200"/>
              </a:spcBef>
              <a:spcAft>
                <a:spcPts val="1200"/>
              </a:spcAft>
            </a:pPr>
            <a:r>
              <a:rPr lang="en-US" altLang="en-US" u="sng" dirty="0"/>
              <a:t>Tour-based model</a:t>
            </a:r>
            <a:r>
              <a:rPr lang="en-US" altLang="en-US" dirty="0"/>
              <a:t> would model Tour 1 and Tour 2 independent of each other, while the Work Tour would be modeled as two independent trips</a:t>
            </a:r>
          </a:p>
          <a:p>
            <a:pPr algn="just">
              <a:lnSpc>
                <a:spcPct val="90000"/>
              </a:lnSpc>
              <a:spcBef>
                <a:spcPts val="1200"/>
              </a:spcBef>
              <a:spcAft>
                <a:spcPts val="1200"/>
              </a:spcAft>
            </a:pPr>
            <a:r>
              <a:rPr lang="en-US" altLang="en-US" u="sng" dirty="0"/>
              <a:t>ABM</a:t>
            </a:r>
            <a:r>
              <a:rPr lang="en-US" altLang="en-US" dirty="0"/>
              <a:t> would model the 4 activities and associated trips (work, meeting, shopping, and movie) as part of the same decision process</a:t>
            </a:r>
          </a:p>
        </p:txBody>
      </p:sp>
      <p:sp>
        <p:nvSpPr>
          <p:cNvPr id="3" name="Slide Number Placeholder 2"/>
          <p:cNvSpPr>
            <a:spLocks noGrp="1"/>
          </p:cNvSpPr>
          <p:nvPr>
            <p:ph type="sldNum" sz="quarter" idx="12"/>
          </p:nvPr>
        </p:nvSpPr>
        <p:spPr/>
        <p:txBody>
          <a:bodyPr/>
          <a:lstStyle/>
          <a:p>
            <a:fld id="{F7877967-DBFB-4753-B004-F8893E870386}" type="slidenum">
              <a:rPr lang="en-US" smtClean="0"/>
              <a:t>45</a:t>
            </a:fld>
            <a:endParaRPr lang="en-US"/>
          </a:p>
        </p:txBody>
      </p:sp>
      <p:pic>
        <p:nvPicPr>
          <p:cNvPr id="64" name="Picture 2" descr="http://www.ruiduwenquan.com/wp-content/uploads/2015/08/house-silhouette-clip-art-inspirational-decoration-on-house-design-ide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8252" y="2938043"/>
            <a:ext cx="631381" cy="52588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http://chalivelu.files.wordpress.com/2013/12/buildings-set-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798"/>
          <a:stretch/>
        </p:blipFill>
        <p:spPr bwMode="auto">
          <a:xfrm>
            <a:off x="5829546" y="1989021"/>
            <a:ext cx="695337" cy="50313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faraonline.org/wp-content/uploads/2011/03/board-meetin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8662" y="1983052"/>
            <a:ext cx="872370" cy="6534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imagesinwood.net/shoppingcart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7399" y="3208977"/>
            <a:ext cx="667761" cy="54255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polyvore.com/cgi/img-thing?.out=jpg&amp;size=l&amp;tid=9774275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3248" y="4991899"/>
            <a:ext cx="809625" cy="8096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64" idx="0"/>
            <a:endCxn id="65" idx="1"/>
          </p:cNvCxnSpPr>
          <p:nvPr/>
        </p:nvCxnSpPr>
        <p:spPr>
          <a:xfrm flipV="1">
            <a:off x="4093943" y="2240588"/>
            <a:ext cx="1735603" cy="6974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p:nvCxnSpPr>
        <p:spPr>
          <a:xfrm flipV="1">
            <a:off x="6547721" y="2220367"/>
            <a:ext cx="1725152" cy="1800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H="1">
            <a:off x="6520105" y="2428788"/>
            <a:ext cx="1728557" cy="2197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p:nvCxnSpPr>
        <p:spPr>
          <a:xfrm flipH="1">
            <a:off x="5915431" y="2475859"/>
            <a:ext cx="5848" cy="7206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p:cNvCxnSpPr/>
          <p:nvPr/>
        </p:nvCxnSpPr>
        <p:spPr>
          <a:xfrm flipH="1">
            <a:off x="4356365" y="3312571"/>
            <a:ext cx="1253872" cy="3252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p:cNvCxnSpPr/>
          <p:nvPr/>
        </p:nvCxnSpPr>
        <p:spPr>
          <a:xfrm>
            <a:off x="3937061" y="3463926"/>
            <a:ext cx="2488" cy="15279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p:cNvCxnSpPr/>
          <p:nvPr/>
        </p:nvCxnSpPr>
        <p:spPr>
          <a:xfrm flipH="1" flipV="1">
            <a:off x="4223363" y="3432170"/>
            <a:ext cx="8647" cy="155972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41504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 in Time and Space</a:t>
            </a:r>
          </a:p>
        </p:txBody>
      </p:sp>
      <p:sp>
        <p:nvSpPr>
          <p:cNvPr id="4" name="Line 4"/>
          <p:cNvSpPr>
            <a:spLocks noChangeShapeType="1"/>
          </p:cNvSpPr>
          <p:nvPr/>
        </p:nvSpPr>
        <p:spPr bwMode="auto">
          <a:xfrm flipV="1">
            <a:off x="6862763" y="1651000"/>
            <a:ext cx="38100" cy="366236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5"/>
          <p:cNvSpPr>
            <a:spLocks noChangeShapeType="1"/>
          </p:cNvSpPr>
          <p:nvPr/>
        </p:nvSpPr>
        <p:spPr bwMode="auto">
          <a:xfrm flipV="1">
            <a:off x="8204200" y="1374775"/>
            <a:ext cx="38100" cy="366236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6"/>
          <p:cNvSpPr>
            <a:spLocks noChangeShapeType="1"/>
          </p:cNvSpPr>
          <p:nvPr/>
        </p:nvSpPr>
        <p:spPr bwMode="auto">
          <a:xfrm flipV="1">
            <a:off x="9545638" y="1690688"/>
            <a:ext cx="38100" cy="366236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7"/>
          <p:cNvSpPr>
            <a:spLocks noChangeShapeType="1"/>
          </p:cNvSpPr>
          <p:nvPr/>
        </p:nvSpPr>
        <p:spPr bwMode="auto">
          <a:xfrm flipV="1">
            <a:off x="8755063" y="1846263"/>
            <a:ext cx="38100" cy="366236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8"/>
          <p:cNvSpPr>
            <a:spLocks noChangeShapeType="1"/>
          </p:cNvSpPr>
          <p:nvPr/>
        </p:nvSpPr>
        <p:spPr bwMode="auto">
          <a:xfrm flipV="1">
            <a:off x="6862763" y="5076825"/>
            <a:ext cx="1341437" cy="236538"/>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9"/>
          <p:cNvSpPr>
            <a:spLocks noChangeShapeType="1"/>
          </p:cNvSpPr>
          <p:nvPr/>
        </p:nvSpPr>
        <p:spPr bwMode="auto">
          <a:xfrm>
            <a:off x="8204200" y="5076825"/>
            <a:ext cx="1341438" cy="314325"/>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flipH="1">
            <a:off x="8755063" y="5391150"/>
            <a:ext cx="790575" cy="119063"/>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flipH="1" flipV="1">
            <a:off x="6862763" y="5313363"/>
            <a:ext cx="1892300" cy="196850"/>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2"/>
          <p:cNvSpPr>
            <a:spLocks noChangeShapeType="1"/>
          </p:cNvSpPr>
          <p:nvPr/>
        </p:nvSpPr>
        <p:spPr bwMode="auto">
          <a:xfrm flipV="1">
            <a:off x="6862763" y="4683125"/>
            <a:ext cx="1341437" cy="511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3"/>
          <p:cNvSpPr>
            <a:spLocks noChangeShapeType="1"/>
          </p:cNvSpPr>
          <p:nvPr/>
        </p:nvSpPr>
        <p:spPr bwMode="auto">
          <a:xfrm flipV="1">
            <a:off x="8204200" y="3856038"/>
            <a:ext cx="1588" cy="82708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p:cNvSpPr>
            <a:spLocks noChangeShapeType="1"/>
          </p:cNvSpPr>
          <p:nvPr/>
        </p:nvSpPr>
        <p:spPr bwMode="auto">
          <a:xfrm flipV="1">
            <a:off x="8204200" y="3382963"/>
            <a:ext cx="1381125" cy="473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5"/>
          <p:cNvSpPr>
            <a:spLocks noChangeShapeType="1"/>
          </p:cNvSpPr>
          <p:nvPr/>
        </p:nvSpPr>
        <p:spPr bwMode="auto">
          <a:xfrm flipH="1" flipV="1">
            <a:off x="8794750" y="2911475"/>
            <a:ext cx="790575" cy="195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6"/>
          <p:cNvSpPr>
            <a:spLocks noChangeShapeType="1"/>
          </p:cNvSpPr>
          <p:nvPr/>
        </p:nvSpPr>
        <p:spPr bwMode="auto">
          <a:xfrm flipH="1" flipV="1">
            <a:off x="6900863" y="2044700"/>
            <a:ext cx="1893887" cy="590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7"/>
          <p:cNvSpPr>
            <a:spLocks noChangeShapeType="1"/>
          </p:cNvSpPr>
          <p:nvPr/>
        </p:nvSpPr>
        <p:spPr bwMode="auto">
          <a:xfrm flipV="1">
            <a:off x="8794750" y="2635250"/>
            <a:ext cx="1588" cy="27622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8"/>
          <p:cNvSpPr>
            <a:spLocks noChangeShapeType="1"/>
          </p:cNvSpPr>
          <p:nvPr/>
        </p:nvSpPr>
        <p:spPr bwMode="auto">
          <a:xfrm>
            <a:off x="9585325" y="3106738"/>
            <a:ext cx="1588" cy="31432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9"/>
          <p:cNvSpPr>
            <a:spLocks noChangeShapeType="1"/>
          </p:cNvSpPr>
          <p:nvPr/>
        </p:nvSpPr>
        <p:spPr bwMode="auto">
          <a:xfrm>
            <a:off x="6862763" y="5194300"/>
            <a:ext cx="1587" cy="11906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0"/>
          <p:cNvSpPr>
            <a:spLocks noChangeShapeType="1"/>
          </p:cNvSpPr>
          <p:nvPr/>
        </p:nvSpPr>
        <p:spPr bwMode="auto">
          <a:xfrm flipV="1">
            <a:off x="6900863" y="1651000"/>
            <a:ext cx="1587" cy="3937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1"/>
          <p:cNvSpPr>
            <a:spLocks noChangeShapeType="1"/>
          </p:cNvSpPr>
          <p:nvPr/>
        </p:nvSpPr>
        <p:spPr bwMode="auto">
          <a:xfrm>
            <a:off x="5322888" y="5076825"/>
            <a:ext cx="3867150" cy="14970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2"/>
          <p:cNvSpPr>
            <a:spLocks noChangeShapeType="1"/>
          </p:cNvSpPr>
          <p:nvPr/>
        </p:nvSpPr>
        <p:spPr bwMode="auto">
          <a:xfrm flipV="1">
            <a:off x="5283200" y="4368800"/>
            <a:ext cx="2408238" cy="825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3"/>
          <p:cNvSpPr>
            <a:spLocks noChangeShapeType="1"/>
          </p:cNvSpPr>
          <p:nvPr/>
        </p:nvSpPr>
        <p:spPr bwMode="auto">
          <a:xfrm flipV="1">
            <a:off x="5441950" y="1531938"/>
            <a:ext cx="0" cy="3662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24"/>
          <p:cNvSpPr txBox="1">
            <a:spLocks noChangeArrowheads="1"/>
          </p:cNvSpPr>
          <p:nvPr/>
        </p:nvSpPr>
        <p:spPr bwMode="auto">
          <a:xfrm rot="1857826">
            <a:off x="9040813" y="6172200"/>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x</a:t>
            </a:r>
          </a:p>
        </p:txBody>
      </p:sp>
      <p:sp>
        <p:nvSpPr>
          <p:cNvPr id="25" name="Text Box 25"/>
          <p:cNvSpPr txBox="1">
            <a:spLocks noChangeArrowheads="1"/>
          </p:cNvSpPr>
          <p:nvPr/>
        </p:nvSpPr>
        <p:spPr bwMode="auto">
          <a:xfrm rot="20549949">
            <a:off x="7307263" y="4000500"/>
            <a:ext cx="30003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y</a:t>
            </a:r>
          </a:p>
        </p:txBody>
      </p:sp>
      <p:sp>
        <p:nvSpPr>
          <p:cNvPr id="26" name="Text Box 26"/>
          <p:cNvSpPr txBox="1">
            <a:spLocks noChangeArrowheads="1"/>
          </p:cNvSpPr>
          <p:nvPr/>
        </p:nvSpPr>
        <p:spPr bwMode="auto">
          <a:xfrm rot="16200000">
            <a:off x="4847432" y="1718468"/>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Time</a:t>
            </a:r>
          </a:p>
        </p:txBody>
      </p:sp>
      <p:sp>
        <p:nvSpPr>
          <p:cNvPr id="27" name="Text Box 27"/>
          <p:cNvSpPr txBox="1">
            <a:spLocks noChangeArrowheads="1"/>
          </p:cNvSpPr>
          <p:nvPr/>
        </p:nvSpPr>
        <p:spPr bwMode="auto">
          <a:xfrm>
            <a:off x="6484938" y="4941888"/>
            <a:ext cx="3492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H</a:t>
            </a:r>
          </a:p>
        </p:txBody>
      </p:sp>
      <p:sp>
        <p:nvSpPr>
          <p:cNvPr id="28" name="Text Box 28"/>
          <p:cNvSpPr txBox="1">
            <a:spLocks noChangeArrowheads="1"/>
          </p:cNvSpPr>
          <p:nvPr/>
        </p:nvSpPr>
        <p:spPr bwMode="auto">
          <a:xfrm>
            <a:off x="8181975" y="4705350"/>
            <a:ext cx="40005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W</a:t>
            </a:r>
          </a:p>
          <a:p>
            <a:pPr>
              <a:spcBef>
                <a:spcPct val="0"/>
              </a:spcBef>
              <a:buFontTx/>
              <a:buNone/>
            </a:pPr>
            <a:endParaRPr lang="en-US" altLang="en-US" sz="1800">
              <a:solidFill>
                <a:srgbClr val="000000"/>
              </a:solidFill>
            </a:endParaRPr>
          </a:p>
        </p:txBody>
      </p:sp>
      <p:sp>
        <p:nvSpPr>
          <p:cNvPr id="29" name="Text Box 29"/>
          <p:cNvSpPr txBox="1">
            <a:spLocks noChangeArrowheads="1"/>
          </p:cNvSpPr>
          <p:nvPr/>
        </p:nvSpPr>
        <p:spPr bwMode="auto">
          <a:xfrm>
            <a:off x="9563100" y="5019675"/>
            <a:ext cx="311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L</a:t>
            </a:r>
          </a:p>
        </p:txBody>
      </p:sp>
      <p:sp>
        <p:nvSpPr>
          <p:cNvPr id="30" name="Text Box 30"/>
          <p:cNvSpPr txBox="1">
            <a:spLocks noChangeArrowheads="1"/>
          </p:cNvSpPr>
          <p:nvPr/>
        </p:nvSpPr>
        <p:spPr bwMode="auto">
          <a:xfrm>
            <a:off x="8734425" y="5572125"/>
            <a:ext cx="334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S</a:t>
            </a:r>
          </a:p>
        </p:txBody>
      </p:sp>
      <p:grpSp>
        <p:nvGrpSpPr>
          <p:cNvPr id="31" name="Group 31"/>
          <p:cNvGrpSpPr>
            <a:grpSpLocks/>
          </p:cNvGrpSpPr>
          <p:nvPr/>
        </p:nvGrpSpPr>
        <p:grpSpPr bwMode="auto">
          <a:xfrm>
            <a:off x="3030538" y="6076950"/>
            <a:ext cx="4211637" cy="611188"/>
            <a:chOff x="521" y="2387"/>
            <a:chExt cx="1293" cy="907"/>
          </a:xfrm>
        </p:grpSpPr>
        <p:sp>
          <p:nvSpPr>
            <p:cNvPr id="32" name="Rectangle 32"/>
            <p:cNvSpPr>
              <a:spLocks noChangeArrowheads="1"/>
            </p:cNvSpPr>
            <p:nvPr/>
          </p:nvSpPr>
          <p:spPr bwMode="auto">
            <a:xfrm>
              <a:off x="521" y="2387"/>
              <a:ext cx="1293"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IN" altLang="en-US" sz="1800">
                <a:solidFill>
                  <a:srgbClr val="000000"/>
                </a:solidFill>
                <a:cs typeface="Times New Roman" panose="02020603050405020304" pitchFamily="18" charset="0"/>
              </a:endParaRPr>
            </a:p>
          </p:txBody>
        </p:sp>
        <p:sp>
          <p:nvSpPr>
            <p:cNvPr id="33" name="Text Box 33"/>
            <p:cNvSpPr txBox="1">
              <a:spLocks noChangeArrowheads="1"/>
            </p:cNvSpPr>
            <p:nvPr/>
          </p:nvSpPr>
          <p:spPr bwMode="auto">
            <a:xfrm>
              <a:off x="531" y="2444"/>
              <a:ext cx="1233" cy="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b="1">
                  <a:solidFill>
                    <a:srgbClr val="000000"/>
                  </a:solidFill>
                </a:rPr>
                <a:t>Activities:</a:t>
              </a:r>
            </a:p>
            <a:p>
              <a:pPr>
                <a:spcBef>
                  <a:spcPct val="0"/>
                </a:spcBef>
                <a:buFontTx/>
                <a:buNone/>
              </a:pPr>
              <a:r>
                <a:rPr lang="en-US" altLang="en-US" sz="1200" b="1">
                  <a:solidFill>
                    <a:srgbClr val="000000"/>
                  </a:solidFill>
                </a:rPr>
                <a:t>H … Home	W … Work	L … Leisure	S …  Shopping</a:t>
              </a:r>
            </a:p>
          </p:txBody>
        </p:sp>
      </p:grpSp>
      <p:sp>
        <p:nvSpPr>
          <p:cNvPr id="3" name="Slide Number Placeholder 2"/>
          <p:cNvSpPr>
            <a:spLocks noGrp="1"/>
          </p:cNvSpPr>
          <p:nvPr>
            <p:ph type="sldNum" sz="quarter" idx="12"/>
          </p:nvPr>
        </p:nvSpPr>
        <p:spPr/>
        <p:txBody>
          <a:bodyPr/>
          <a:lstStyle/>
          <a:p>
            <a:fld id="{F7877967-DBFB-4753-B004-F8893E870386}" type="slidenum">
              <a:rPr lang="en-US" smtClean="0"/>
              <a:t>46</a:t>
            </a:fld>
            <a:endParaRPr lang="en-US"/>
          </a:p>
        </p:txBody>
      </p:sp>
    </p:spTree>
    <p:extLst>
      <p:ext uri="{BB962C8B-B14F-4D97-AF65-F5344CB8AC3E}">
        <p14:creationId xmlns:p14="http://schemas.microsoft.com/office/powerpoint/2010/main" val="137273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0.70"/>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par>
                          <p:cTn id="21" fill="hold">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0.70"/>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par>
                          <p:cTn id="27" fill="hold">
                            <p:stCondLst>
                              <p:cond delay="3000"/>
                            </p:stCondLst>
                            <p:childTnLst>
                              <p:par>
                                <p:cTn id="28" presetID="55"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strVal val="#ppt_w*0.70"/>
                                          </p:val>
                                        </p:tav>
                                        <p:tav tm="100000">
                                          <p:val>
                                            <p:strVal val="#ppt_w"/>
                                          </p:val>
                                        </p:tav>
                                      </p:tavLst>
                                    </p:anim>
                                    <p:anim calcmode="lin" valueType="num">
                                      <p:cBhvr>
                                        <p:cTn id="31" dur="1000" fill="hold"/>
                                        <p:tgtEl>
                                          <p:spTgt spid="14"/>
                                        </p:tgtEl>
                                        <p:attrNameLst>
                                          <p:attrName>ppt_h</p:attrName>
                                        </p:attrNameLst>
                                      </p:cBhvr>
                                      <p:tavLst>
                                        <p:tav tm="0">
                                          <p:val>
                                            <p:strVal val="#ppt_h"/>
                                          </p:val>
                                        </p:tav>
                                        <p:tav tm="100000">
                                          <p:val>
                                            <p:strVal val="#ppt_h"/>
                                          </p:val>
                                        </p:tav>
                                      </p:tavLst>
                                    </p:anim>
                                    <p:animEffect transition="in" filter="fade">
                                      <p:cBhvr>
                                        <p:cTn id="32" dur="1000"/>
                                        <p:tgtEl>
                                          <p:spTgt spid="14"/>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par>
                          <p:cTn id="38" fill="hold">
                            <p:stCondLst>
                              <p:cond delay="4000"/>
                            </p:stCondLst>
                            <p:childTnLst>
                              <p:par>
                                <p:cTn id="39" presetID="55"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ppt_w</p:attrName>
                                        </p:attrNameLst>
                                      </p:cBhvr>
                                      <p:tavLst>
                                        <p:tav tm="0">
                                          <p:val>
                                            <p:strVal val="#ppt_w*0.70"/>
                                          </p:val>
                                        </p:tav>
                                        <p:tav tm="100000">
                                          <p:val>
                                            <p:strVal val="#ppt_w"/>
                                          </p:val>
                                        </p:tav>
                                      </p:tavLst>
                                    </p:anim>
                                    <p:anim calcmode="lin" valueType="num">
                                      <p:cBhvr>
                                        <p:cTn id="42" dur="1000" fill="hold"/>
                                        <p:tgtEl>
                                          <p:spTgt spid="18"/>
                                        </p:tgtEl>
                                        <p:attrNameLst>
                                          <p:attrName>ppt_h</p:attrName>
                                        </p:attrNameLst>
                                      </p:cBhvr>
                                      <p:tavLst>
                                        <p:tav tm="0">
                                          <p:val>
                                            <p:strVal val="#ppt_h"/>
                                          </p:val>
                                        </p:tav>
                                        <p:tav tm="100000">
                                          <p:val>
                                            <p:strVal val="#ppt_h"/>
                                          </p:val>
                                        </p:tav>
                                      </p:tavLst>
                                    </p:anim>
                                    <p:animEffect transition="in" filter="fade">
                                      <p:cBhvr>
                                        <p:cTn id="43" dur="1000"/>
                                        <p:tgtEl>
                                          <p:spTgt spid="18"/>
                                        </p:tgtEl>
                                      </p:cBhvr>
                                    </p:animEffect>
                                  </p:childTnLst>
                                </p:cTn>
                              </p:par>
                            </p:childTnLst>
                          </p:cTn>
                        </p:par>
                        <p:par>
                          <p:cTn id="44" fill="hold">
                            <p:stCondLst>
                              <p:cond delay="5000"/>
                            </p:stCondLst>
                            <p:childTnLst>
                              <p:par>
                                <p:cTn id="45" presetID="55"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0.70"/>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strVal val="#ppt_w*0.70"/>
                                          </p:val>
                                        </p:tav>
                                        <p:tav tm="100000">
                                          <p:val>
                                            <p:strVal val="#ppt_w"/>
                                          </p:val>
                                        </p:tav>
                                      </p:tavLst>
                                    </p:anim>
                                    <p:anim calcmode="lin" valueType="num">
                                      <p:cBhvr>
                                        <p:cTn id="53" dur="1000" fill="hold"/>
                                        <p:tgtEl>
                                          <p:spTgt spid="10"/>
                                        </p:tgtEl>
                                        <p:attrNameLst>
                                          <p:attrName>ppt_h</p:attrName>
                                        </p:attrNameLst>
                                      </p:cBhvr>
                                      <p:tavLst>
                                        <p:tav tm="0">
                                          <p:val>
                                            <p:strVal val="#ppt_h"/>
                                          </p:val>
                                        </p:tav>
                                        <p:tav tm="100000">
                                          <p:val>
                                            <p:strVal val="#ppt_h"/>
                                          </p:val>
                                        </p:tav>
                                      </p:tavLst>
                                    </p:anim>
                                    <p:animEffect transition="in" filter="fade">
                                      <p:cBhvr>
                                        <p:cTn id="54" dur="1000"/>
                                        <p:tgtEl>
                                          <p:spTgt spid="10"/>
                                        </p:tgtEl>
                                      </p:cBhvr>
                                    </p:animEffect>
                                  </p:childTnLst>
                                </p:cTn>
                              </p:par>
                            </p:childTnLst>
                          </p:cTn>
                        </p:par>
                        <p:par>
                          <p:cTn id="55" fill="hold">
                            <p:stCondLst>
                              <p:cond delay="6000"/>
                            </p:stCondLst>
                            <p:childTnLst>
                              <p:par>
                                <p:cTn id="56" presetID="55"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strVal val="#ppt_w*0.70"/>
                                          </p:val>
                                        </p:tav>
                                        <p:tav tm="100000">
                                          <p:val>
                                            <p:strVal val="#ppt_w"/>
                                          </p:val>
                                        </p:tav>
                                      </p:tavLst>
                                    </p:anim>
                                    <p:anim calcmode="lin" valueType="num">
                                      <p:cBhvr>
                                        <p:cTn id="59" dur="1000" fill="hold"/>
                                        <p:tgtEl>
                                          <p:spTgt spid="17"/>
                                        </p:tgtEl>
                                        <p:attrNameLst>
                                          <p:attrName>ppt_h</p:attrName>
                                        </p:attrNameLst>
                                      </p:cBhvr>
                                      <p:tavLst>
                                        <p:tav tm="0">
                                          <p:val>
                                            <p:strVal val="#ppt_h"/>
                                          </p:val>
                                        </p:tav>
                                        <p:tav tm="100000">
                                          <p:val>
                                            <p:strVal val="#ppt_h"/>
                                          </p:val>
                                        </p:tav>
                                      </p:tavLst>
                                    </p:anim>
                                    <p:animEffect transition="in" filter="fade">
                                      <p:cBhvr>
                                        <p:cTn id="60" dur="1000"/>
                                        <p:tgtEl>
                                          <p:spTgt spid="17"/>
                                        </p:tgtEl>
                                      </p:cBhvr>
                                    </p:animEffect>
                                  </p:childTnLst>
                                </p:cTn>
                              </p:par>
                            </p:childTnLst>
                          </p:cTn>
                        </p:par>
                        <p:par>
                          <p:cTn id="61" fill="hold">
                            <p:stCondLst>
                              <p:cond delay="7000"/>
                            </p:stCondLst>
                            <p:childTnLst>
                              <p:par>
                                <p:cTn id="62" presetID="55"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1000" fill="hold"/>
                                        <p:tgtEl>
                                          <p:spTgt spid="16"/>
                                        </p:tgtEl>
                                        <p:attrNameLst>
                                          <p:attrName>ppt_w</p:attrName>
                                        </p:attrNameLst>
                                      </p:cBhvr>
                                      <p:tavLst>
                                        <p:tav tm="0">
                                          <p:val>
                                            <p:strVal val="#ppt_w*0.70"/>
                                          </p:val>
                                        </p:tav>
                                        <p:tav tm="100000">
                                          <p:val>
                                            <p:strVal val="#ppt_w"/>
                                          </p:val>
                                        </p:tav>
                                      </p:tavLst>
                                    </p:anim>
                                    <p:anim calcmode="lin" valueType="num">
                                      <p:cBhvr>
                                        <p:cTn id="65" dur="1000" fill="hold"/>
                                        <p:tgtEl>
                                          <p:spTgt spid="16"/>
                                        </p:tgtEl>
                                        <p:attrNameLst>
                                          <p:attrName>ppt_h</p:attrName>
                                        </p:attrNameLst>
                                      </p:cBhvr>
                                      <p:tavLst>
                                        <p:tav tm="0">
                                          <p:val>
                                            <p:strVal val="#ppt_h"/>
                                          </p:val>
                                        </p:tav>
                                        <p:tav tm="100000">
                                          <p:val>
                                            <p:strVal val="#ppt_h"/>
                                          </p:val>
                                        </p:tav>
                                      </p:tavLst>
                                    </p:anim>
                                    <p:animEffect transition="in" filter="fade">
                                      <p:cBhvr>
                                        <p:cTn id="66" dur="1000"/>
                                        <p:tgtEl>
                                          <p:spTgt spid="16"/>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ppt_w</p:attrName>
                                        </p:attrNameLst>
                                      </p:cBhvr>
                                      <p:tavLst>
                                        <p:tav tm="0">
                                          <p:val>
                                            <p:strVal val="#ppt_w*0.70"/>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Effect transition="in" filter="fade">
                                      <p:cBhvr>
                                        <p:cTn id="71" dur="1000"/>
                                        <p:tgtEl>
                                          <p:spTgt spid="11"/>
                                        </p:tgtEl>
                                      </p:cBhvr>
                                    </p:animEffect>
                                  </p:childTnLst>
                                </p:cTn>
                              </p:par>
                            </p:childTnLst>
                          </p:cTn>
                        </p:par>
                        <p:par>
                          <p:cTn id="72" fill="hold">
                            <p:stCondLst>
                              <p:cond delay="8000"/>
                            </p:stCondLst>
                            <p:childTnLst>
                              <p:par>
                                <p:cTn id="73" presetID="55"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1000" fill="hold"/>
                                        <p:tgtEl>
                                          <p:spTgt spid="20"/>
                                        </p:tgtEl>
                                        <p:attrNameLst>
                                          <p:attrName>ppt_w</p:attrName>
                                        </p:attrNameLst>
                                      </p:cBhvr>
                                      <p:tavLst>
                                        <p:tav tm="0">
                                          <p:val>
                                            <p:strVal val="#ppt_w*0.70"/>
                                          </p:val>
                                        </p:tav>
                                        <p:tav tm="100000">
                                          <p:val>
                                            <p:strVal val="#ppt_w"/>
                                          </p:val>
                                        </p:tav>
                                      </p:tavLst>
                                    </p:anim>
                                    <p:anim calcmode="lin" valueType="num">
                                      <p:cBhvr>
                                        <p:cTn id="76" dur="1000" fill="hold"/>
                                        <p:tgtEl>
                                          <p:spTgt spid="20"/>
                                        </p:tgtEl>
                                        <p:attrNameLst>
                                          <p:attrName>ppt_h</p:attrName>
                                        </p:attrNameLst>
                                      </p:cBhvr>
                                      <p:tavLst>
                                        <p:tav tm="0">
                                          <p:val>
                                            <p:strVal val="#ppt_h"/>
                                          </p:val>
                                        </p:tav>
                                        <p:tav tm="100000">
                                          <p:val>
                                            <p:strVal val="#ppt_h"/>
                                          </p:val>
                                        </p:tav>
                                      </p:tavLst>
                                    </p:anim>
                                    <p:animEffect transition="in" filter="fade">
                                      <p:cBhvr>
                                        <p:cTn id="7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26141"/>
          </a:xfrm>
        </p:spPr>
        <p:txBody>
          <a:bodyPr/>
          <a:lstStyle/>
          <a:p>
            <a:r>
              <a:rPr lang="en-US" dirty="0"/>
              <a:t>Activities in Time and Space</a:t>
            </a:r>
          </a:p>
        </p:txBody>
      </p:sp>
      <p:cxnSp>
        <p:nvCxnSpPr>
          <p:cNvPr id="34" name="Straight Arrow Connector 33"/>
          <p:cNvCxnSpPr/>
          <p:nvPr/>
        </p:nvCxnSpPr>
        <p:spPr>
          <a:xfrm flipV="1">
            <a:off x="537882" y="1035424"/>
            <a:ext cx="0" cy="4988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6217" y="2209800"/>
            <a:ext cx="461665" cy="1600200"/>
          </a:xfrm>
          <a:prstGeom prst="rect">
            <a:avLst/>
          </a:prstGeom>
          <a:noFill/>
        </p:spPr>
        <p:txBody>
          <a:bodyPr vert="vert270" wrap="square" rtlCol="0">
            <a:spAutoFit/>
          </a:bodyPr>
          <a:lstStyle/>
          <a:p>
            <a:r>
              <a:rPr lang="en-US" dirty="0"/>
              <a:t>Time</a:t>
            </a:r>
          </a:p>
        </p:txBody>
      </p:sp>
      <p:cxnSp>
        <p:nvCxnSpPr>
          <p:cNvPr id="37" name="Straight Arrow Connector 36"/>
          <p:cNvCxnSpPr/>
          <p:nvPr/>
        </p:nvCxnSpPr>
        <p:spPr>
          <a:xfrm>
            <a:off x="536615" y="6024282"/>
            <a:ext cx="63074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280624" y="6106325"/>
            <a:ext cx="2819400" cy="369332"/>
          </a:xfrm>
          <a:prstGeom prst="rect">
            <a:avLst/>
          </a:prstGeom>
          <a:noFill/>
        </p:spPr>
        <p:txBody>
          <a:bodyPr wrap="square" rtlCol="0">
            <a:spAutoFit/>
          </a:bodyPr>
          <a:lstStyle/>
          <a:p>
            <a:r>
              <a:rPr lang="en-US" dirty="0"/>
              <a:t>Space</a:t>
            </a:r>
          </a:p>
        </p:txBody>
      </p:sp>
      <p:sp>
        <p:nvSpPr>
          <p:cNvPr id="39" name="Isosceles Triangle 38"/>
          <p:cNvSpPr/>
          <p:nvPr/>
        </p:nvSpPr>
        <p:spPr>
          <a:xfrm>
            <a:off x="1389425" y="5468256"/>
            <a:ext cx="289217" cy="246743"/>
          </a:xfrm>
          <a:prstGeom prst="triangle">
            <a:avLst/>
          </a:prstGeom>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H</a:t>
            </a:r>
          </a:p>
        </p:txBody>
      </p:sp>
      <p:cxnSp>
        <p:nvCxnSpPr>
          <p:cNvPr id="40" name="Straight Connector 39"/>
          <p:cNvCxnSpPr/>
          <p:nvPr/>
        </p:nvCxnSpPr>
        <p:spPr>
          <a:xfrm flipV="1">
            <a:off x="1591183" y="5094652"/>
            <a:ext cx="3771392" cy="478256"/>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43" name="Octagon 42"/>
          <p:cNvSpPr/>
          <p:nvPr/>
        </p:nvSpPr>
        <p:spPr>
          <a:xfrm>
            <a:off x="5261215" y="4951217"/>
            <a:ext cx="246743" cy="246743"/>
          </a:xfrm>
          <a:prstGeom prst="octagon">
            <a:avLst/>
          </a:prstGeom>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W</a:t>
            </a:r>
          </a:p>
        </p:txBody>
      </p:sp>
      <p:cxnSp>
        <p:nvCxnSpPr>
          <p:cNvPr id="44" name="Straight Connector 43"/>
          <p:cNvCxnSpPr/>
          <p:nvPr/>
        </p:nvCxnSpPr>
        <p:spPr>
          <a:xfrm flipV="1">
            <a:off x="5384586" y="3309257"/>
            <a:ext cx="0" cy="164196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46" name="Octagon 45"/>
          <p:cNvSpPr/>
          <p:nvPr/>
        </p:nvSpPr>
        <p:spPr>
          <a:xfrm>
            <a:off x="5268365" y="3133234"/>
            <a:ext cx="232442" cy="208612"/>
          </a:xfrm>
          <a:prstGeom prst="octagon">
            <a:avLst/>
          </a:prstGeom>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W</a:t>
            </a:r>
          </a:p>
        </p:txBody>
      </p:sp>
      <p:cxnSp>
        <p:nvCxnSpPr>
          <p:cNvPr id="47" name="Straight Connector 46"/>
          <p:cNvCxnSpPr>
            <a:endCxn id="48" idx="1"/>
          </p:cNvCxnSpPr>
          <p:nvPr/>
        </p:nvCxnSpPr>
        <p:spPr>
          <a:xfrm flipV="1">
            <a:off x="5507958" y="3002109"/>
            <a:ext cx="172464" cy="15525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8" name="Trapezoid 47"/>
          <p:cNvSpPr/>
          <p:nvPr/>
        </p:nvSpPr>
        <p:spPr>
          <a:xfrm>
            <a:off x="5642322" y="2846855"/>
            <a:ext cx="304800" cy="310508"/>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cxnSp>
        <p:nvCxnSpPr>
          <p:cNvPr id="51" name="Straight Connector 50"/>
          <p:cNvCxnSpPr>
            <a:stCxn id="48" idx="0"/>
            <a:endCxn id="52" idx="2"/>
          </p:cNvCxnSpPr>
          <p:nvPr/>
        </p:nvCxnSpPr>
        <p:spPr>
          <a:xfrm flipV="1">
            <a:off x="5794722" y="2571115"/>
            <a:ext cx="0" cy="27574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Trapezoid 51"/>
          <p:cNvSpPr/>
          <p:nvPr/>
        </p:nvSpPr>
        <p:spPr>
          <a:xfrm>
            <a:off x="5642322" y="2260607"/>
            <a:ext cx="304800" cy="310508"/>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cxnSp>
        <p:nvCxnSpPr>
          <p:cNvPr id="53" name="Straight Connector 52"/>
          <p:cNvCxnSpPr/>
          <p:nvPr/>
        </p:nvCxnSpPr>
        <p:spPr>
          <a:xfrm flipH="1" flipV="1">
            <a:off x="3628569" y="2187840"/>
            <a:ext cx="2148118" cy="2417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58" name="Frame 57"/>
          <p:cNvSpPr/>
          <p:nvPr/>
        </p:nvSpPr>
        <p:spPr>
          <a:xfrm>
            <a:off x="3381826" y="2084410"/>
            <a:ext cx="246743" cy="268825"/>
          </a:xfrm>
          <a:prstGeom prst="frame">
            <a:avLst/>
          </a:prstGeom>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rPr>
              <a:t>L</a:t>
            </a:r>
          </a:p>
        </p:txBody>
      </p:sp>
      <p:cxnSp>
        <p:nvCxnSpPr>
          <p:cNvPr id="60" name="Straight Connector 59"/>
          <p:cNvCxnSpPr>
            <a:stCxn id="58" idx="0"/>
          </p:cNvCxnSpPr>
          <p:nvPr/>
        </p:nvCxnSpPr>
        <p:spPr>
          <a:xfrm flipH="1" flipV="1">
            <a:off x="3505197" y="1785380"/>
            <a:ext cx="1" cy="29903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Frame 62"/>
          <p:cNvSpPr/>
          <p:nvPr/>
        </p:nvSpPr>
        <p:spPr>
          <a:xfrm>
            <a:off x="3381825" y="1523809"/>
            <a:ext cx="246743" cy="268825"/>
          </a:xfrm>
          <a:prstGeom prst="frame">
            <a:avLst/>
          </a:prstGeom>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rPr>
              <a:t>L</a:t>
            </a:r>
          </a:p>
        </p:txBody>
      </p:sp>
      <p:cxnSp>
        <p:nvCxnSpPr>
          <p:cNvPr id="65" name="Straight Connector 64"/>
          <p:cNvCxnSpPr/>
          <p:nvPr/>
        </p:nvCxnSpPr>
        <p:spPr>
          <a:xfrm flipH="1" flipV="1">
            <a:off x="2598541" y="1655450"/>
            <a:ext cx="783285" cy="5809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2280624" y="1466065"/>
            <a:ext cx="317917" cy="319314"/>
          </a:xfrm>
          <a:prstGeom prst="ellipse">
            <a:avLst/>
          </a:prstGeom>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a:t>
            </a:r>
          </a:p>
        </p:txBody>
      </p:sp>
      <p:cxnSp>
        <p:nvCxnSpPr>
          <p:cNvPr id="70" name="Straight Connector 69"/>
          <p:cNvCxnSpPr>
            <a:stCxn id="67" idx="0"/>
          </p:cNvCxnSpPr>
          <p:nvPr/>
        </p:nvCxnSpPr>
        <p:spPr>
          <a:xfrm flipH="1" flipV="1">
            <a:off x="2439582" y="1262743"/>
            <a:ext cx="1" cy="20332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1650439" y="1146751"/>
            <a:ext cx="789143" cy="132512"/>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73" name="Isosceles Triangle 72"/>
          <p:cNvSpPr/>
          <p:nvPr/>
        </p:nvSpPr>
        <p:spPr>
          <a:xfrm>
            <a:off x="1534033" y="1054143"/>
            <a:ext cx="289217" cy="246743"/>
          </a:xfrm>
          <a:prstGeom prst="triangle">
            <a:avLst/>
          </a:prstGeom>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H</a:t>
            </a:r>
          </a:p>
        </p:txBody>
      </p:sp>
      <p:cxnSp>
        <p:nvCxnSpPr>
          <p:cNvPr id="103" name="Straight Connector 102"/>
          <p:cNvCxnSpPr/>
          <p:nvPr/>
        </p:nvCxnSpPr>
        <p:spPr>
          <a:xfrm flipV="1">
            <a:off x="7486650" y="5094652"/>
            <a:ext cx="0" cy="620347"/>
          </a:xfrm>
          <a:prstGeom prst="line">
            <a:avLst/>
          </a:prstGeom>
          <a:ln w="38100">
            <a:prstDash val="lgDash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7486650" y="3288615"/>
            <a:ext cx="0" cy="183707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7486650" y="3009900"/>
            <a:ext cx="0" cy="270846"/>
          </a:xfrm>
          <a:prstGeom prst="line">
            <a:avLst/>
          </a:prstGeom>
          <a:ln w="38100">
            <a:prstDash val="lgDashDot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7486650" y="2429628"/>
            <a:ext cx="0" cy="58896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7486650" y="2205427"/>
            <a:ext cx="0" cy="21043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7486650" y="1737233"/>
            <a:ext cx="0" cy="4815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7486650" y="1485892"/>
            <a:ext cx="0" cy="25134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7486650" y="1262743"/>
            <a:ext cx="0" cy="2231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7486650" y="1177514"/>
            <a:ext cx="0" cy="852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6" name="Isosceles Triangle 125"/>
          <p:cNvSpPr/>
          <p:nvPr/>
        </p:nvSpPr>
        <p:spPr>
          <a:xfrm>
            <a:off x="9292878" y="3185885"/>
            <a:ext cx="289217" cy="246743"/>
          </a:xfrm>
          <a:prstGeom prst="triangle">
            <a:avLst/>
          </a:prstGeom>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H</a:t>
            </a:r>
          </a:p>
        </p:txBody>
      </p:sp>
      <p:sp>
        <p:nvSpPr>
          <p:cNvPr id="127" name="Octagon 126"/>
          <p:cNvSpPr/>
          <p:nvPr/>
        </p:nvSpPr>
        <p:spPr>
          <a:xfrm>
            <a:off x="9335691" y="3790612"/>
            <a:ext cx="246743" cy="246743"/>
          </a:xfrm>
          <a:prstGeom prst="octagon">
            <a:avLst/>
          </a:prstGeom>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W</a:t>
            </a:r>
          </a:p>
        </p:txBody>
      </p:sp>
      <p:sp>
        <p:nvSpPr>
          <p:cNvPr id="128" name="Trapezoid 127"/>
          <p:cNvSpPr/>
          <p:nvPr/>
        </p:nvSpPr>
        <p:spPr>
          <a:xfrm>
            <a:off x="9300477" y="4262054"/>
            <a:ext cx="304800" cy="310508"/>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129" name="Frame 128"/>
          <p:cNvSpPr/>
          <p:nvPr/>
        </p:nvSpPr>
        <p:spPr>
          <a:xfrm>
            <a:off x="9329505" y="4866561"/>
            <a:ext cx="246743" cy="268825"/>
          </a:xfrm>
          <a:prstGeom prst="frame">
            <a:avLst/>
          </a:prstGeom>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rPr>
              <a:t>L</a:t>
            </a:r>
          </a:p>
        </p:txBody>
      </p:sp>
      <p:sp>
        <p:nvSpPr>
          <p:cNvPr id="130" name="Oval 129"/>
          <p:cNvSpPr/>
          <p:nvPr/>
        </p:nvSpPr>
        <p:spPr>
          <a:xfrm>
            <a:off x="9300477" y="5399505"/>
            <a:ext cx="317917" cy="319314"/>
          </a:xfrm>
          <a:prstGeom prst="ellipse">
            <a:avLst/>
          </a:prstGeom>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a:t>
            </a:r>
          </a:p>
        </p:txBody>
      </p:sp>
      <p:sp>
        <p:nvSpPr>
          <p:cNvPr id="144" name="TextBox 143"/>
          <p:cNvSpPr txBox="1"/>
          <p:nvPr/>
        </p:nvSpPr>
        <p:spPr>
          <a:xfrm>
            <a:off x="9778399" y="3188082"/>
            <a:ext cx="2445811" cy="307777"/>
          </a:xfrm>
          <a:prstGeom prst="rect">
            <a:avLst/>
          </a:prstGeom>
          <a:noFill/>
        </p:spPr>
        <p:txBody>
          <a:bodyPr wrap="square" rtlCol="0">
            <a:spAutoFit/>
          </a:bodyPr>
          <a:lstStyle/>
          <a:p>
            <a:r>
              <a:rPr lang="en-US" sz="1400" dirty="0"/>
              <a:t>Home</a:t>
            </a:r>
          </a:p>
        </p:txBody>
      </p:sp>
      <p:sp>
        <p:nvSpPr>
          <p:cNvPr id="145" name="TextBox 144"/>
          <p:cNvSpPr txBox="1"/>
          <p:nvPr/>
        </p:nvSpPr>
        <p:spPr>
          <a:xfrm>
            <a:off x="9751001" y="3772460"/>
            <a:ext cx="2445811" cy="307777"/>
          </a:xfrm>
          <a:prstGeom prst="rect">
            <a:avLst/>
          </a:prstGeom>
          <a:noFill/>
        </p:spPr>
        <p:txBody>
          <a:bodyPr wrap="square" rtlCol="0">
            <a:spAutoFit/>
          </a:bodyPr>
          <a:lstStyle/>
          <a:p>
            <a:r>
              <a:rPr lang="en-US" sz="1400" dirty="0"/>
              <a:t>Work- Mandatory</a:t>
            </a:r>
          </a:p>
        </p:txBody>
      </p:sp>
      <p:sp>
        <p:nvSpPr>
          <p:cNvPr id="146" name="TextBox 145"/>
          <p:cNvSpPr txBox="1"/>
          <p:nvPr/>
        </p:nvSpPr>
        <p:spPr>
          <a:xfrm>
            <a:off x="9751001" y="4271208"/>
            <a:ext cx="2445811" cy="307777"/>
          </a:xfrm>
          <a:prstGeom prst="rect">
            <a:avLst/>
          </a:prstGeom>
          <a:noFill/>
        </p:spPr>
        <p:txBody>
          <a:bodyPr wrap="square" rtlCol="0">
            <a:spAutoFit/>
          </a:bodyPr>
          <a:lstStyle/>
          <a:p>
            <a:r>
              <a:rPr lang="en-US" sz="1400" dirty="0"/>
              <a:t>Social connection- Leisure</a:t>
            </a:r>
          </a:p>
        </p:txBody>
      </p:sp>
      <p:sp>
        <p:nvSpPr>
          <p:cNvPr id="147" name="TextBox 146"/>
          <p:cNvSpPr txBox="1"/>
          <p:nvPr/>
        </p:nvSpPr>
        <p:spPr>
          <a:xfrm>
            <a:off x="9751001" y="4823409"/>
            <a:ext cx="2445811" cy="307777"/>
          </a:xfrm>
          <a:prstGeom prst="rect">
            <a:avLst/>
          </a:prstGeom>
          <a:noFill/>
        </p:spPr>
        <p:txBody>
          <a:bodyPr wrap="square" rtlCol="0">
            <a:spAutoFit/>
          </a:bodyPr>
          <a:lstStyle/>
          <a:p>
            <a:r>
              <a:rPr lang="en-US" sz="1400" dirty="0"/>
              <a:t>Cinema- Leisure</a:t>
            </a:r>
          </a:p>
        </p:txBody>
      </p:sp>
      <p:sp>
        <p:nvSpPr>
          <p:cNvPr id="148" name="TextBox 147"/>
          <p:cNvSpPr txBox="1"/>
          <p:nvPr/>
        </p:nvSpPr>
        <p:spPr>
          <a:xfrm>
            <a:off x="9744807" y="5384218"/>
            <a:ext cx="2779116" cy="307777"/>
          </a:xfrm>
          <a:prstGeom prst="rect">
            <a:avLst/>
          </a:prstGeom>
          <a:noFill/>
        </p:spPr>
        <p:txBody>
          <a:bodyPr wrap="square" rtlCol="0">
            <a:spAutoFit/>
          </a:bodyPr>
          <a:lstStyle/>
          <a:p>
            <a:r>
              <a:rPr lang="en-US" sz="1400" dirty="0"/>
              <a:t>Shopping- Maintenance</a:t>
            </a:r>
          </a:p>
        </p:txBody>
      </p:sp>
      <p:sp>
        <p:nvSpPr>
          <p:cNvPr id="152" name="TextBox 151"/>
          <p:cNvSpPr txBox="1"/>
          <p:nvPr/>
        </p:nvSpPr>
        <p:spPr>
          <a:xfrm>
            <a:off x="5794722" y="5336258"/>
            <a:ext cx="2779116" cy="307777"/>
          </a:xfrm>
          <a:prstGeom prst="rect">
            <a:avLst/>
          </a:prstGeom>
          <a:noFill/>
        </p:spPr>
        <p:txBody>
          <a:bodyPr wrap="square" rtlCol="0">
            <a:spAutoFit/>
          </a:bodyPr>
          <a:lstStyle/>
          <a:p>
            <a:r>
              <a:rPr lang="en-US" sz="1400" dirty="0"/>
              <a:t>Travel- Mandatory</a:t>
            </a:r>
          </a:p>
        </p:txBody>
      </p:sp>
      <p:sp>
        <p:nvSpPr>
          <p:cNvPr id="153" name="TextBox 152"/>
          <p:cNvSpPr txBox="1"/>
          <p:nvPr/>
        </p:nvSpPr>
        <p:spPr>
          <a:xfrm>
            <a:off x="6097092" y="2958797"/>
            <a:ext cx="2779116" cy="307777"/>
          </a:xfrm>
          <a:prstGeom prst="rect">
            <a:avLst/>
          </a:prstGeom>
          <a:noFill/>
        </p:spPr>
        <p:txBody>
          <a:bodyPr wrap="square" rtlCol="0">
            <a:spAutoFit/>
          </a:bodyPr>
          <a:lstStyle/>
          <a:p>
            <a:r>
              <a:rPr lang="en-US" sz="1400" dirty="0"/>
              <a:t>Travel- Leisure</a:t>
            </a:r>
          </a:p>
        </p:txBody>
      </p:sp>
      <p:sp>
        <p:nvSpPr>
          <p:cNvPr id="154" name="TextBox 153"/>
          <p:cNvSpPr txBox="1"/>
          <p:nvPr/>
        </p:nvSpPr>
        <p:spPr>
          <a:xfrm>
            <a:off x="5640984" y="1415945"/>
            <a:ext cx="2779116" cy="307777"/>
          </a:xfrm>
          <a:prstGeom prst="rect">
            <a:avLst/>
          </a:prstGeom>
          <a:noFill/>
        </p:spPr>
        <p:txBody>
          <a:bodyPr wrap="square" rtlCol="0">
            <a:spAutoFit/>
          </a:bodyPr>
          <a:lstStyle/>
          <a:p>
            <a:r>
              <a:rPr lang="en-US" sz="1400" dirty="0"/>
              <a:t>Travel- Maintenance</a:t>
            </a:r>
          </a:p>
        </p:txBody>
      </p:sp>
      <p:sp>
        <p:nvSpPr>
          <p:cNvPr id="155" name="TextBox 154"/>
          <p:cNvSpPr txBox="1"/>
          <p:nvPr/>
        </p:nvSpPr>
        <p:spPr>
          <a:xfrm>
            <a:off x="7486650" y="4022987"/>
            <a:ext cx="2779116" cy="307777"/>
          </a:xfrm>
          <a:prstGeom prst="rect">
            <a:avLst/>
          </a:prstGeom>
          <a:noFill/>
        </p:spPr>
        <p:txBody>
          <a:bodyPr wrap="square" rtlCol="0">
            <a:spAutoFit/>
          </a:bodyPr>
          <a:lstStyle/>
          <a:p>
            <a:r>
              <a:rPr lang="en-US" sz="1400" dirty="0"/>
              <a:t>Activity time- Mandatory</a:t>
            </a:r>
          </a:p>
        </p:txBody>
      </p:sp>
      <p:sp>
        <p:nvSpPr>
          <p:cNvPr id="156" name="TextBox 155"/>
          <p:cNvSpPr txBox="1"/>
          <p:nvPr/>
        </p:nvSpPr>
        <p:spPr>
          <a:xfrm>
            <a:off x="7486650" y="2599128"/>
            <a:ext cx="2779116" cy="307777"/>
          </a:xfrm>
          <a:prstGeom prst="rect">
            <a:avLst/>
          </a:prstGeom>
          <a:noFill/>
        </p:spPr>
        <p:txBody>
          <a:bodyPr wrap="square" rtlCol="0">
            <a:spAutoFit/>
          </a:bodyPr>
          <a:lstStyle/>
          <a:p>
            <a:r>
              <a:rPr lang="en-US" sz="1400" dirty="0"/>
              <a:t>Activity time- Leisure</a:t>
            </a:r>
          </a:p>
        </p:txBody>
      </p:sp>
      <p:sp>
        <p:nvSpPr>
          <p:cNvPr id="157" name="TextBox 156"/>
          <p:cNvSpPr txBox="1"/>
          <p:nvPr/>
        </p:nvSpPr>
        <p:spPr>
          <a:xfrm>
            <a:off x="5100024" y="1189446"/>
            <a:ext cx="2779116" cy="307777"/>
          </a:xfrm>
          <a:prstGeom prst="rect">
            <a:avLst/>
          </a:prstGeom>
          <a:noFill/>
        </p:spPr>
        <p:txBody>
          <a:bodyPr wrap="square" rtlCol="0">
            <a:spAutoFit/>
          </a:bodyPr>
          <a:lstStyle/>
          <a:p>
            <a:r>
              <a:rPr lang="en-US" sz="1400" dirty="0"/>
              <a:t>Activity time- Maintenance</a:t>
            </a:r>
          </a:p>
        </p:txBody>
      </p:sp>
      <p:sp>
        <p:nvSpPr>
          <p:cNvPr id="158" name="TextBox 157"/>
          <p:cNvSpPr txBox="1"/>
          <p:nvPr/>
        </p:nvSpPr>
        <p:spPr>
          <a:xfrm>
            <a:off x="4648200" y="6477000"/>
            <a:ext cx="7543800" cy="338554"/>
          </a:xfrm>
          <a:prstGeom prst="rect">
            <a:avLst/>
          </a:prstGeom>
          <a:noFill/>
        </p:spPr>
        <p:txBody>
          <a:bodyPr wrap="square" rtlCol="0">
            <a:spAutoFit/>
          </a:bodyPr>
          <a:lstStyle/>
          <a:p>
            <a:pPr algn="r"/>
            <a:r>
              <a:rPr lang="en-US" sz="1600" dirty="0"/>
              <a:t>Source: Varun Varghese</a:t>
            </a:r>
          </a:p>
        </p:txBody>
      </p:sp>
    </p:spTree>
    <p:extLst>
      <p:ext uri="{BB962C8B-B14F-4D97-AF65-F5344CB8AC3E}">
        <p14:creationId xmlns:p14="http://schemas.microsoft.com/office/powerpoint/2010/main" val="30357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5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6"/>
                                        </p:tgtEl>
                                        <p:attrNameLst>
                                          <p:attrName>style.visibility</p:attrName>
                                        </p:attrNameLst>
                                      </p:cBhvr>
                                      <p:to>
                                        <p:strVal val="visible"/>
                                      </p:to>
                                    </p:set>
                                    <p:animEffect transition="in" filter="fade">
                                      <p:cBhvr>
                                        <p:cTn id="43" dur="500"/>
                                        <p:tgtEl>
                                          <p:spTgt spid="1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7"/>
                                        </p:tgtEl>
                                        <p:attrNameLst>
                                          <p:attrName>style.visibility</p:attrName>
                                        </p:attrNameLst>
                                      </p:cBhvr>
                                      <p:to>
                                        <p:strVal val="visible"/>
                                      </p:to>
                                    </p:set>
                                    <p:animEffect transition="in" filter="fade">
                                      <p:cBhvr>
                                        <p:cTn id="46" dur="500"/>
                                        <p:tgtEl>
                                          <p:spTgt spid="1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8"/>
                                        </p:tgtEl>
                                        <p:attrNameLst>
                                          <p:attrName>style.visibility</p:attrName>
                                        </p:attrNameLst>
                                      </p:cBhvr>
                                      <p:to>
                                        <p:strVal val="visible"/>
                                      </p:to>
                                    </p:set>
                                    <p:animEffect transition="in" filter="fade">
                                      <p:cBhvr>
                                        <p:cTn id="49" dur="500"/>
                                        <p:tgtEl>
                                          <p:spTgt spid="1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9"/>
                                        </p:tgtEl>
                                        <p:attrNameLst>
                                          <p:attrName>style.visibility</p:attrName>
                                        </p:attrNameLst>
                                      </p:cBhvr>
                                      <p:to>
                                        <p:strVal val="visible"/>
                                      </p:to>
                                    </p:set>
                                    <p:animEffect transition="in" filter="fade">
                                      <p:cBhvr>
                                        <p:cTn id="52" dur="500"/>
                                        <p:tgtEl>
                                          <p:spTgt spid="1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0"/>
                                        </p:tgtEl>
                                        <p:attrNameLst>
                                          <p:attrName>style.visibility</p:attrName>
                                        </p:attrNameLst>
                                      </p:cBhvr>
                                      <p:to>
                                        <p:strVal val="visible"/>
                                      </p:to>
                                    </p:set>
                                    <p:animEffect transition="in" filter="fade">
                                      <p:cBhvr>
                                        <p:cTn id="55" dur="500"/>
                                        <p:tgtEl>
                                          <p:spTgt spid="1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4"/>
                                        </p:tgtEl>
                                        <p:attrNameLst>
                                          <p:attrName>style.visibility</p:attrName>
                                        </p:attrNameLst>
                                      </p:cBhvr>
                                      <p:to>
                                        <p:strVal val="visible"/>
                                      </p:to>
                                    </p:set>
                                    <p:animEffect transition="in" filter="fade">
                                      <p:cBhvr>
                                        <p:cTn id="58" dur="500"/>
                                        <p:tgtEl>
                                          <p:spTgt spid="14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5"/>
                                        </p:tgtEl>
                                        <p:attrNameLst>
                                          <p:attrName>style.visibility</p:attrName>
                                        </p:attrNameLst>
                                      </p:cBhvr>
                                      <p:to>
                                        <p:strVal val="visible"/>
                                      </p:to>
                                    </p:set>
                                    <p:animEffect transition="in" filter="fade">
                                      <p:cBhvr>
                                        <p:cTn id="61" dur="500"/>
                                        <p:tgtEl>
                                          <p:spTgt spid="14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6"/>
                                        </p:tgtEl>
                                        <p:attrNameLst>
                                          <p:attrName>style.visibility</p:attrName>
                                        </p:attrNameLst>
                                      </p:cBhvr>
                                      <p:to>
                                        <p:strVal val="visible"/>
                                      </p:to>
                                    </p:set>
                                    <p:animEffect transition="in" filter="fade">
                                      <p:cBhvr>
                                        <p:cTn id="64" dur="500"/>
                                        <p:tgtEl>
                                          <p:spTgt spid="14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7"/>
                                        </p:tgtEl>
                                        <p:attrNameLst>
                                          <p:attrName>style.visibility</p:attrName>
                                        </p:attrNameLst>
                                      </p:cBhvr>
                                      <p:to>
                                        <p:strVal val="visible"/>
                                      </p:to>
                                    </p:set>
                                    <p:animEffect transition="in" filter="fade">
                                      <p:cBhvr>
                                        <p:cTn id="67" dur="500"/>
                                        <p:tgtEl>
                                          <p:spTgt spid="14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48"/>
                                        </p:tgtEl>
                                        <p:attrNameLst>
                                          <p:attrName>style.visibility</p:attrName>
                                        </p:attrNameLst>
                                      </p:cBhvr>
                                      <p:to>
                                        <p:strVal val="visible"/>
                                      </p:to>
                                    </p:set>
                                    <p:animEffect transition="in" filter="fade">
                                      <p:cBhvr>
                                        <p:cTn id="70" dur="500"/>
                                        <p:tgtEl>
                                          <p:spTgt spid="14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500"/>
                                        <p:tgtEl>
                                          <p:spTgt spid="47"/>
                                        </p:tgtEl>
                                      </p:cBhvr>
                                    </p:animEffect>
                                  </p:childTnLst>
                                </p:cTn>
                              </p:par>
                              <p:par>
                                <p:cTn id="85" presetID="10" presetClass="entr" presetSubtype="0"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500"/>
                                        <p:tgtEl>
                                          <p:spTgt spid="51"/>
                                        </p:tgtEl>
                                      </p:cBhvr>
                                    </p:animEffect>
                                  </p:childTnLst>
                                </p:cTn>
                              </p:par>
                              <p:par>
                                <p:cTn id="88" presetID="10" presetClass="entr" presetSubtype="0" fill="hold" nodeType="with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500"/>
                                        <p:tgtEl>
                                          <p:spTgt spid="53"/>
                                        </p:tgtEl>
                                      </p:cBhvr>
                                    </p:animEffect>
                                  </p:childTnLst>
                                </p:cTn>
                              </p:par>
                              <p:par>
                                <p:cTn id="91" presetID="10" presetClass="entr" presetSubtype="0" fill="hold"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fade">
                                      <p:cBhvr>
                                        <p:cTn id="93" dur="500"/>
                                        <p:tgtEl>
                                          <p:spTgt spid="60"/>
                                        </p:tgtEl>
                                      </p:cBhvr>
                                    </p:animEffect>
                                  </p:childTnLst>
                                </p:cTn>
                              </p:par>
                              <p:par>
                                <p:cTn id="94" presetID="10" presetClass="entr" presetSubtype="0" fill="hold" nodeType="with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fade">
                                      <p:cBhvr>
                                        <p:cTn id="96" dur="500"/>
                                        <p:tgtEl>
                                          <p:spTgt spid="65"/>
                                        </p:tgtEl>
                                      </p:cBhvr>
                                    </p:animEffect>
                                  </p:childTnLst>
                                </p:cTn>
                              </p:par>
                              <p:par>
                                <p:cTn id="97" presetID="10" presetClass="entr" presetSubtype="0" fill="hold" nodeType="with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fade">
                                      <p:cBhvr>
                                        <p:cTn id="99" dur="500"/>
                                        <p:tgtEl>
                                          <p:spTgt spid="7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58"/>
                                        </p:tgtEl>
                                        <p:attrNameLst>
                                          <p:attrName>style.visibility</p:attrName>
                                        </p:attrNameLst>
                                      </p:cBhvr>
                                      <p:to>
                                        <p:strVal val="visible"/>
                                      </p:to>
                                    </p:set>
                                    <p:animEffect transition="in" filter="fade">
                                      <p:cBhvr>
                                        <p:cTn id="102" dur="500"/>
                                        <p:tgtEl>
                                          <p:spTgt spid="15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fade">
                                      <p:cBhvr>
                                        <p:cTn id="105" dur="500"/>
                                        <p:tgtEl>
                                          <p:spTgt spid="6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10" presetClass="entr" presetSubtype="0" fill="hold" nodeType="with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500"/>
                                        <p:tgtEl>
                                          <p:spTgt spid="70"/>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down)">
                                      <p:cBhvr>
                                        <p:cTn id="116" dur="500"/>
                                        <p:tgtEl>
                                          <p:spTgt spid="103"/>
                                        </p:tgtEl>
                                      </p:cBhvr>
                                    </p:animEffect>
                                  </p:childTnLst>
                                </p:cTn>
                              </p:par>
                              <p:par>
                                <p:cTn id="117" presetID="22" presetClass="entr" presetSubtype="4" fill="hold" nodeType="withEffect">
                                  <p:stCondLst>
                                    <p:cond delay="0"/>
                                  </p:stCondLst>
                                  <p:childTnLst>
                                    <p:set>
                                      <p:cBhvr>
                                        <p:cTn id="118" dur="1" fill="hold">
                                          <p:stCondLst>
                                            <p:cond delay="0"/>
                                          </p:stCondLst>
                                        </p:cTn>
                                        <p:tgtEl>
                                          <p:spTgt spid="105"/>
                                        </p:tgtEl>
                                        <p:attrNameLst>
                                          <p:attrName>style.visibility</p:attrName>
                                        </p:attrNameLst>
                                      </p:cBhvr>
                                      <p:to>
                                        <p:strVal val="visible"/>
                                      </p:to>
                                    </p:set>
                                    <p:animEffect transition="in" filter="wipe(down)">
                                      <p:cBhvr>
                                        <p:cTn id="119" dur="500"/>
                                        <p:tgtEl>
                                          <p:spTgt spid="105"/>
                                        </p:tgtEl>
                                      </p:cBhvr>
                                    </p:animEffect>
                                  </p:childTnLst>
                                </p:cTn>
                              </p:par>
                              <p:par>
                                <p:cTn id="120" presetID="22" presetClass="entr" presetSubtype="4" fill="hold" nodeType="withEffect">
                                  <p:stCondLst>
                                    <p:cond delay="0"/>
                                  </p:stCondLst>
                                  <p:childTnLst>
                                    <p:set>
                                      <p:cBhvr>
                                        <p:cTn id="121" dur="1" fill="hold">
                                          <p:stCondLst>
                                            <p:cond delay="0"/>
                                          </p:stCondLst>
                                        </p:cTn>
                                        <p:tgtEl>
                                          <p:spTgt spid="109"/>
                                        </p:tgtEl>
                                        <p:attrNameLst>
                                          <p:attrName>style.visibility</p:attrName>
                                        </p:attrNameLst>
                                      </p:cBhvr>
                                      <p:to>
                                        <p:strVal val="visible"/>
                                      </p:to>
                                    </p:set>
                                    <p:animEffect transition="in" filter="wipe(down)">
                                      <p:cBhvr>
                                        <p:cTn id="122" dur="500"/>
                                        <p:tgtEl>
                                          <p:spTgt spid="109"/>
                                        </p:tgtEl>
                                      </p:cBhvr>
                                    </p:animEffect>
                                  </p:childTnLst>
                                </p:cTn>
                              </p:par>
                              <p:par>
                                <p:cTn id="123" presetID="22" presetClass="entr" presetSubtype="4" fill="hold" nodeType="withEffect">
                                  <p:stCondLst>
                                    <p:cond delay="0"/>
                                  </p:stCondLst>
                                  <p:childTnLst>
                                    <p:set>
                                      <p:cBhvr>
                                        <p:cTn id="124" dur="1" fill="hold">
                                          <p:stCondLst>
                                            <p:cond delay="0"/>
                                          </p:stCondLst>
                                        </p:cTn>
                                        <p:tgtEl>
                                          <p:spTgt spid="111"/>
                                        </p:tgtEl>
                                        <p:attrNameLst>
                                          <p:attrName>style.visibility</p:attrName>
                                        </p:attrNameLst>
                                      </p:cBhvr>
                                      <p:to>
                                        <p:strVal val="visible"/>
                                      </p:to>
                                    </p:set>
                                    <p:animEffect transition="in" filter="wipe(down)">
                                      <p:cBhvr>
                                        <p:cTn id="125" dur="500"/>
                                        <p:tgtEl>
                                          <p:spTgt spid="111"/>
                                        </p:tgtEl>
                                      </p:cBhvr>
                                    </p:animEffect>
                                  </p:childTnLst>
                                </p:cTn>
                              </p:par>
                              <p:par>
                                <p:cTn id="126" presetID="22" presetClass="entr" presetSubtype="4" fill="hold" nodeType="withEffect">
                                  <p:stCondLst>
                                    <p:cond delay="0"/>
                                  </p:stCondLst>
                                  <p:childTnLst>
                                    <p:set>
                                      <p:cBhvr>
                                        <p:cTn id="127" dur="1" fill="hold">
                                          <p:stCondLst>
                                            <p:cond delay="0"/>
                                          </p:stCondLst>
                                        </p:cTn>
                                        <p:tgtEl>
                                          <p:spTgt spid="113"/>
                                        </p:tgtEl>
                                        <p:attrNameLst>
                                          <p:attrName>style.visibility</p:attrName>
                                        </p:attrNameLst>
                                      </p:cBhvr>
                                      <p:to>
                                        <p:strVal val="visible"/>
                                      </p:to>
                                    </p:set>
                                    <p:animEffect transition="in" filter="wipe(down)">
                                      <p:cBhvr>
                                        <p:cTn id="128" dur="500"/>
                                        <p:tgtEl>
                                          <p:spTgt spid="113"/>
                                        </p:tgtEl>
                                      </p:cBhvr>
                                    </p:animEffect>
                                  </p:childTnLst>
                                </p:cTn>
                              </p:par>
                              <p:par>
                                <p:cTn id="129" presetID="22" presetClass="entr" presetSubtype="4" fill="hold" nodeType="withEffect">
                                  <p:stCondLst>
                                    <p:cond delay="0"/>
                                  </p:stCondLst>
                                  <p:childTnLst>
                                    <p:set>
                                      <p:cBhvr>
                                        <p:cTn id="130" dur="1" fill="hold">
                                          <p:stCondLst>
                                            <p:cond delay="0"/>
                                          </p:stCondLst>
                                        </p:cTn>
                                        <p:tgtEl>
                                          <p:spTgt spid="115"/>
                                        </p:tgtEl>
                                        <p:attrNameLst>
                                          <p:attrName>style.visibility</p:attrName>
                                        </p:attrNameLst>
                                      </p:cBhvr>
                                      <p:to>
                                        <p:strVal val="visible"/>
                                      </p:to>
                                    </p:set>
                                    <p:animEffect transition="in" filter="wipe(down)">
                                      <p:cBhvr>
                                        <p:cTn id="131" dur="500"/>
                                        <p:tgtEl>
                                          <p:spTgt spid="115"/>
                                        </p:tgtEl>
                                      </p:cBhvr>
                                    </p:animEffect>
                                  </p:childTnLst>
                                </p:cTn>
                              </p:par>
                              <p:par>
                                <p:cTn id="132" presetID="22" presetClass="entr" presetSubtype="4" fill="hold" nodeType="withEffect">
                                  <p:stCondLst>
                                    <p:cond delay="0"/>
                                  </p:stCondLst>
                                  <p:childTnLst>
                                    <p:set>
                                      <p:cBhvr>
                                        <p:cTn id="133" dur="1" fill="hold">
                                          <p:stCondLst>
                                            <p:cond delay="0"/>
                                          </p:stCondLst>
                                        </p:cTn>
                                        <p:tgtEl>
                                          <p:spTgt spid="117"/>
                                        </p:tgtEl>
                                        <p:attrNameLst>
                                          <p:attrName>style.visibility</p:attrName>
                                        </p:attrNameLst>
                                      </p:cBhvr>
                                      <p:to>
                                        <p:strVal val="visible"/>
                                      </p:to>
                                    </p:set>
                                    <p:animEffect transition="in" filter="wipe(down)">
                                      <p:cBhvr>
                                        <p:cTn id="134" dur="500"/>
                                        <p:tgtEl>
                                          <p:spTgt spid="117"/>
                                        </p:tgtEl>
                                      </p:cBhvr>
                                    </p:animEffect>
                                  </p:childTnLst>
                                </p:cTn>
                              </p:par>
                              <p:par>
                                <p:cTn id="135" presetID="22" presetClass="entr" presetSubtype="4" fill="hold" nodeType="withEffect">
                                  <p:stCondLst>
                                    <p:cond delay="0"/>
                                  </p:stCondLst>
                                  <p:childTnLst>
                                    <p:set>
                                      <p:cBhvr>
                                        <p:cTn id="136" dur="1" fill="hold">
                                          <p:stCondLst>
                                            <p:cond delay="0"/>
                                          </p:stCondLst>
                                        </p:cTn>
                                        <p:tgtEl>
                                          <p:spTgt spid="122"/>
                                        </p:tgtEl>
                                        <p:attrNameLst>
                                          <p:attrName>style.visibility</p:attrName>
                                        </p:attrNameLst>
                                      </p:cBhvr>
                                      <p:to>
                                        <p:strVal val="visible"/>
                                      </p:to>
                                    </p:set>
                                    <p:animEffect transition="in" filter="wipe(down)">
                                      <p:cBhvr>
                                        <p:cTn id="137" dur="500"/>
                                        <p:tgtEl>
                                          <p:spTgt spid="122"/>
                                        </p:tgtEl>
                                      </p:cBhvr>
                                    </p:animEffect>
                                  </p:childTnLst>
                                </p:cTn>
                              </p:par>
                              <p:par>
                                <p:cTn id="138" presetID="22" presetClass="entr" presetSubtype="4" fill="hold" nodeType="withEffect">
                                  <p:stCondLst>
                                    <p:cond delay="0"/>
                                  </p:stCondLst>
                                  <p:childTnLst>
                                    <p:set>
                                      <p:cBhvr>
                                        <p:cTn id="139" dur="1" fill="hold">
                                          <p:stCondLst>
                                            <p:cond delay="0"/>
                                          </p:stCondLst>
                                        </p:cTn>
                                        <p:tgtEl>
                                          <p:spTgt spid="125"/>
                                        </p:tgtEl>
                                        <p:attrNameLst>
                                          <p:attrName>style.visibility</p:attrName>
                                        </p:attrNameLst>
                                      </p:cBhvr>
                                      <p:to>
                                        <p:strVal val="visible"/>
                                      </p:to>
                                    </p:set>
                                    <p:animEffect transition="in" filter="wipe(down)">
                                      <p:cBhvr>
                                        <p:cTn id="140" dur="500"/>
                                        <p:tgtEl>
                                          <p:spTgt spid="125"/>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52"/>
                                        </p:tgtEl>
                                        <p:attrNameLst>
                                          <p:attrName>style.visibility</p:attrName>
                                        </p:attrNameLst>
                                      </p:cBhvr>
                                      <p:to>
                                        <p:strVal val="visible"/>
                                      </p:to>
                                    </p:set>
                                    <p:animEffect transition="in" filter="fade">
                                      <p:cBhvr>
                                        <p:cTn id="143" dur="500"/>
                                        <p:tgtEl>
                                          <p:spTgt spid="152"/>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55"/>
                                        </p:tgtEl>
                                        <p:attrNameLst>
                                          <p:attrName>style.visibility</p:attrName>
                                        </p:attrNameLst>
                                      </p:cBhvr>
                                      <p:to>
                                        <p:strVal val="visible"/>
                                      </p:to>
                                    </p:set>
                                    <p:animEffect transition="in" filter="fade">
                                      <p:cBhvr>
                                        <p:cTn id="146" dur="500"/>
                                        <p:tgtEl>
                                          <p:spTgt spid="155"/>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53"/>
                                        </p:tgtEl>
                                        <p:attrNameLst>
                                          <p:attrName>style.visibility</p:attrName>
                                        </p:attrNameLst>
                                      </p:cBhvr>
                                      <p:to>
                                        <p:strVal val="visible"/>
                                      </p:to>
                                    </p:set>
                                    <p:animEffect transition="in" filter="fade">
                                      <p:cBhvr>
                                        <p:cTn id="149" dur="500"/>
                                        <p:tgtEl>
                                          <p:spTgt spid="153"/>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56"/>
                                        </p:tgtEl>
                                        <p:attrNameLst>
                                          <p:attrName>style.visibility</p:attrName>
                                        </p:attrNameLst>
                                      </p:cBhvr>
                                      <p:to>
                                        <p:strVal val="visible"/>
                                      </p:to>
                                    </p:set>
                                    <p:animEffect transition="in" filter="fade">
                                      <p:cBhvr>
                                        <p:cTn id="152" dur="500"/>
                                        <p:tgtEl>
                                          <p:spTgt spid="156"/>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54"/>
                                        </p:tgtEl>
                                        <p:attrNameLst>
                                          <p:attrName>style.visibility</p:attrName>
                                        </p:attrNameLst>
                                      </p:cBhvr>
                                      <p:to>
                                        <p:strVal val="visible"/>
                                      </p:to>
                                    </p:set>
                                    <p:animEffect transition="in" filter="fade">
                                      <p:cBhvr>
                                        <p:cTn id="155" dur="500"/>
                                        <p:tgtEl>
                                          <p:spTgt spid="154"/>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57"/>
                                        </p:tgtEl>
                                        <p:attrNameLst>
                                          <p:attrName>style.visibility</p:attrName>
                                        </p:attrNameLst>
                                      </p:cBhvr>
                                      <p:to>
                                        <p:strVal val="visible"/>
                                      </p:to>
                                    </p:set>
                                    <p:animEffect transition="in" filter="fade">
                                      <p:cBhvr>
                                        <p:cTn id="158"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39" grpId="0" animBg="1"/>
      <p:bldP spid="43" grpId="0" animBg="1"/>
      <p:bldP spid="46" grpId="0" animBg="1"/>
      <p:bldP spid="48" grpId="0" animBg="1"/>
      <p:bldP spid="52" grpId="0" animBg="1"/>
      <p:bldP spid="58" grpId="0" animBg="1"/>
      <p:bldP spid="63" grpId="0" animBg="1"/>
      <p:bldP spid="67" grpId="0" animBg="1"/>
      <p:bldP spid="73" grpId="0" animBg="1"/>
      <p:bldP spid="126" grpId="0" animBg="1"/>
      <p:bldP spid="127" grpId="0" animBg="1"/>
      <p:bldP spid="128" grpId="0" animBg="1"/>
      <p:bldP spid="129" grpId="0" animBg="1"/>
      <p:bldP spid="130" grpId="0" animBg="1"/>
      <p:bldP spid="144" grpId="0"/>
      <p:bldP spid="145" grpId="0"/>
      <p:bldP spid="146" grpId="0"/>
      <p:bldP spid="147" grpId="0"/>
      <p:bldP spid="148" grpId="0"/>
      <p:bldP spid="152" grpId="0"/>
      <p:bldP spid="153" grpId="0"/>
      <p:bldP spid="154" grpId="0"/>
      <p:bldP spid="155" grpId="0"/>
      <p:bldP spid="156" grpId="0"/>
      <p:bldP spid="157" grpId="0"/>
      <p:bldP spid="158"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Criticism of Trip and Tour Based Models</a:t>
            </a:r>
            <a:endParaRPr lang="en-US" dirty="0"/>
          </a:p>
        </p:txBody>
      </p:sp>
      <p:sp>
        <p:nvSpPr>
          <p:cNvPr id="5" name="Content Placeholder 4"/>
          <p:cNvSpPr>
            <a:spLocks noGrp="1"/>
          </p:cNvSpPr>
          <p:nvPr>
            <p:ph sz="half" idx="1"/>
          </p:nvPr>
        </p:nvSpPr>
        <p:spPr/>
        <p:txBody>
          <a:bodyPr/>
          <a:lstStyle/>
          <a:p>
            <a:pPr marL="0" indent="0">
              <a:spcAft>
                <a:spcPts val="600"/>
              </a:spcAft>
              <a:buNone/>
              <a:defRPr/>
            </a:pPr>
            <a:r>
              <a:rPr lang="en-IN" b="1" dirty="0"/>
              <a:t>Modelled as independent and isolated trips </a:t>
            </a:r>
          </a:p>
          <a:p>
            <a:pPr>
              <a:spcAft>
                <a:spcPts val="600"/>
              </a:spcAft>
              <a:defRPr/>
            </a:pPr>
            <a:r>
              <a:rPr lang="en-IN" dirty="0"/>
              <a:t>No-connection between the    different trips</a:t>
            </a:r>
          </a:p>
          <a:p>
            <a:pPr>
              <a:spcAft>
                <a:spcPts val="600"/>
              </a:spcAft>
              <a:defRPr/>
            </a:pPr>
            <a:r>
              <a:rPr lang="en-IN" dirty="0"/>
              <a:t>No-time component</a:t>
            </a:r>
          </a:p>
          <a:p>
            <a:pPr>
              <a:spcAft>
                <a:spcPts val="600"/>
              </a:spcAft>
              <a:defRPr/>
            </a:pPr>
            <a:r>
              <a:rPr lang="en-IN" dirty="0"/>
              <a:t>No-sequential information</a:t>
            </a:r>
          </a:p>
          <a:p>
            <a:pPr>
              <a:spcAft>
                <a:spcPts val="600"/>
              </a:spcAft>
              <a:defRPr/>
            </a:pPr>
            <a:r>
              <a:rPr lang="en-IN" dirty="0"/>
              <a:t>No-behavioural foundation</a:t>
            </a:r>
          </a:p>
          <a:p>
            <a:pPr>
              <a:spcAft>
                <a:spcPts val="600"/>
              </a:spcAft>
              <a:defRPr/>
            </a:pPr>
            <a:r>
              <a:rPr lang="en-IN" dirty="0"/>
              <a:t>No-data efficient</a:t>
            </a:r>
            <a:endParaRPr lang="en-US" dirty="0"/>
          </a:p>
          <a:p>
            <a:pPr>
              <a:defRPr/>
            </a:pPr>
            <a:endParaRPr lang="en-IN" dirty="0"/>
          </a:p>
          <a:p>
            <a:endParaRPr lang="en-US" dirty="0"/>
          </a:p>
        </p:txBody>
      </p:sp>
      <p:sp>
        <p:nvSpPr>
          <p:cNvPr id="6" name="Content Placeholder 5"/>
          <p:cNvSpPr>
            <a:spLocks noGrp="1"/>
          </p:cNvSpPr>
          <p:nvPr>
            <p:ph sz="half" idx="2"/>
          </p:nvPr>
        </p:nvSpPr>
        <p:spPr/>
        <p:txBody>
          <a:bodyPr/>
          <a:lstStyle/>
          <a:p>
            <a:pPr marL="0" indent="0">
              <a:spcAft>
                <a:spcPts val="600"/>
              </a:spcAft>
              <a:buNone/>
              <a:defRPr/>
            </a:pPr>
            <a:r>
              <a:rPr lang="en-IN" b="1" dirty="0"/>
              <a:t>Modelled as independent and isolated tours </a:t>
            </a:r>
          </a:p>
          <a:p>
            <a:pPr>
              <a:spcAft>
                <a:spcPts val="600"/>
              </a:spcAft>
              <a:defRPr/>
            </a:pPr>
            <a:r>
              <a:rPr lang="en-IN" dirty="0"/>
              <a:t>No-temporal dimension</a:t>
            </a:r>
          </a:p>
          <a:p>
            <a:pPr>
              <a:spcAft>
                <a:spcPts val="600"/>
              </a:spcAft>
              <a:defRPr/>
            </a:pPr>
            <a:r>
              <a:rPr lang="en-IN" dirty="0"/>
              <a:t>Independent tours, model is not capable of making the integration</a:t>
            </a:r>
          </a:p>
          <a:p>
            <a:pPr>
              <a:defRPr/>
            </a:pPr>
            <a:endParaRPr lang="en-IN" dirty="0"/>
          </a:p>
          <a:p>
            <a:endParaRPr lang="en-US" dirty="0"/>
          </a:p>
        </p:txBody>
      </p:sp>
      <p:sp>
        <p:nvSpPr>
          <p:cNvPr id="2" name="Slide Number Placeholder 1"/>
          <p:cNvSpPr>
            <a:spLocks noGrp="1"/>
          </p:cNvSpPr>
          <p:nvPr>
            <p:ph type="sldNum" sz="quarter" idx="12"/>
          </p:nvPr>
        </p:nvSpPr>
        <p:spPr/>
        <p:txBody>
          <a:bodyPr/>
          <a:lstStyle/>
          <a:p>
            <a:fld id="{F7877967-DBFB-4753-B004-F8893E870386}" type="slidenum">
              <a:rPr lang="en-US" smtClean="0"/>
              <a:t>48</a:t>
            </a:fld>
            <a:endParaRPr lang="en-US"/>
          </a:p>
        </p:txBody>
      </p:sp>
    </p:spTree>
    <p:extLst>
      <p:ext uri="{BB962C8B-B14F-4D97-AF65-F5344CB8AC3E}">
        <p14:creationId xmlns:p14="http://schemas.microsoft.com/office/powerpoint/2010/main" val="1567653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ABM</a:t>
            </a:r>
          </a:p>
        </p:txBody>
      </p:sp>
      <p:sp>
        <p:nvSpPr>
          <p:cNvPr id="3" name="Content Placeholder 2"/>
          <p:cNvSpPr>
            <a:spLocks noGrp="1"/>
          </p:cNvSpPr>
          <p:nvPr>
            <p:ph idx="1"/>
          </p:nvPr>
        </p:nvSpPr>
        <p:spPr/>
        <p:txBody>
          <a:bodyPr/>
          <a:lstStyle/>
          <a:p>
            <a:pPr>
              <a:spcBef>
                <a:spcPts val="1200"/>
              </a:spcBef>
              <a:spcAft>
                <a:spcPts val="1200"/>
              </a:spcAft>
            </a:pPr>
            <a:r>
              <a:rPr lang="en-US" altLang="en-US" dirty="0"/>
              <a:t>Theoretically based on human behavior</a:t>
            </a:r>
          </a:p>
          <a:p>
            <a:pPr>
              <a:spcBef>
                <a:spcPts val="1200"/>
              </a:spcBef>
              <a:spcAft>
                <a:spcPts val="1200"/>
              </a:spcAft>
            </a:pPr>
            <a:r>
              <a:rPr lang="en-US" altLang="en-US" dirty="0"/>
              <a:t>Better understanding and prediction of traveler behavior</a:t>
            </a:r>
          </a:p>
          <a:p>
            <a:pPr>
              <a:spcBef>
                <a:spcPts val="1200"/>
              </a:spcBef>
              <a:spcAft>
                <a:spcPts val="1200"/>
              </a:spcAft>
            </a:pPr>
            <a:r>
              <a:rPr lang="en-US" altLang="en-US" dirty="0"/>
              <a:t>Based on decision-making choices present in the “real-world</a:t>
            </a:r>
            <a:r>
              <a:rPr lang="en-US" altLang="en-US" i="1" dirty="0"/>
              <a:t>”</a:t>
            </a:r>
          </a:p>
          <a:p>
            <a:pPr>
              <a:spcBef>
                <a:spcPts val="1200"/>
              </a:spcBef>
              <a:spcAft>
                <a:spcPts val="1200"/>
              </a:spcAft>
            </a:pPr>
            <a:r>
              <a:rPr lang="en-US" altLang="en-US" dirty="0"/>
              <a:t>Use of disaggregate data</a:t>
            </a:r>
          </a:p>
          <a:p>
            <a:pPr>
              <a:spcBef>
                <a:spcPts val="1200"/>
              </a:spcBef>
              <a:spcAft>
                <a:spcPts val="1200"/>
              </a:spcAft>
            </a:pPr>
            <a:r>
              <a:rPr lang="en-US" altLang="en-US" dirty="0"/>
              <a:t>Inclusion of time-of-day travel choices</a:t>
            </a:r>
          </a:p>
          <a:p>
            <a:endParaRPr lang="en-US" altLang="en-US" dirty="0"/>
          </a:p>
          <a:p>
            <a:endParaRPr lang="en-US" altLang="en-US" dirty="0"/>
          </a:p>
          <a:p>
            <a:pPr>
              <a:buNone/>
            </a:pPr>
            <a:endParaRPr lang="en-US" altLang="en-US" dirty="0"/>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49</a:t>
            </a:fld>
            <a:endParaRPr lang="en-US"/>
          </a:p>
        </p:txBody>
      </p:sp>
    </p:spTree>
    <p:extLst>
      <p:ext uri="{BB962C8B-B14F-4D97-AF65-F5344CB8AC3E}">
        <p14:creationId xmlns:p14="http://schemas.microsoft.com/office/powerpoint/2010/main" val="2061808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4E16-FCD6-4160-A4DF-E48C55403966}"/>
              </a:ext>
            </a:extLst>
          </p:cNvPr>
          <p:cNvSpPr>
            <a:spLocks noGrp="1"/>
          </p:cNvSpPr>
          <p:nvPr>
            <p:ph type="title"/>
          </p:nvPr>
        </p:nvSpPr>
        <p:spPr/>
        <p:txBody>
          <a:bodyPr/>
          <a:lstStyle/>
          <a:p>
            <a:r>
              <a:rPr lang="en-US" dirty="0"/>
              <a:t>Connectivity</a:t>
            </a:r>
            <a:endParaRPr lang="en-IN" dirty="0"/>
          </a:p>
        </p:txBody>
      </p:sp>
      <p:pic>
        <p:nvPicPr>
          <p:cNvPr id="6" name="Content Placeholder 5">
            <a:extLst>
              <a:ext uri="{FF2B5EF4-FFF2-40B4-BE49-F238E27FC236}">
                <a16:creationId xmlns:a16="http://schemas.microsoft.com/office/drawing/2014/main" id="{FD01AECF-337A-4181-8FC7-06668E0182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7479" y="365125"/>
            <a:ext cx="4511175" cy="5873647"/>
          </a:xfrm>
        </p:spPr>
      </p:pic>
      <p:sp>
        <p:nvSpPr>
          <p:cNvPr id="4" name="Slide Number Placeholder 3">
            <a:extLst>
              <a:ext uri="{FF2B5EF4-FFF2-40B4-BE49-F238E27FC236}">
                <a16:creationId xmlns:a16="http://schemas.microsoft.com/office/drawing/2014/main" id="{3C0E7913-09C2-492B-890B-1F4FF054FF89}"/>
              </a:ext>
            </a:extLst>
          </p:cNvPr>
          <p:cNvSpPr>
            <a:spLocks noGrp="1"/>
          </p:cNvSpPr>
          <p:nvPr>
            <p:ph type="sldNum" sz="quarter" idx="12"/>
          </p:nvPr>
        </p:nvSpPr>
        <p:spPr/>
        <p:txBody>
          <a:bodyPr/>
          <a:lstStyle/>
          <a:p>
            <a:fld id="{F7877967-DBFB-4753-B004-F8893E870386}" type="slidenum">
              <a:rPr lang="en-US" smtClean="0"/>
              <a:t>5</a:t>
            </a:fld>
            <a:endParaRPr lang="en-US"/>
          </a:p>
        </p:txBody>
      </p:sp>
      <p:pic>
        <p:nvPicPr>
          <p:cNvPr id="8" name="Picture 7">
            <a:extLst>
              <a:ext uri="{FF2B5EF4-FFF2-40B4-BE49-F238E27FC236}">
                <a16:creationId xmlns:a16="http://schemas.microsoft.com/office/drawing/2014/main" id="{49AF0104-F31D-48F0-B310-DDB56826F9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95" y="1690688"/>
            <a:ext cx="6717096" cy="3788442"/>
          </a:xfrm>
          <a:prstGeom prst="rect">
            <a:avLst/>
          </a:prstGeom>
        </p:spPr>
      </p:pic>
    </p:spTree>
    <p:extLst>
      <p:ext uri="{BB962C8B-B14F-4D97-AF65-F5344CB8AC3E}">
        <p14:creationId xmlns:p14="http://schemas.microsoft.com/office/powerpoint/2010/main" val="2111232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t>Activity Patterns (Schedule)</a:t>
            </a:r>
            <a:endParaRPr lang="en-US" dirty="0"/>
          </a:p>
        </p:txBody>
      </p:sp>
      <p:sp>
        <p:nvSpPr>
          <p:cNvPr id="3" name="Content Placeholder 2"/>
          <p:cNvSpPr>
            <a:spLocks noGrp="1"/>
          </p:cNvSpPr>
          <p:nvPr>
            <p:ph idx="1"/>
          </p:nvPr>
        </p:nvSpPr>
        <p:spPr/>
        <p:txBody>
          <a:bodyPr/>
          <a:lstStyle/>
          <a:p>
            <a:pPr marL="0" indent="0">
              <a:buNone/>
            </a:pPr>
            <a:r>
              <a:rPr lang="en-IN" altLang="en-US" sz="2400" dirty="0"/>
              <a:t> A sequence of activities, or a schedule, defines a path  in space and time</a:t>
            </a:r>
          </a:p>
          <a:p>
            <a:pPr marL="0" indent="0">
              <a:buNone/>
            </a:pPr>
            <a:r>
              <a:rPr lang="en-IN" altLang="en-US" dirty="0"/>
              <a:t>     </a:t>
            </a:r>
            <a:r>
              <a:rPr lang="en-IN" altLang="en-US" sz="2400" b="1" dirty="0"/>
              <a:t>What defines a person’s activity pattern?</a:t>
            </a:r>
          </a:p>
          <a:p>
            <a:pPr marL="457200" lvl="1" indent="0">
              <a:spcBef>
                <a:spcPts val="600"/>
              </a:spcBef>
              <a:spcAft>
                <a:spcPts val="600"/>
              </a:spcAft>
              <a:buNone/>
            </a:pPr>
            <a:r>
              <a:rPr lang="en-IN" altLang="en-US" sz="2000" dirty="0"/>
              <a:t>• Total amount of time outside home</a:t>
            </a:r>
          </a:p>
          <a:p>
            <a:pPr marL="457200" lvl="1" indent="0">
              <a:spcBef>
                <a:spcPts val="600"/>
              </a:spcBef>
              <a:spcAft>
                <a:spcPts val="600"/>
              </a:spcAft>
              <a:buNone/>
            </a:pPr>
            <a:r>
              <a:rPr lang="en-IN" altLang="en-US" sz="2000" dirty="0"/>
              <a:t>• Number of trips per day and their type</a:t>
            </a:r>
          </a:p>
          <a:p>
            <a:pPr marL="457200" lvl="1" indent="0">
              <a:spcBef>
                <a:spcPts val="600"/>
              </a:spcBef>
              <a:spcAft>
                <a:spcPts val="600"/>
              </a:spcAft>
              <a:buNone/>
            </a:pPr>
            <a:r>
              <a:rPr lang="en-IN" altLang="en-US" sz="2000" dirty="0"/>
              <a:t>• Allocation of trips to tours</a:t>
            </a:r>
          </a:p>
          <a:p>
            <a:pPr marL="457200" lvl="1" indent="0">
              <a:spcBef>
                <a:spcPts val="600"/>
              </a:spcBef>
              <a:spcAft>
                <a:spcPts val="600"/>
              </a:spcAft>
              <a:buNone/>
            </a:pPr>
            <a:r>
              <a:rPr lang="en-IN" altLang="en-US" sz="2000" dirty="0"/>
              <a:t>• Allocation of tours to particular HH members</a:t>
            </a:r>
          </a:p>
          <a:p>
            <a:pPr marL="457200" lvl="1" indent="0">
              <a:spcBef>
                <a:spcPts val="600"/>
              </a:spcBef>
              <a:spcAft>
                <a:spcPts val="600"/>
              </a:spcAft>
              <a:buNone/>
            </a:pPr>
            <a:r>
              <a:rPr lang="en-IN" altLang="en-US" sz="2000" dirty="0"/>
              <a:t>• Departure time from home</a:t>
            </a:r>
          </a:p>
          <a:p>
            <a:pPr marL="457200" lvl="1" indent="0">
              <a:spcBef>
                <a:spcPts val="600"/>
              </a:spcBef>
              <a:spcAft>
                <a:spcPts val="600"/>
              </a:spcAft>
              <a:buNone/>
            </a:pPr>
            <a:r>
              <a:rPr lang="en-IN" altLang="en-US" sz="2000" dirty="0"/>
              <a:t>• Arrival time at home in the evening</a:t>
            </a:r>
            <a:endParaRPr lang="en-US" dirty="0"/>
          </a:p>
        </p:txBody>
      </p:sp>
      <p:sp>
        <p:nvSpPr>
          <p:cNvPr id="4" name="TextBox 3"/>
          <p:cNvSpPr txBox="1"/>
          <p:nvPr/>
        </p:nvSpPr>
        <p:spPr>
          <a:xfrm>
            <a:off x="8253412" y="2869874"/>
            <a:ext cx="3457575" cy="2139047"/>
          </a:xfrm>
          <a:prstGeom prst="rect">
            <a:avLst/>
          </a:prstGeom>
          <a:noFill/>
        </p:spPr>
        <p:txBody>
          <a:bodyPr wrap="square" rtlCol="0">
            <a:spAutoFit/>
          </a:bodyPr>
          <a:lstStyle/>
          <a:p>
            <a:pPr lvl="1">
              <a:spcBef>
                <a:spcPts val="600"/>
              </a:spcBef>
              <a:spcAft>
                <a:spcPts val="600"/>
              </a:spcAft>
              <a:buClrTx/>
              <a:buSzTx/>
              <a:buFontTx/>
              <a:buNone/>
            </a:pPr>
            <a:r>
              <a:rPr lang="en-IN" altLang="en-US" sz="2000" dirty="0"/>
              <a:t>• Activity duration</a:t>
            </a:r>
          </a:p>
          <a:p>
            <a:pPr lvl="1">
              <a:spcBef>
                <a:spcPts val="600"/>
              </a:spcBef>
              <a:spcAft>
                <a:spcPts val="600"/>
              </a:spcAft>
              <a:buClrTx/>
              <a:buSzTx/>
              <a:buFontTx/>
              <a:buNone/>
            </a:pPr>
            <a:r>
              <a:rPr lang="en-IN" altLang="en-US" sz="2000" dirty="0"/>
              <a:t>• Activity location</a:t>
            </a:r>
          </a:p>
          <a:p>
            <a:pPr lvl="1">
              <a:spcBef>
                <a:spcPts val="600"/>
              </a:spcBef>
              <a:spcAft>
                <a:spcPts val="600"/>
              </a:spcAft>
              <a:buClrTx/>
              <a:buSzTx/>
              <a:buFontTx/>
              <a:buNone/>
            </a:pPr>
            <a:r>
              <a:rPr lang="en-IN" altLang="en-US" sz="2000" dirty="0"/>
              <a:t>• Mode of transportation</a:t>
            </a:r>
          </a:p>
          <a:p>
            <a:pPr lvl="1">
              <a:spcBef>
                <a:spcPts val="600"/>
              </a:spcBef>
              <a:spcAft>
                <a:spcPts val="600"/>
              </a:spcAft>
              <a:buClrTx/>
              <a:buSzTx/>
              <a:buFontTx/>
              <a:buNone/>
            </a:pPr>
            <a:r>
              <a:rPr lang="en-IN" altLang="en-US" sz="2000" dirty="0"/>
              <a:t>• Travel party</a:t>
            </a:r>
          </a:p>
          <a:p>
            <a:endParaRPr lang="en-US" dirty="0"/>
          </a:p>
        </p:txBody>
      </p:sp>
      <p:sp>
        <p:nvSpPr>
          <p:cNvPr id="5" name="Slide Number Placeholder 4"/>
          <p:cNvSpPr>
            <a:spLocks noGrp="1"/>
          </p:cNvSpPr>
          <p:nvPr>
            <p:ph type="sldNum" sz="quarter" idx="12"/>
          </p:nvPr>
        </p:nvSpPr>
        <p:spPr/>
        <p:txBody>
          <a:bodyPr/>
          <a:lstStyle/>
          <a:p>
            <a:fld id="{F7877967-DBFB-4753-B004-F8893E870386}" type="slidenum">
              <a:rPr lang="en-US" smtClean="0"/>
              <a:t>50</a:t>
            </a:fld>
            <a:endParaRPr lang="en-US"/>
          </a:p>
        </p:txBody>
      </p:sp>
      <p:sp>
        <p:nvSpPr>
          <p:cNvPr id="6" name="Notched Right Arrow 5"/>
          <p:cNvSpPr/>
          <p:nvPr/>
        </p:nvSpPr>
        <p:spPr>
          <a:xfrm>
            <a:off x="7349383" y="3264494"/>
            <a:ext cx="1322773" cy="846033"/>
          </a:xfrm>
          <a:prstGeom prst="notch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5314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Person’s Daily Travel Pattern (conventional model) </a:t>
            </a:r>
          </a:p>
        </p:txBody>
      </p:sp>
      <p:sp>
        <p:nvSpPr>
          <p:cNvPr id="4" name="Oval 3"/>
          <p:cNvSpPr/>
          <p:nvPr/>
        </p:nvSpPr>
        <p:spPr>
          <a:xfrm>
            <a:off x="1744663" y="3468688"/>
            <a:ext cx="884237"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Home</a:t>
            </a:r>
          </a:p>
        </p:txBody>
      </p:sp>
      <p:sp>
        <p:nvSpPr>
          <p:cNvPr id="5" name="Oval 4"/>
          <p:cNvSpPr/>
          <p:nvPr/>
        </p:nvSpPr>
        <p:spPr>
          <a:xfrm>
            <a:off x="5619750" y="5591175"/>
            <a:ext cx="882650"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Work</a:t>
            </a:r>
          </a:p>
        </p:txBody>
      </p:sp>
      <p:cxnSp>
        <p:nvCxnSpPr>
          <p:cNvPr id="6" name="Straight Arrow Connector 5"/>
          <p:cNvCxnSpPr>
            <a:endCxn id="5" idx="2"/>
          </p:cNvCxnSpPr>
          <p:nvPr/>
        </p:nvCxnSpPr>
        <p:spPr>
          <a:xfrm>
            <a:off x="2297113" y="4357688"/>
            <a:ext cx="3322637" cy="1641475"/>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3737769" y="2053432"/>
            <a:ext cx="325437" cy="2743200"/>
          </a:xfrm>
          <a:prstGeom prst="straightConnector1">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284788" y="2854325"/>
            <a:ext cx="884237"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Shop</a:t>
            </a:r>
          </a:p>
        </p:txBody>
      </p:sp>
      <p:sp>
        <p:nvSpPr>
          <p:cNvPr id="9" name="TextBox 13"/>
          <p:cNvSpPr txBox="1">
            <a:spLocks noChangeArrowheads="1"/>
          </p:cNvSpPr>
          <p:nvPr/>
        </p:nvSpPr>
        <p:spPr bwMode="auto">
          <a:xfrm rot="21168234">
            <a:off x="2433638" y="2878138"/>
            <a:ext cx="287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Home Based Shop by car</a:t>
            </a:r>
          </a:p>
        </p:txBody>
      </p:sp>
      <p:sp>
        <p:nvSpPr>
          <p:cNvPr id="10" name="TextBox 14"/>
          <p:cNvSpPr txBox="1">
            <a:spLocks noChangeArrowheads="1"/>
          </p:cNvSpPr>
          <p:nvPr/>
        </p:nvSpPr>
        <p:spPr bwMode="auto">
          <a:xfrm rot="1554889">
            <a:off x="2393950" y="5232400"/>
            <a:ext cx="2682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Home Based Work by Bus</a:t>
            </a:r>
          </a:p>
        </p:txBody>
      </p:sp>
      <p:cxnSp>
        <p:nvCxnSpPr>
          <p:cNvPr id="11" name="Straight Arrow Connector 10"/>
          <p:cNvCxnSpPr>
            <a:endCxn id="4" idx="6"/>
          </p:cNvCxnSpPr>
          <p:nvPr/>
        </p:nvCxnSpPr>
        <p:spPr>
          <a:xfrm rot="10800000">
            <a:off x="2628900" y="3876675"/>
            <a:ext cx="3482975" cy="1611313"/>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146925" y="3949700"/>
            <a:ext cx="882650"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Diner</a:t>
            </a:r>
          </a:p>
        </p:txBody>
      </p:sp>
      <p:cxnSp>
        <p:nvCxnSpPr>
          <p:cNvPr id="13" name="Straight Arrow Connector 12"/>
          <p:cNvCxnSpPr>
            <a:endCxn id="12" idx="1"/>
          </p:cNvCxnSpPr>
          <p:nvPr/>
        </p:nvCxnSpPr>
        <p:spPr>
          <a:xfrm>
            <a:off x="6208713" y="3521075"/>
            <a:ext cx="1066800" cy="547688"/>
          </a:xfrm>
          <a:prstGeom prst="straightConnector1">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22"/>
          <p:cNvSpPr txBox="1">
            <a:spLocks noChangeArrowheads="1"/>
          </p:cNvSpPr>
          <p:nvPr/>
        </p:nvSpPr>
        <p:spPr bwMode="auto">
          <a:xfrm rot="1799566">
            <a:off x="5889625" y="316547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Non Home Based by car</a:t>
            </a:r>
          </a:p>
        </p:txBody>
      </p:sp>
      <p:cxnSp>
        <p:nvCxnSpPr>
          <p:cNvPr id="15" name="Straight Arrow Connector 14"/>
          <p:cNvCxnSpPr>
            <a:stCxn id="12" idx="2"/>
          </p:cNvCxnSpPr>
          <p:nvPr/>
        </p:nvCxnSpPr>
        <p:spPr>
          <a:xfrm rot="10800000">
            <a:off x="2627313" y="3919538"/>
            <a:ext cx="4519612" cy="438150"/>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26"/>
          <p:cNvSpPr txBox="1">
            <a:spLocks noChangeArrowheads="1"/>
          </p:cNvSpPr>
          <p:nvPr/>
        </p:nvSpPr>
        <p:spPr bwMode="auto">
          <a:xfrm rot="358942">
            <a:off x="4262438" y="4271963"/>
            <a:ext cx="2568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Home Based Other by car</a:t>
            </a:r>
          </a:p>
        </p:txBody>
      </p:sp>
      <p:sp>
        <p:nvSpPr>
          <p:cNvPr id="17" name="TextBox 27"/>
          <p:cNvSpPr txBox="1">
            <a:spLocks noChangeArrowheads="1"/>
          </p:cNvSpPr>
          <p:nvPr/>
        </p:nvSpPr>
        <p:spPr bwMode="auto">
          <a:xfrm>
            <a:off x="9379509" y="3146425"/>
            <a:ext cx="15700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dirty="0">
                <a:latin typeface="Calibri" panose="020F0502020204030204" pitchFamily="34" charset="0"/>
              </a:rPr>
              <a:t>TRIPS:</a:t>
            </a:r>
          </a:p>
          <a:p>
            <a:pPr>
              <a:spcBef>
                <a:spcPct val="0"/>
              </a:spcBef>
              <a:buClrTx/>
              <a:buSzTx/>
              <a:buFontTx/>
              <a:buChar char="-"/>
            </a:pPr>
            <a:r>
              <a:rPr lang="en-US" altLang="en-US" sz="1800" dirty="0">
                <a:latin typeface="Calibri" panose="020F0502020204030204" pitchFamily="34" charset="0"/>
              </a:rPr>
              <a:t>2 HBW</a:t>
            </a:r>
          </a:p>
          <a:p>
            <a:pPr>
              <a:spcBef>
                <a:spcPct val="0"/>
              </a:spcBef>
              <a:buClrTx/>
              <a:buSzTx/>
              <a:buFontTx/>
              <a:buChar char="-"/>
            </a:pPr>
            <a:r>
              <a:rPr lang="en-US" altLang="en-US" sz="1800" dirty="0">
                <a:latin typeface="Calibri" panose="020F0502020204030204" pitchFamily="34" charset="0"/>
              </a:rPr>
              <a:t>1 HBS</a:t>
            </a:r>
          </a:p>
          <a:p>
            <a:pPr>
              <a:spcBef>
                <a:spcPct val="0"/>
              </a:spcBef>
              <a:buClrTx/>
              <a:buSzTx/>
              <a:buFontTx/>
              <a:buChar char="-"/>
            </a:pPr>
            <a:r>
              <a:rPr lang="en-US" altLang="en-US" sz="1800" dirty="0">
                <a:latin typeface="Calibri" panose="020F0502020204030204" pitchFamily="34" charset="0"/>
              </a:rPr>
              <a:t>1 HBO</a:t>
            </a:r>
          </a:p>
          <a:p>
            <a:pPr>
              <a:spcBef>
                <a:spcPct val="0"/>
              </a:spcBef>
              <a:buClrTx/>
              <a:buSzTx/>
              <a:buFontTx/>
              <a:buChar char="-"/>
            </a:pPr>
            <a:r>
              <a:rPr lang="en-US" altLang="en-US" sz="1800" dirty="0">
                <a:latin typeface="Calibri" panose="020F0502020204030204" pitchFamily="34" charset="0"/>
              </a:rPr>
              <a:t>1 NHB</a:t>
            </a:r>
          </a:p>
          <a:p>
            <a:pPr>
              <a:spcBef>
                <a:spcPct val="0"/>
              </a:spcBef>
              <a:buClrTx/>
              <a:buSzTx/>
              <a:buFontTx/>
              <a:buNone/>
            </a:pPr>
            <a:endParaRPr lang="en-US" altLang="en-US" sz="18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F7877967-DBFB-4753-B004-F8893E870386}" type="slidenum">
              <a:rPr lang="en-US" smtClean="0"/>
              <a:t>51</a:t>
            </a:fld>
            <a:endParaRPr lang="en-US"/>
          </a:p>
        </p:txBody>
      </p:sp>
    </p:spTree>
    <p:extLst>
      <p:ext uri="{BB962C8B-B14F-4D97-AF65-F5344CB8AC3E}">
        <p14:creationId xmlns:p14="http://schemas.microsoft.com/office/powerpoint/2010/main" val="1598862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Person’s Daily Travel Pattern </a:t>
            </a:r>
            <a:br>
              <a:rPr lang="en-US" dirty="0"/>
            </a:br>
            <a:r>
              <a:rPr lang="en-US" dirty="0"/>
              <a:t>(activity based model) </a:t>
            </a:r>
          </a:p>
        </p:txBody>
      </p:sp>
      <p:sp>
        <p:nvSpPr>
          <p:cNvPr id="4" name="Oval 3"/>
          <p:cNvSpPr/>
          <p:nvPr/>
        </p:nvSpPr>
        <p:spPr>
          <a:xfrm>
            <a:off x="1927225" y="3638550"/>
            <a:ext cx="884238"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Home</a:t>
            </a:r>
          </a:p>
        </p:txBody>
      </p:sp>
      <p:sp>
        <p:nvSpPr>
          <p:cNvPr id="5" name="Oval 4"/>
          <p:cNvSpPr/>
          <p:nvPr/>
        </p:nvSpPr>
        <p:spPr>
          <a:xfrm>
            <a:off x="5943600" y="5688013"/>
            <a:ext cx="882650"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Work</a:t>
            </a:r>
          </a:p>
        </p:txBody>
      </p:sp>
      <p:cxnSp>
        <p:nvCxnSpPr>
          <p:cNvPr id="6" name="Straight Arrow Connector 5"/>
          <p:cNvCxnSpPr>
            <a:endCxn id="5" idx="2"/>
          </p:cNvCxnSpPr>
          <p:nvPr/>
        </p:nvCxnSpPr>
        <p:spPr>
          <a:xfrm>
            <a:off x="2620963" y="4454525"/>
            <a:ext cx="3322637" cy="1641475"/>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 idx="7"/>
            <a:endCxn id="8" idx="2"/>
          </p:cNvCxnSpPr>
          <p:nvPr/>
        </p:nvCxnSpPr>
        <p:spPr>
          <a:xfrm flipV="1">
            <a:off x="2681288" y="2890838"/>
            <a:ext cx="2657475" cy="868362"/>
          </a:xfrm>
          <a:prstGeom prst="straightConnector1">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338763" y="2482850"/>
            <a:ext cx="884237"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Shop</a:t>
            </a:r>
          </a:p>
        </p:txBody>
      </p:sp>
      <p:sp>
        <p:nvSpPr>
          <p:cNvPr id="9" name="TextBox 13"/>
          <p:cNvSpPr txBox="1">
            <a:spLocks noChangeArrowheads="1"/>
          </p:cNvSpPr>
          <p:nvPr/>
        </p:nvSpPr>
        <p:spPr bwMode="auto">
          <a:xfrm rot="20501568">
            <a:off x="2606675" y="2906713"/>
            <a:ext cx="2374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Home to Shop by car</a:t>
            </a:r>
          </a:p>
        </p:txBody>
      </p:sp>
      <p:sp>
        <p:nvSpPr>
          <p:cNvPr id="10" name="TextBox 14"/>
          <p:cNvSpPr txBox="1">
            <a:spLocks noChangeArrowheads="1"/>
          </p:cNvSpPr>
          <p:nvPr/>
        </p:nvSpPr>
        <p:spPr bwMode="auto">
          <a:xfrm rot="1596806">
            <a:off x="2647950" y="5172075"/>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Home to Work by Bus</a:t>
            </a:r>
          </a:p>
        </p:txBody>
      </p:sp>
      <p:cxnSp>
        <p:nvCxnSpPr>
          <p:cNvPr id="11" name="Straight Arrow Connector 10"/>
          <p:cNvCxnSpPr>
            <a:endCxn id="4" idx="6"/>
          </p:cNvCxnSpPr>
          <p:nvPr/>
        </p:nvCxnSpPr>
        <p:spPr>
          <a:xfrm rot="10800000">
            <a:off x="2811463" y="4046538"/>
            <a:ext cx="3482975" cy="1611312"/>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380288" y="4113213"/>
            <a:ext cx="1001712"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Dinner</a:t>
            </a:r>
          </a:p>
        </p:txBody>
      </p:sp>
      <p:cxnSp>
        <p:nvCxnSpPr>
          <p:cNvPr id="13" name="Straight Arrow Connector 12"/>
          <p:cNvCxnSpPr>
            <a:stCxn id="8" idx="5"/>
            <a:endCxn id="12" idx="1"/>
          </p:cNvCxnSpPr>
          <p:nvPr/>
        </p:nvCxnSpPr>
        <p:spPr>
          <a:xfrm>
            <a:off x="6092825" y="3179763"/>
            <a:ext cx="1433513" cy="1054100"/>
          </a:xfrm>
          <a:prstGeom prst="straightConnector1">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22"/>
          <p:cNvSpPr txBox="1">
            <a:spLocks noChangeArrowheads="1"/>
          </p:cNvSpPr>
          <p:nvPr/>
        </p:nvSpPr>
        <p:spPr bwMode="auto">
          <a:xfrm rot="2079800">
            <a:off x="5997575" y="3017838"/>
            <a:ext cx="1804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a:spcBef>
                <a:spcPct val="0"/>
              </a:spcBef>
              <a:buClrTx/>
              <a:buSzTx/>
              <a:buFontTx/>
              <a:buNone/>
            </a:pPr>
            <a:r>
              <a:rPr lang="en-US" altLang="en-US" sz="1800">
                <a:latin typeface="Calibri" panose="020F0502020204030204" pitchFamily="34" charset="0"/>
              </a:rPr>
              <a:t>Shop to Diner by car</a:t>
            </a:r>
          </a:p>
        </p:txBody>
      </p:sp>
      <p:cxnSp>
        <p:nvCxnSpPr>
          <p:cNvPr id="15" name="Straight Arrow Connector 14"/>
          <p:cNvCxnSpPr>
            <a:stCxn id="12" idx="2"/>
          </p:cNvCxnSpPr>
          <p:nvPr/>
        </p:nvCxnSpPr>
        <p:spPr>
          <a:xfrm flipH="1" flipV="1">
            <a:off x="2860675" y="4083050"/>
            <a:ext cx="4519613" cy="438150"/>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26"/>
          <p:cNvSpPr txBox="1">
            <a:spLocks noChangeArrowheads="1"/>
          </p:cNvSpPr>
          <p:nvPr/>
        </p:nvSpPr>
        <p:spPr bwMode="auto">
          <a:xfrm rot="358337">
            <a:off x="4054475" y="3925888"/>
            <a:ext cx="2568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Diner to Home by car</a:t>
            </a:r>
          </a:p>
        </p:txBody>
      </p:sp>
      <p:sp>
        <p:nvSpPr>
          <p:cNvPr id="17" name="TextBox 27"/>
          <p:cNvSpPr txBox="1">
            <a:spLocks noChangeArrowheads="1"/>
          </p:cNvSpPr>
          <p:nvPr/>
        </p:nvSpPr>
        <p:spPr bwMode="auto">
          <a:xfrm>
            <a:off x="9242166" y="1957655"/>
            <a:ext cx="253073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dirty="0">
                <a:latin typeface="Calibri" panose="020F0502020204030204" pitchFamily="34" charset="0"/>
              </a:rPr>
              <a:t>TRIPS:</a:t>
            </a:r>
          </a:p>
          <a:p>
            <a:pPr>
              <a:spcBef>
                <a:spcPct val="0"/>
              </a:spcBef>
              <a:buClrTx/>
              <a:buSzTx/>
              <a:buFontTx/>
              <a:buChar char="-"/>
            </a:pPr>
            <a:r>
              <a:rPr lang="en-US" altLang="en-US" sz="1800" dirty="0">
                <a:latin typeface="Calibri" panose="020F0502020204030204" pitchFamily="34" charset="0"/>
              </a:rPr>
              <a:t>2 HBW</a:t>
            </a:r>
          </a:p>
          <a:p>
            <a:pPr>
              <a:spcBef>
                <a:spcPct val="0"/>
              </a:spcBef>
              <a:buClrTx/>
              <a:buSzTx/>
              <a:buFontTx/>
              <a:buChar char="-"/>
            </a:pPr>
            <a:r>
              <a:rPr lang="en-US" altLang="en-US" sz="1800" dirty="0">
                <a:latin typeface="Calibri" panose="020F0502020204030204" pitchFamily="34" charset="0"/>
              </a:rPr>
              <a:t>1 HBS</a:t>
            </a:r>
          </a:p>
          <a:p>
            <a:pPr>
              <a:spcBef>
                <a:spcPct val="0"/>
              </a:spcBef>
              <a:buClrTx/>
              <a:buSzTx/>
              <a:buFontTx/>
              <a:buChar char="-"/>
            </a:pPr>
            <a:r>
              <a:rPr lang="en-US" altLang="en-US" sz="1800" dirty="0">
                <a:latin typeface="Calibri" panose="020F0502020204030204" pitchFamily="34" charset="0"/>
              </a:rPr>
              <a:t>1 HBO</a:t>
            </a:r>
          </a:p>
          <a:p>
            <a:pPr>
              <a:spcBef>
                <a:spcPct val="0"/>
              </a:spcBef>
              <a:buClrTx/>
              <a:buSzTx/>
              <a:buFontTx/>
              <a:buChar char="-"/>
            </a:pPr>
            <a:r>
              <a:rPr lang="en-US" altLang="en-US" sz="1800" dirty="0">
                <a:latin typeface="Calibri" panose="020F0502020204030204" pitchFamily="34" charset="0"/>
              </a:rPr>
              <a:t>1 NHB</a:t>
            </a:r>
          </a:p>
          <a:p>
            <a:pPr>
              <a:spcBef>
                <a:spcPct val="0"/>
              </a:spcBef>
              <a:buClrTx/>
              <a:buSzTx/>
              <a:buFontTx/>
              <a:buChar char="-"/>
            </a:pPr>
            <a:endParaRPr lang="en-US" altLang="en-US" sz="1800" dirty="0">
              <a:latin typeface="Calibri" panose="020F0502020204030204" pitchFamily="34" charset="0"/>
            </a:endParaRPr>
          </a:p>
          <a:p>
            <a:pPr>
              <a:spcBef>
                <a:spcPct val="0"/>
              </a:spcBef>
              <a:buClrTx/>
              <a:buSzTx/>
              <a:buFontTx/>
              <a:buChar char="-"/>
            </a:pPr>
            <a:endParaRPr lang="en-US" altLang="en-US" sz="1800" dirty="0">
              <a:latin typeface="Calibri" panose="020F0502020204030204" pitchFamily="34" charset="0"/>
            </a:endParaRPr>
          </a:p>
          <a:p>
            <a:pPr>
              <a:spcBef>
                <a:spcPct val="0"/>
              </a:spcBef>
              <a:buClrTx/>
              <a:buSzTx/>
              <a:buFontTx/>
              <a:buChar char="-"/>
            </a:pPr>
            <a:r>
              <a:rPr lang="en-US" altLang="en-US" sz="1800" dirty="0">
                <a:latin typeface="Calibri" panose="020F0502020204030204" pitchFamily="34" charset="0"/>
              </a:rPr>
              <a:t>2 Home based tours (chains)</a:t>
            </a:r>
          </a:p>
          <a:p>
            <a:pPr>
              <a:spcBef>
                <a:spcPct val="0"/>
              </a:spcBef>
              <a:buClrTx/>
              <a:buSzTx/>
              <a:buFontTx/>
              <a:buChar char="-"/>
            </a:pPr>
            <a:r>
              <a:rPr lang="en-US" altLang="en-US" sz="1800" dirty="0">
                <a:latin typeface="Calibri" panose="020F0502020204030204" pitchFamily="34" charset="0"/>
              </a:rPr>
              <a:t>Timing of all trips</a:t>
            </a:r>
          </a:p>
          <a:p>
            <a:pPr>
              <a:spcBef>
                <a:spcPct val="0"/>
              </a:spcBef>
              <a:buClrTx/>
              <a:buSzTx/>
              <a:buFontTx/>
              <a:buChar char="-"/>
            </a:pPr>
            <a:r>
              <a:rPr lang="en-US" altLang="en-US" sz="1800" dirty="0">
                <a:latin typeface="Calibri" panose="020F0502020204030204" pitchFamily="34" charset="0"/>
              </a:rPr>
              <a:t>Duration of activity at each location</a:t>
            </a:r>
          </a:p>
          <a:p>
            <a:pPr>
              <a:spcBef>
                <a:spcPct val="0"/>
              </a:spcBef>
              <a:buClrTx/>
              <a:buSzTx/>
              <a:buFontTx/>
              <a:buNone/>
            </a:pPr>
            <a:endParaRPr lang="en-US" altLang="en-US" sz="1800" dirty="0">
              <a:latin typeface="Calibri" panose="020F0502020204030204" pitchFamily="34" charset="0"/>
            </a:endParaRPr>
          </a:p>
        </p:txBody>
      </p:sp>
      <p:sp>
        <p:nvSpPr>
          <p:cNvPr id="18" name="TextBox 17"/>
          <p:cNvSpPr txBox="1"/>
          <p:nvPr/>
        </p:nvSpPr>
        <p:spPr>
          <a:xfrm>
            <a:off x="1677988" y="3287713"/>
            <a:ext cx="1060450" cy="339725"/>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5:30 PM</a:t>
            </a:r>
          </a:p>
        </p:txBody>
      </p:sp>
      <p:sp>
        <p:nvSpPr>
          <p:cNvPr id="19" name="TextBox 18"/>
          <p:cNvSpPr txBox="1"/>
          <p:nvPr/>
        </p:nvSpPr>
        <p:spPr>
          <a:xfrm>
            <a:off x="4621213" y="2298700"/>
            <a:ext cx="1058862" cy="338138"/>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7:00 PM</a:t>
            </a:r>
          </a:p>
        </p:txBody>
      </p:sp>
      <p:sp>
        <p:nvSpPr>
          <p:cNvPr id="20" name="TextBox 19"/>
          <p:cNvSpPr txBox="1"/>
          <p:nvPr/>
        </p:nvSpPr>
        <p:spPr>
          <a:xfrm>
            <a:off x="7508875" y="3706813"/>
            <a:ext cx="1058863" cy="338137"/>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7:30 PM</a:t>
            </a:r>
          </a:p>
        </p:txBody>
      </p:sp>
      <p:sp>
        <p:nvSpPr>
          <p:cNvPr id="21" name="TextBox 20"/>
          <p:cNvSpPr txBox="1"/>
          <p:nvPr/>
        </p:nvSpPr>
        <p:spPr>
          <a:xfrm>
            <a:off x="2982913" y="3714750"/>
            <a:ext cx="1058862" cy="339725"/>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9:30 PM</a:t>
            </a:r>
          </a:p>
        </p:txBody>
      </p:sp>
      <p:sp>
        <p:nvSpPr>
          <p:cNvPr id="22" name="TextBox 21"/>
          <p:cNvSpPr txBox="1"/>
          <p:nvPr/>
        </p:nvSpPr>
        <p:spPr>
          <a:xfrm>
            <a:off x="6634163" y="4667250"/>
            <a:ext cx="1057275" cy="339725"/>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9:00 PM</a:t>
            </a:r>
          </a:p>
        </p:txBody>
      </p:sp>
      <p:sp>
        <p:nvSpPr>
          <p:cNvPr id="23" name="TextBox 22"/>
          <p:cNvSpPr txBox="1"/>
          <p:nvPr/>
        </p:nvSpPr>
        <p:spPr>
          <a:xfrm>
            <a:off x="1785938" y="4521200"/>
            <a:ext cx="1060450" cy="339725"/>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7:30 AM</a:t>
            </a:r>
          </a:p>
        </p:txBody>
      </p:sp>
      <p:sp>
        <p:nvSpPr>
          <p:cNvPr id="24" name="TextBox 23"/>
          <p:cNvSpPr txBox="1"/>
          <p:nvPr/>
        </p:nvSpPr>
        <p:spPr>
          <a:xfrm>
            <a:off x="5018088" y="6319838"/>
            <a:ext cx="1057275" cy="338137"/>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8:15 PM</a:t>
            </a:r>
          </a:p>
        </p:txBody>
      </p:sp>
      <p:sp>
        <p:nvSpPr>
          <p:cNvPr id="25" name="TextBox 24"/>
          <p:cNvSpPr txBox="1"/>
          <p:nvPr/>
        </p:nvSpPr>
        <p:spPr>
          <a:xfrm>
            <a:off x="6103938" y="5272088"/>
            <a:ext cx="1058862" cy="338137"/>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4:30 PM</a:t>
            </a:r>
          </a:p>
        </p:txBody>
      </p:sp>
      <p:sp>
        <p:nvSpPr>
          <p:cNvPr id="26" name="TextBox 25"/>
          <p:cNvSpPr txBox="1"/>
          <p:nvPr/>
        </p:nvSpPr>
        <p:spPr>
          <a:xfrm>
            <a:off x="2741613" y="4270375"/>
            <a:ext cx="1058862" cy="339725"/>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5:15 PM</a:t>
            </a:r>
          </a:p>
        </p:txBody>
      </p:sp>
      <p:sp>
        <p:nvSpPr>
          <p:cNvPr id="27" name="TextBox 34"/>
          <p:cNvSpPr txBox="1">
            <a:spLocks noChangeArrowheads="1"/>
          </p:cNvSpPr>
          <p:nvPr/>
        </p:nvSpPr>
        <p:spPr bwMode="auto">
          <a:xfrm rot="1599055">
            <a:off x="3975100" y="4668838"/>
            <a:ext cx="2214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Work to Home by Bus</a:t>
            </a:r>
          </a:p>
        </p:txBody>
      </p:sp>
      <p:sp>
        <p:nvSpPr>
          <p:cNvPr id="3" name="Slide Number Placeholder 2"/>
          <p:cNvSpPr>
            <a:spLocks noGrp="1"/>
          </p:cNvSpPr>
          <p:nvPr>
            <p:ph type="sldNum" sz="quarter" idx="12"/>
          </p:nvPr>
        </p:nvSpPr>
        <p:spPr/>
        <p:txBody>
          <a:bodyPr/>
          <a:lstStyle/>
          <a:p>
            <a:fld id="{F7877967-DBFB-4753-B004-F8893E870386}" type="slidenum">
              <a:rPr lang="en-US" smtClean="0"/>
              <a:t>52</a:t>
            </a:fld>
            <a:endParaRPr lang="en-US"/>
          </a:p>
        </p:txBody>
      </p:sp>
    </p:spTree>
    <p:extLst>
      <p:ext uri="{BB962C8B-B14F-4D97-AF65-F5344CB8AC3E}">
        <p14:creationId xmlns:p14="http://schemas.microsoft.com/office/powerpoint/2010/main" val="4066246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Household Members’ Travel Pattern </a:t>
            </a:r>
            <a:br>
              <a:rPr lang="en-US" dirty="0"/>
            </a:br>
            <a:r>
              <a:rPr lang="en-US" dirty="0"/>
              <a:t>(activity based model) </a:t>
            </a:r>
          </a:p>
        </p:txBody>
      </p:sp>
      <p:sp>
        <p:nvSpPr>
          <p:cNvPr id="4" name="Oval 3"/>
          <p:cNvSpPr/>
          <p:nvPr/>
        </p:nvSpPr>
        <p:spPr>
          <a:xfrm>
            <a:off x="1477963" y="3365500"/>
            <a:ext cx="884237"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Home</a:t>
            </a:r>
          </a:p>
        </p:txBody>
      </p:sp>
      <p:sp>
        <p:nvSpPr>
          <p:cNvPr id="5" name="Oval 4"/>
          <p:cNvSpPr/>
          <p:nvPr/>
        </p:nvSpPr>
        <p:spPr>
          <a:xfrm>
            <a:off x="2827338" y="4995863"/>
            <a:ext cx="982662"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School</a:t>
            </a:r>
          </a:p>
        </p:txBody>
      </p:sp>
      <p:cxnSp>
        <p:nvCxnSpPr>
          <p:cNvPr id="6" name="Straight Arrow Connector 5"/>
          <p:cNvCxnSpPr/>
          <p:nvPr/>
        </p:nvCxnSpPr>
        <p:spPr>
          <a:xfrm rot="16200000" flipH="1">
            <a:off x="2213769" y="4071144"/>
            <a:ext cx="1066800" cy="830262"/>
          </a:xfrm>
          <a:prstGeom prst="straightConnector1">
            <a:avLst/>
          </a:prstGeom>
          <a:ln w="666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013325" y="2747963"/>
            <a:ext cx="884238"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Shop</a:t>
            </a:r>
          </a:p>
        </p:txBody>
      </p:sp>
      <p:sp>
        <p:nvSpPr>
          <p:cNvPr id="8" name="TextBox 14"/>
          <p:cNvSpPr txBox="1">
            <a:spLocks noChangeArrowheads="1"/>
          </p:cNvSpPr>
          <p:nvPr/>
        </p:nvSpPr>
        <p:spPr bwMode="auto">
          <a:xfrm>
            <a:off x="4763" y="4419600"/>
            <a:ext cx="235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Home to School by Car</a:t>
            </a:r>
          </a:p>
        </p:txBody>
      </p:sp>
      <p:sp>
        <p:nvSpPr>
          <p:cNvPr id="9" name="Oval 8"/>
          <p:cNvSpPr/>
          <p:nvPr/>
        </p:nvSpPr>
        <p:spPr>
          <a:xfrm>
            <a:off x="6759575" y="3700463"/>
            <a:ext cx="882650"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Diner</a:t>
            </a:r>
          </a:p>
        </p:txBody>
      </p:sp>
      <p:sp>
        <p:nvSpPr>
          <p:cNvPr id="10" name="TextBox 26"/>
          <p:cNvSpPr txBox="1">
            <a:spLocks noChangeArrowheads="1"/>
          </p:cNvSpPr>
          <p:nvPr/>
        </p:nvSpPr>
        <p:spPr bwMode="auto">
          <a:xfrm rot="405979">
            <a:off x="3679825" y="3579813"/>
            <a:ext cx="2568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Diner to Home by car</a:t>
            </a:r>
          </a:p>
        </p:txBody>
      </p:sp>
      <p:sp>
        <p:nvSpPr>
          <p:cNvPr id="11" name="TextBox 10"/>
          <p:cNvSpPr txBox="1"/>
          <p:nvPr/>
        </p:nvSpPr>
        <p:spPr>
          <a:xfrm>
            <a:off x="4427538" y="2514600"/>
            <a:ext cx="1058862" cy="338138"/>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7:00 PM</a:t>
            </a:r>
          </a:p>
        </p:txBody>
      </p:sp>
      <p:sp>
        <p:nvSpPr>
          <p:cNvPr id="12" name="TextBox 11"/>
          <p:cNvSpPr txBox="1"/>
          <p:nvPr/>
        </p:nvSpPr>
        <p:spPr>
          <a:xfrm>
            <a:off x="1828800" y="3449638"/>
            <a:ext cx="1058863" cy="368300"/>
          </a:xfrm>
          <a:prstGeom prst="rect">
            <a:avLst/>
          </a:prstGeom>
          <a:noFill/>
        </p:spPr>
        <p:txBody>
          <a:bodyPr>
            <a:spAutoFit/>
          </a:bodyPr>
          <a:lstStyle/>
          <a:p>
            <a:pPr fontAlgn="auto">
              <a:spcBef>
                <a:spcPts val="0"/>
              </a:spcBef>
              <a:spcAft>
                <a:spcPts val="0"/>
              </a:spcAft>
              <a:defRPr/>
            </a:pPr>
            <a:r>
              <a:rPr lang="en-US" dirty="0">
                <a:solidFill>
                  <a:schemeClr val="accent2">
                    <a:lumMod val="75000"/>
                  </a:schemeClr>
                </a:solidFill>
                <a:latin typeface="+mn-lt"/>
                <a:cs typeface="+mn-cs"/>
              </a:rPr>
              <a:t>9:30 PM</a:t>
            </a:r>
          </a:p>
        </p:txBody>
      </p:sp>
      <p:sp>
        <p:nvSpPr>
          <p:cNvPr id="13" name="TextBox 12"/>
          <p:cNvSpPr txBox="1"/>
          <p:nvPr/>
        </p:nvSpPr>
        <p:spPr>
          <a:xfrm>
            <a:off x="5965825" y="5948363"/>
            <a:ext cx="1060450" cy="338137"/>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9:00 AM</a:t>
            </a:r>
          </a:p>
        </p:txBody>
      </p:sp>
      <p:sp>
        <p:nvSpPr>
          <p:cNvPr id="14" name="TextBox 13"/>
          <p:cNvSpPr txBox="1"/>
          <p:nvPr/>
        </p:nvSpPr>
        <p:spPr>
          <a:xfrm>
            <a:off x="2133600" y="3686175"/>
            <a:ext cx="1058863" cy="368300"/>
          </a:xfrm>
          <a:prstGeom prst="rect">
            <a:avLst/>
          </a:prstGeom>
          <a:noFill/>
        </p:spPr>
        <p:txBody>
          <a:bodyPr>
            <a:spAutoFit/>
          </a:bodyPr>
          <a:lstStyle/>
          <a:p>
            <a:pPr fontAlgn="auto">
              <a:spcBef>
                <a:spcPts val="0"/>
              </a:spcBef>
              <a:spcAft>
                <a:spcPts val="0"/>
              </a:spcAft>
              <a:defRPr/>
            </a:pPr>
            <a:r>
              <a:rPr lang="en-US" dirty="0">
                <a:solidFill>
                  <a:schemeClr val="accent2">
                    <a:lumMod val="75000"/>
                  </a:schemeClr>
                </a:solidFill>
                <a:latin typeface="+mn-lt"/>
                <a:cs typeface="+mn-cs"/>
              </a:rPr>
              <a:t>5:15 PM</a:t>
            </a:r>
          </a:p>
        </p:txBody>
      </p:sp>
      <p:sp>
        <p:nvSpPr>
          <p:cNvPr id="15" name="TextBox 34"/>
          <p:cNvSpPr txBox="1">
            <a:spLocks noChangeArrowheads="1"/>
          </p:cNvSpPr>
          <p:nvPr/>
        </p:nvSpPr>
        <p:spPr bwMode="auto">
          <a:xfrm>
            <a:off x="4076700" y="4981575"/>
            <a:ext cx="2308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Work to School by Car</a:t>
            </a:r>
          </a:p>
        </p:txBody>
      </p:sp>
      <p:cxnSp>
        <p:nvCxnSpPr>
          <p:cNvPr id="16" name="Straight Arrow Connector 15"/>
          <p:cNvCxnSpPr/>
          <p:nvPr/>
        </p:nvCxnSpPr>
        <p:spPr>
          <a:xfrm rot="16200000" flipH="1">
            <a:off x="1955007" y="4229893"/>
            <a:ext cx="1066800" cy="830263"/>
          </a:xfrm>
          <a:prstGeom prst="straightConnector1">
            <a:avLst/>
          </a:prstGeom>
          <a:ln w="66675">
            <a:solidFill>
              <a:srgbClr val="B51B98"/>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V="1">
            <a:off x="1862932" y="4245769"/>
            <a:ext cx="1066800" cy="890587"/>
          </a:xfrm>
          <a:prstGeom prst="straightConnector1">
            <a:avLst/>
          </a:prstGeom>
          <a:ln w="66675">
            <a:solidFill>
              <a:srgbClr val="B51B98"/>
            </a:solidFill>
            <a:tailEnd type="arrow"/>
          </a:ln>
        </p:spPr>
        <p:style>
          <a:lnRef idx="1">
            <a:schemeClr val="accent1"/>
          </a:lnRef>
          <a:fillRef idx="0">
            <a:schemeClr val="accent1"/>
          </a:fillRef>
          <a:effectRef idx="0">
            <a:schemeClr val="accent1"/>
          </a:effectRef>
          <a:fontRef idx="minor">
            <a:schemeClr val="tx1"/>
          </a:fontRef>
        </p:style>
      </p:cxnSp>
      <p:sp>
        <p:nvSpPr>
          <p:cNvPr id="18" name="TextBox 40"/>
          <p:cNvSpPr txBox="1">
            <a:spLocks noChangeArrowheads="1"/>
          </p:cNvSpPr>
          <p:nvPr/>
        </p:nvSpPr>
        <p:spPr bwMode="auto">
          <a:xfrm>
            <a:off x="609600" y="5192713"/>
            <a:ext cx="2500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School to Home by Car</a:t>
            </a:r>
          </a:p>
        </p:txBody>
      </p:sp>
      <p:cxnSp>
        <p:nvCxnSpPr>
          <p:cNvPr id="19" name="Straight Arrow Connector 18"/>
          <p:cNvCxnSpPr/>
          <p:nvPr/>
        </p:nvCxnSpPr>
        <p:spPr>
          <a:xfrm rot="5400000" flipH="1" flipV="1">
            <a:off x="3486944" y="2004219"/>
            <a:ext cx="325438" cy="2743200"/>
          </a:xfrm>
          <a:prstGeom prst="straightConnector1">
            <a:avLst/>
          </a:prstGeom>
          <a:ln w="635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3510756" y="2064544"/>
            <a:ext cx="325438" cy="2743200"/>
          </a:xfrm>
          <a:prstGeom prst="straightConnector1">
            <a:avLst/>
          </a:prstGeom>
          <a:ln w="63500">
            <a:solidFill>
              <a:srgbClr val="B51B98"/>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684838" y="3340100"/>
            <a:ext cx="1066800" cy="549275"/>
          </a:xfrm>
          <a:prstGeom prst="straightConnector1">
            <a:avLst/>
          </a:prstGeom>
          <a:ln w="63500">
            <a:solidFill>
              <a:srgbClr val="B51B98"/>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775325" y="3309938"/>
            <a:ext cx="1066800" cy="547687"/>
          </a:xfrm>
          <a:prstGeom prst="straightConnector1">
            <a:avLst/>
          </a:prstGeom>
          <a:ln w="635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2278063" y="3746500"/>
            <a:ext cx="4519612" cy="438150"/>
          </a:xfrm>
          <a:prstGeom prst="straightConnector1">
            <a:avLst/>
          </a:prstGeom>
          <a:ln w="666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2247900" y="3822700"/>
            <a:ext cx="4518025" cy="438150"/>
          </a:xfrm>
          <a:prstGeom prst="straightConnector1">
            <a:avLst/>
          </a:prstGeom>
          <a:ln w="66675">
            <a:solidFill>
              <a:srgbClr val="B51B98"/>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649663" y="5567363"/>
            <a:ext cx="2697162" cy="7937"/>
          </a:xfrm>
          <a:prstGeom prst="straightConnector1">
            <a:avLst/>
          </a:prstGeom>
          <a:ln w="666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6346825" y="5210175"/>
            <a:ext cx="884238" cy="814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Work</a:t>
            </a:r>
          </a:p>
        </p:txBody>
      </p:sp>
      <p:cxnSp>
        <p:nvCxnSpPr>
          <p:cNvPr id="27" name="Straight Arrow Connector 26"/>
          <p:cNvCxnSpPr>
            <a:stCxn id="26" idx="1"/>
          </p:cNvCxnSpPr>
          <p:nvPr/>
        </p:nvCxnSpPr>
        <p:spPr>
          <a:xfrm flipH="1" flipV="1">
            <a:off x="3673475" y="5289550"/>
            <a:ext cx="2803525" cy="39688"/>
          </a:xfrm>
          <a:prstGeom prst="straightConnector1">
            <a:avLst/>
          </a:prstGeom>
          <a:ln w="666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54"/>
          <p:cNvSpPr txBox="1">
            <a:spLocks noChangeArrowheads="1"/>
          </p:cNvSpPr>
          <p:nvPr/>
        </p:nvSpPr>
        <p:spPr bwMode="auto">
          <a:xfrm>
            <a:off x="3878263" y="5521325"/>
            <a:ext cx="2239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School to Work by Car</a:t>
            </a:r>
          </a:p>
        </p:txBody>
      </p:sp>
      <p:sp>
        <p:nvSpPr>
          <p:cNvPr id="29" name="TextBox 28"/>
          <p:cNvSpPr txBox="1"/>
          <p:nvPr/>
        </p:nvSpPr>
        <p:spPr>
          <a:xfrm>
            <a:off x="6629400" y="4949825"/>
            <a:ext cx="1058863" cy="338138"/>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2:30 PM</a:t>
            </a:r>
          </a:p>
        </p:txBody>
      </p:sp>
      <p:cxnSp>
        <p:nvCxnSpPr>
          <p:cNvPr id="30" name="Straight Arrow Connector 29"/>
          <p:cNvCxnSpPr/>
          <p:nvPr/>
        </p:nvCxnSpPr>
        <p:spPr>
          <a:xfrm rot="16200000" flipV="1">
            <a:off x="2099468" y="4085432"/>
            <a:ext cx="1096963" cy="831850"/>
          </a:xfrm>
          <a:prstGeom prst="straightConnector1">
            <a:avLst/>
          </a:prstGeom>
          <a:ln w="666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375025" y="5753100"/>
            <a:ext cx="1060450" cy="338138"/>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8:00 AM</a:t>
            </a:r>
          </a:p>
        </p:txBody>
      </p:sp>
      <p:sp>
        <p:nvSpPr>
          <p:cNvPr id="32" name="TextBox 31"/>
          <p:cNvSpPr txBox="1"/>
          <p:nvPr/>
        </p:nvSpPr>
        <p:spPr>
          <a:xfrm>
            <a:off x="3386138" y="4837113"/>
            <a:ext cx="1058862" cy="338137"/>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3:30 PM</a:t>
            </a:r>
          </a:p>
        </p:txBody>
      </p:sp>
      <p:sp>
        <p:nvSpPr>
          <p:cNvPr id="33" name="Oval 32"/>
          <p:cNvSpPr/>
          <p:nvPr/>
        </p:nvSpPr>
        <p:spPr>
          <a:xfrm>
            <a:off x="1477963" y="3365500"/>
            <a:ext cx="884237"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Home</a:t>
            </a:r>
          </a:p>
        </p:txBody>
      </p:sp>
      <p:sp>
        <p:nvSpPr>
          <p:cNvPr id="34" name="Oval 33"/>
          <p:cNvSpPr/>
          <p:nvPr/>
        </p:nvSpPr>
        <p:spPr>
          <a:xfrm>
            <a:off x="5654675" y="5216525"/>
            <a:ext cx="882650"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Work</a:t>
            </a:r>
          </a:p>
        </p:txBody>
      </p:sp>
      <p:cxnSp>
        <p:nvCxnSpPr>
          <p:cNvPr id="35" name="Straight Arrow Connector 34"/>
          <p:cNvCxnSpPr>
            <a:endCxn id="34" idx="2"/>
          </p:cNvCxnSpPr>
          <p:nvPr/>
        </p:nvCxnSpPr>
        <p:spPr>
          <a:xfrm>
            <a:off x="2332038" y="3983038"/>
            <a:ext cx="3322637" cy="1641475"/>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3" idx="7"/>
          </p:cNvCxnSpPr>
          <p:nvPr/>
        </p:nvCxnSpPr>
        <p:spPr>
          <a:xfrm rot="5400000" flipH="1" flipV="1">
            <a:off x="3440906" y="1950244"/>
            <a:ext cx="325438" cy="2743200"/>
          </a:xfrm>
          <a:prstGeom prst="straightConnector1">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5013325" y="2747963"/>
            <a:ext cx="884238"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Shop</a:t>
            </a:r>
          </a:p>
        </p:txBody>
      </p:sp>
      <p:sp>
        <p:nvSpPr>
          <p:cNvPr id="38" name="TextBox 53"/>
          <p:cNvSpPr txBox="1">
            <a:spLocks noChangeArrowheads="1"/>
          </p:cNvSpPr>
          <p:nvPr/>
        </p:nvSpPr>
        <p:spPr bwMode="auto">
          <a:xfrm rot="21066693">
            <a:off x="2373313" y="2924175"/>
            <a:ext cx="2873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Home to Shop by car</a:t>
            </a:r>
          </a:p>
        </p:txBody>
      </p:sp>
      <p:sp>
        <p:nvSpPr>
          <p:cNvPr id="39" name="TextBox 55"/>
          <p:cNvSpPr txBox="1">
            <a:spLocks noChangeArrowheads="1"/>
          </p:cNvSpPr>
          <p:nvPr/>
        </p:nvSpPr>
        <p:spPr bwMode="auto">
          <a:xfrm>
            <a:off x="2168525" y="4114800"/>
            <a:ext cx="240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Home to Work by Bus</a:t>
            </a:r>
          </a:p>
        </p:txBody>
      </p:sp>
      <p:cxnSp>
        <p:nvCxnSpPr>
          <p:cNvPr id="40" name="Straight Arrow Connector 39"/>
          <p:cNvCxnSpPr>
            <a:endCxn id="33" idx="6"/>
          </p:cNvCxnSpPr>
          <p:nvPr/>
        </p:nvCxnSpPr>
        <p:spPr>
          <a:xfrm rot="10800000">
            <a:off x="2362200" y="3773488"/>
            <a:ext cx="3482975" cy="1611312"/>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6759575" y="3700463"/>
            <a:ext cx="882650" cy="815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Diner</a:t>
            </a:r>
          </a:p>
        </p:txBody>
      </p:sp>
      <p:cxnSp>
        <p:nvCxnSpPr>
          <p:cNvPr id="42" name="Straight Arrow Connector 41"/>
          <p:cNvCxnSpPr>
            <a:endCxn id="41" idx="1"/>
          </p:cNvCxnSpPr>
          <p:nvPr/>
        </p:nvCxnSpPr>
        <p:spPr>
          <a:xfrm>
            <a:off x="5821363" y="3271838"/>
            <a:ext cx="1066800" cy="547687"/>
          </a:xfrm>
          <a:prstGeom prst="straightConnector1">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61"/>
          <p:cNvSpPr txBox="1">
            <a:spLocks noChangeArrowheads="1"/>
          </p:cNvSpPr>
          <p:nvPr/>
        </p:nvSpPr>
        <p:spPr bwMode="auto">
          <a:xfrm>
            <a:off x="6210300" y="30480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Shop to Diner by car</a:t>
            </a:r>
          </a:p>
        </p:txBody>
      </p:sp>
      <p:cxnSp>
        <p:nvCxnSpPr>
          <p:cNvPr id="44" name="Straight Arrow Connector 43"/>
          <p:cNvCxnSpPr>
            <a:stCxn id="41" idx="2"/>
          </p:cNvCxnSpPr>
          <p:nvPr/>
        </p:nvCxnSpPr>
        <p:spPr>
          <a:xfrm rot="10800000">
            <a:off x="2239963" y="3670300"/>
            <a:ext cx="4519612" cy="438150"/>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203325" y="3014663"/>
            <a:ext cx="1060450" cy="338137"/>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5:30 PM</a:t>
            </a:r>
          </a:p>
        </p:txBody>
      </p:sp>
      <p:sp>
        <p:nvSpPr>
          <p:cNvPr id="46" name="TextBox 45"/>
          <p:cNvSpPr txBox="1"/>
          <p:nvPr/>
        </p:nvSpPr>
        <p:spPr>
          <a:xfrm>
            <a:off x="7648575" y="3965575"/>
            <a:ext cx="1058863" cy="338138"/>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7:30 PM</a:t>
            </a:r>
          </a:p>
        </p:txBody>
      </p:sp>
      <p:sp>
        <p:nvSpPr>
          <p:cNvPr id="47" name="TextBox 46"/>
          <p:cNvSpPr txBox="1"/>
          <p:nvPr/>
        </p:nvSpPr>
        <p:spPr>
          <a:xfrm>
            <a:off x="1828800" y="3449638"/>
            <a:ext cx="1058863" cy="338137"/>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9:30 PM</a:t>
            </a:r>
          </a:p>
        </p:txBody>
      </p:sp>
      <p:sp>
        <p:nvSpPr>
          <p:cNvPr id="48" name="TextBox 47"/>
          <p:cNvSpPr txBox="1"/>
          <p:nvPr/>
        </p:nvSpPr>
        <p:spPr>
          <a:xfrm>
            <a:off x="6180138" y="4386263"/>
            <a:ext cx="1058862" cy="338137"/>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9:00 PM</a:t>
            </a:r>
          </a:p>
        </p:txBody>
      </p:sp>
      <p:sp>
        <p:nvSpPr>
          <p:cNvPr id="49" name="TextBox 48"/>
          <p:cNvSpPr txBox="1"/>
          <p:nvPr/>
        </p:nvSpPr>
        <p:spPr>
          <a:xfrm>
            <a:off x="693738" y="4038600"/>
            <a:ext cx="1058862" cy="338138"/>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7:30 AM</a:t>
            </a:r>
          </a:p>
        </p:txBody>
      </p:sp>
      <p:sp>
        <p:nvSpPr>
          <p:cNvPr id="50" name="TextBox 49"/>
          <p:cNvSpPr txBox="1"/>
          <p:nvPr/>
        </p:nvSpPr>
        <p:spPr>
          <a:xfrm>
            <a:off x="4792663" y="5791200"/>
            <a:ext cx="1058862" cy="338138"/>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8:15 PM</a:t>
            </a:r>
          </a:p>
        </p:txBody>
      </p:sp>
      <p:sp>
        <p:nvSpPr>
          <p:cNvPr id="51" name="TextBox 50"/>
          <p:cNvSpPr txBox="1"/>
          <p:nvPr/>
        </p:nvSpPr>
        <p:spPr>
          <a:xfrm>
            <a:off x="5570538" y="4843463"/>
            <a:ext cx="1058862" cy="338137"/>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4:30 PM</a:t>
            </a:r>
          </a:p>
        </p:txBody>
      </p:sp>
      <p:sp>
        <p:nvSpPr>
          <p:cNvPr id="52" name="TextBox 51"/>
          <p:cNvSpPr txBox="1"/>
          <p:nvPr/>
        </p:nvSpPr>
        <p:spPr>
          <a:xfrm>
            <a:off x="2133600" y="3686175"/>
            <a:ext cx="1058863" cy="338138"/>
          </a:xfrm>
          <a:prstGeom prst="rect">
            <a:avLst/>
          </a:prstGeom>
          <a:noFill/>
        </p:spPr>
        <p:txBody>
          <a:bodyPr>
            <a:spAutoFit/>
          </a:bodyPr>
          <a:lstStyle/>
          <a:p>
            <a:pPr fontAlgn="auto">
              <a:spcBef>
                <a:spcPts val="0"/>
              </a:spcBef>
              <a:spcAft>
                <a:spcPts val="0"/>
              </a:spcAft>
              <a:defRPr/>
            </a:pPr>
            <a:r>
              <a:rPr lang="en-US" sz="1600" b="1" dirty="0">
                <a:solidFill>
                  <a:schemeClr val="accent6">
                    <a:lumMod val="50000"/>
                  </a:schemeClr>
                </a:solidFill>
                <a:latin typeface="+mn-lt"/>
                <a:cs typeface="+mn-cs"/>
              </a:rPr>
              <a:t>5:15 PM</a:t>
            </a:r>
          </a:p>
        </p:txBody>
      </p:sp>
      <p:sp>
        <p:nvSpPr>
          <p:cNvPr id="53" name="TextBox 73"/>
          <p:cNvSpPr txBox="1">
            <a:spLocks noChangeArrowheads="1"/>
          </p:cNvSpPr>
          <p:nvPr/>
        </p:nvSpPr>
        <p:spPr bwMode="auto">
          <a:xfrm>
            <a:off x="3916363" y="4424363"/>
            <a:ext cx="2344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latin typeface="Calibri" panose="020F0502020204030204" pitchFamily="34" charset="0"/>
              </a:rPr>
              <a:t>Work to Home by Bus</a:t>
            </a:r>
          </a:p>
        </p:txBody>
      </p:sp>
      <p:sp>
        <p:nvSpPr>
          <p:cNvPr id="3" name="Slide Number Placeholder 2"/>
          <p:cNvSpPr>
            <a:spLocks noGrp="1"/>
          </p:cNvSpPr>
          <p:nvPr>
            <p:ph type="sldNum" sz="quarter" idx="12"/>
          </p:nvPr>
        </p:nvSpPr>
        <p:spPr/>
        <p:txBody>
          <a:bodyPr/>
          <a:lstStyle/>
          <a:p>
            <a:fld id="{F7877967-DBFB-4753-B004-F8893E870386}" type="slidenum">
              <a:rPr lang="en-US" smtClean="0"/>
              <a:t>53</a:t>
            </a:fld>
            <a:endParaRPr lang="en-US"/>
          </a:p>
        </p:txBody>
      </p:sp>
    </p:spTree>
    <p:extLst>
      <p:ext uri="{BB962C8B-B14F-4D97-AF65-F5344CB8AC3E}">
        <p14:creationId xmlns:p14="http://schemas.microsoft.com/office/powerpoint/2010/main" val="24302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t>Some Key Aspects of Activity Based Models</a:t>
            </a:r>
            <a:endParaRPr lang="en-US" dirty="0"/>
          </a:p>
        </p:txBody>
      </p:sp>
      <p:sp>
        <p:nvSpPr>
          <p:cNvPr id="3" name="Content Placeholder 2"/>
          <p:cNvSpPr>
            <a:spLocks noGrp="1"/>
          </p:cNvSpPr>
          <p:nvPr>
            <p:ph idx="1"/>
          </p:nvPr>
        </p:nvSpPr>
        <p:spPr/>
        <p:txBody>
          <a:bodyPr/>
          <a:lstStyle/>
          <a:p>
            <a:pPr marL="0" indent="0" algn="just">
              <a:spcBef>
                <a:spcPts val="1200"/>
              </a:spcBef>
              <a:spcAft>
                <a:spcPts val="1200"/>
              </a:spcAft>
              <a:buNone/>
            </a:pPr>
            <a:r>
              <a:rPr lang="en-IN" altLang="en-US" dirty="0">
                <a:latin typeface="ArialMT"/>
              </a:rPr>
              <a:t>• </a:t>
            </a:r>
            <a:r>
              <a:rPr lang="en-IN" altLang="en-US" dirty="0">
                <a:latin typeface="Calibri" panose="020F0502020204030204" pitchFamily="34" charset="0"/>
              </a:rPr>
              <a:t>Trips are linked for each person in a day</a:t>
            </a:r>
          </a:p>
          <a:p>
            <a:pPr marL="0" indent="0" algn="just">
              <a:spcBef>
                <a:spcPts val="1200"/>
              </a:spcBef>
              <a:spcAft>
                <a:spcPts val="1200"/>
              </a:spcAft>
              <a:buNone/>
            </a:pPr>
            <a:r>
              <a:rPr lang="en-IN" altLang="en-US" dirty="0">
                <a:latin typeface="ArialMT"/>
              </a:rPr>
              <a:t>• </a:t>
            </a:r>
            <a:r>
              <a:rPr lang="en-IN" altLang="en-US" dirty="0">
                <a:latin typeface="Calibri" panose="020F0502020204030204" pitchFamily="34" charset="0"/>
              </a:rPr>
              <a:t>Timing and durations are included</a:t>
            </a:r>
          </a:p>
          <a:p>
            <a:pPr marL="0" indent="0" algn="just">
              <a:spcBef>
                <a:spcPts val="1200"/>
              </a:spcBef>
              <a:spcAft>
                <a:spcPts val="1200"/>
              </a:spcAft>
              <a:buNone/>
            </a:pPr>
            <a:r>
              <a:rPr lang="en-IN" altLang="en-US" dirty="0">
                <a:latin typeface="ArialMT"/>
              </a:rPr>
              <a:t>• </a:t>
            </a:r>
            <a:r>
              <a:rPr lang="en-IN" altLang="en-US" dirty="0">
                <a:latin typeface="Calibri" panose="020F0502020204030204" pitchFamily="34" charset="0"/>
              </a:rPr>
              <a:t>Entire daily travel patterns are linked</a:t>
            </a:r>
          </a:p>
          <a:p>
            <a:pPr marL="0" indent="0" algn="just">
              <a:spcBef>
                <a:spcPts val="1200"/>
              </a:spcBef>
              <a:spcAft>
                <a:spcPts val="1200"/>
              </a:spcAft>
              <a:buNone/>
            </a:pPr>
            <a:r>
              <a:rPr lang="en-IN" altLang="en-US" dirty="0">
                <a:latin typeface="ArialMT"/>
              </a:rPr>
              <a:t>• </a:t>
            </a:r>
            <a:r>
              <a:rPr lang="en-IN" altLang="en-US" dirty="0">
                <a:latin typeface="Calibri" panose="020F0502020204030204" pitchFamily="34" charset="0"/>
              </a:rPr>
              <a:t>Car use is associated to needs (take child to school, drive together to shop &amp; dine and back )</a:t>
            </a:r>
          </a:p>
          <a:p>
            <a:pPr marL="0" indent="0" algn="just">
              <a:spcBef>
                <a:spcPts val="1200"/>
              </a:spcBef>
              <a:spcAft>
                <a:spcPts val="1200"/>
              </a:spcAft>
              <a:buNone/>
            </a:pPr>
            <a:endParaRPr lang="en-IN" altLang="en-US" dirty="0"/>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54</a:t>
            </a:fld>
            <a:endParaRPr lang="en-US"/>
          </a:p>
        </p:txBody>
      </p:sp>
    </p:spTree>
    <p:extLst>
      <p:ext uri="{BB962C8B-B14F-4D97-AF65-F5344CB8AC3E}">
        <p14:creationId xmlns:p14="http://schemas.microsoft.com/office/powerpoint/2010/main" val="146967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t>Survey Instrument</a:t>
            </a:r>
            <a:endParaRPr lang="en-US" dirty="0"/>
          </a:p>
        </p:txBody>
      </p:sp>
      <p:sp>
        <p:nvSpPr>
          <p:cNvPr id="3" name="Content Placeholder 2"/>
          <p:cNvSpPr>
            <a:spLocks noGrp="1"/>
          </p:cNvSpPr>
          <p:nvPr>
            <p:ph idx="1"/>
          </p:nvPr>
        </p:nvSpPr>
        <p:spPr/>
        <p:txBody>
          <a:bodyPr/>
          <a:lstStyle/>
          <a:p>
            <a:pPr>
              <a:defRPr/>
            </a:pPr>
            <a:r>
              <a:rPr lang="en-IN" sz="2400" dirty="0"/>
              <a:t> Household Information</a:t>
            </a:r>
          </a:p>
          <a:p>
            <a:pPr>
              <a:defRPr/>
            </a:pPr>
            <a:r>
              <a:rPr lang="en-IN" sz="2400" dirty="0"/>
              <a:t> Person Information</a:t>
            </a:r>
          </a:p>
          <a:p>
            <a:pPr>
              <a:defRPr/>
            </a:pPr>
            <a:r>
              <a:rPr lang="en-IN" sz="2400" dirty="0"/>
              <a:t> Activity Information</a:t>
            </a:r>
          </a:p>
          <a:p>
            <a:pPr>
              <a:defRPr/>
            </a:pPr>
            <a:endParaRPr lang="en-IN" sz="2400" dirty="0"/>
          </a:p>
          <a:p>
            <a:pPr marL="0" indent="0">
              <a:buNone/>
              <a:defRPr/>
            </a:pPr>
            <a:r>
              <a:rPr lang="en-IN" b="1" dirty="0"/>
              <a:t>Activity Diary</a:t>
            </a:r>
          </a:p>
          <a:p>
            <a:pPr marL="0" indent="0">
              <a:buNone/>
              <a:defRPr/>
            </a:pPr>
            <a:r>
              <a:rPr lang="en-IN" sz="2400" b="1" dirty="0"/>
              <a:t> Activities classified:</a:t>
            </a:r>
          </a:p>
          <a:p>
            <a:pPr lvl="1">
              <a:defRPr/>
            </a:pPr>
            <a:r>
              <a:rPr lang="en-IN" sz="2000" dirty="0"/>
              <a:t>Work related activities</a:t>
            </a:r>
          </a:p>
          <a:p>
            <a:pPr lvl="1">
              <a:defRPr/>
            </a:pPr>
            <a:r>
              <a:rPr lang="en-IN" sz="2000" dirty="0"/>
              <a:t>Maintenance activities</a:t>
            </a:r>
          </a:p>
          <a:p>
            <a:pPr lvl="1">
              <a:defRPr/>
            </a:pPr>
            <a:r>
              <a:rPr lang="en-IN" sz="2000" dirty="0"/>
              <a:t>Leisure activities</a:t>
            </a:r>
            <a:endParaRPr lang="en-IN" sz="2000" b="1" dirty="0"/>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55</a:t>
            </a:fld>
            <a:endParaRPr lang="en-US"/>
          </a:p>
        </p:txBody>
      </p:sp>
    </p:spTree>
    <p:extLst>
      <p:ext uri="{BB962C8B-B14F-4D97-AF65-F5344CB8AC3E}">
        <p14:creationId xmlns:p14="http://schemas.microsoft.com/office/powerpoint/2010/main" val="3082544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t>Modelling approaches</a:t>
            </a:r>
            <a:endParaRPr lang="en-US" dirty="0"/>
          </a:p>
        </p:txBody>
      </p:sp>
      <p:sp>
        <p:nvSpPr>
          <p:cNvPr id="3" name="Content Placeholder 2"/>
          <p:cNvSpPr>
            <a:spLocks noGrp="1"/>
          </p:cNvSpPr>
          <p:nvPr>
            <p:ph idx="1"/>
          </p:nvPr>
        </p:nvSpPr>
        <p:spPr/>
        <p:txBody>
          <a:bodyPr/>
          <a:lstStyle/>
          <a:p>
            <a:pPr>
              <a:spcBef>
                <a:spcPts val="600"/>
              </a:spcBef>
              <a:spcAft>
                <a:spcPts val="600"/>
              </a:spcAft>
            </a:pPr>
            <a:r>
              <a:rPr lang="en-IN" altLang="en-US" dirty="0"/>
              <a:t>Econometric modelling</a:t>
            </a:r>
          </a:p>
          <a:p>
            <a:pPr>
              <a:spcBef>
                <a:spcPts val="600"/>
              </a:spcBef>
              <a:spcAft>
                <a:spcPts val="600"/>
              </a:spcAft>
            </a:pPr>
            <a:r>
              <a:rPr lang="en-IN" altLang="en-US" dirty="0"/>
              <a:t>Rule based modelling</a:t>
            </a:r>
          </a:p>
          <a:p>
            <a:pPr>
              <a:spcBef>
                <a:spcPts val="600"/>
              </a:spcBef>
              <a:spcAft>
                <a:spcPts val="600"/>
              </a:spcAft>
            </a:pPr>
            <a:r>
              <a:rPr lang="en-US" altLang="en-US" dirty="0"/>
              <a:t>Markov models</a:t>
            </a:r>
            <a:endParaRPr lang="en-IN" altLang="en-US" dirty="0"/>
          </a:p>
          <a:p>
            <a:pPr>
              <a:spcBef>
                <a:spcPts val="600"/>
              </a:spcBef>
              <a:spcAft>
                <a:spcPts val="600"/>
              </a:spcAft>
            </a:pPr>
            <a:r>
              <a:rPr lang="en-IN" altLang="en-US" dirty="0"/>
              <a:t>Microsimulation modelling</a:t>
            </a:r>
          </a:p>
          <a:p>
            <a:endParaRPr lang="en-IN" altLang="en-US" sz="2400" dirty="0"/>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56</a:t>
            </a:fld>
            <a:endParaRPr lang="en-US"/>
          </a:p>
        </p:txBody>
      </p:sp>
    </p:spTree>
    <p:extLst>
      <p:ext uri="{BB962C8B-B14F-4D97-AF65-F5344CB8AC3E}">
        <p14:creationId xmlns:p14="http://schemas.microsoft.com/office/powerpoint/2010/main" val="637451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1325563"/>
          </a:xfrm>
        </p:spPr>
        <p:txBody>
          <a:bodyPr vert="horz" lIns="91440" tIns="45720" rIns="91440" bIns="45720" rtlCol="0" anchor="ctr">
            <a:noAutofit/>
          </a:bodyPr>
          <a:lstStyle/>
          <a:p>
            <a:r>
              <a:rPr lang="en-US" sz="2800" dirty="0">
                <a:solidFill>
                  <a:schemeClr val="accent2">
                    <a:lumMod val="75000"/>
                  </a:schemeClr>
                </a:solidFill>
                <a:latin typeface="Adobe Caslon Pro Bold" panose="0205070206050A020403" pitchFamily="18" charset="0"/>
              </a:rPr>
              <a:t>Activities in Time and Space</a:t>
            </a:r>
          </a:p>
        </p:txBody>
      </p:sp>
      <p:sp>
        <p:nvSpPr>
          <p:cNvPr id="5" name="Line 4"/>
          <p:cNvSpPr>
            <a:spLocks noChangeShapeType="1"/>
          </p:cNvSpPr>
          <p:nvPr/>
        </p:nvSpPr>
        <p:spPr bwMode="auto">
          <a:xfrm flipV="1">
            <a:off x="9054420" y="1462314"/>
            <a:ext cx="38100" cy="366236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5"/>
          <p:cNvSpPr>
            <a:spLocks noChangeShapeType="1"/>
          </p:cNvSpPr>
          <p:nvPr/>
        </p:nvSpPr>
        <p:spPr bwMode="auto">
          <a:xfrm flipV="1">
            <a:off x="10395857" y="1186089"/>
            <a:ext cx="38100" cy="366236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6"/>
          <p:cNvSpPr>
            <a:spLocks noChangeShapeType="1"/>
          </p:cNvSpPr>
          <p:nvPr/>
        </p:nvSpPr>
        <p:spPr bwMode="auto">
          <a:xfrm flipV="1">
            <a:off x="11737295" y="1502002"/>
            <a:ext cx="38100" cy="366236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7"/>
          <p:cNvSpPr>
            <a:spLocks noChangeShapeType="1"/>
          </p:cNvSpPr>
          <p:nvPr/>
        </p:nvSpPr>
        <p:spPr bwMode="auto">
          <a:xfrm flipV="1">
            <a:off x="10946720" y="1657577"/>
            <a:ext cx="38100" cy="366236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8"/>
          <p:cNvSpPr>
            <a:spLocks noChangeShapeType="1"/>
          </p:cNvSpPr>
          <p:nvPr/>
        </p:nvSpPr>
        <p:spPr bwMode="auto">
          <a:xfrm flipV="1">
            <a:off x="9054420" y="4888139"/>
            <a:ext cx="1341437" cy="236538"/>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9"/>
          <p:cNvSpPr>
            <a:spLocks noChangeShapeType="1"/>
          </p:cNvSpPr>
          <p:nvPr/>
        </p:nvSpPr>
        <p:spPr bwMode="auto">
          <a:xfrm>
            <a:off x="10395857" y="4888139"/>
            <a:ext cx="1341438" cy="314325"/>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0"/>
          <p:cNvSpPr>
            <a:spLocks noChangeShapeType="1"/>
          </p:cNvSpPr>
          <p:nvPr/>
        </p:nvSpPr>
        <p:spPr bwMode="auto">
          <a:xfrm flipH="1">
            <a:off x="10946720" y="5202464"/>
            <a:ext cx="790575" cy="119063"/>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1"/>
          <p:cNvSpPr>
            <a:spLocks noChangeShapeType="1"/>
          </p:cNvSpPr>
          <p:nvPr/>
        </p:nvSpPr>
        <p:spPr bwMode="auto">
          <a:xfrm flipH="1" flipV="1">
            <a:off x="9054420" y="5124677"/>
            <a:ext cx="1892300" cy="196850"/>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2"/>
          <p:cNvSpPr>
            <a:spLocks noChangeShapeType="1"/>
          </p:cNvSpPr>
          <p:nvPr/>
        </p:nvSpPr>
        <p:spPr bwMode="auto">
          <a:xfrm flipV="1">
            <a:off x="9054420" y="4494439"/>
            <a:ext cx="1341437" cy="511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3"/>
          <p:cNvSpPr>
            <a:spLocks noChangeShapeType="1"/>
          </p:cNvSpPr>
          <p:nvPr/>
        </p:nvSpPr>
        <p:spPr bwMode="auto">
          <a:xfrm flipV="1">
            <a:off x="10395857" y="3667352"/>
            <a:ext cx="1588" cy="82708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4"/>
          <p:cNvSpPr>
            <a:spLocks noChangeShapeType="1"/>
          </p:cNvSpPr>
          <p:nvPr/>
        </p:nvSpPr>
        <p:spPr bwMode="auto">
          <a:xfrm flipV="1">
            <a:off x="10395857" y="3194277"/>
            <a:ext cx="1381125" cy="473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5"/>
          <p:cNvSpPr>
            <a:spLocks noChangeShapeType="1"/>
          </p:cNvSpPr>
          <p:nvPr/>
        </p:nvSpPr>
        <p:spPr bwMode="auto">
          <a:xfrm flipH="1" flipV="1">
            <a:off x="10986407" y="2722789"/>
            <a:ext cx="790575" cy="195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6"/>
          <p:cNvSpPr>
            <a:spLocks noChangeShapeType="1"/>
          </p:cNvSpPr>
          <p:nvPr/>
        </p:nvSpPr>
        <p:spPr bwMode="auto">
          <a:xfrm flipH="1" flipV="1">
            <a:off x="9092520" y="1856014"/>
            <a:ext cx="1893887" cy="590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7"/>
          <p:cNvSpPr>
            <a:spLocks noChangeShapeType="1"/>
          </p:cNvSpPr>
          <p:nvPr/>
        </p:nvSpPr>
        <p:spPr bwMode="auto">
          <a:xfrm flipV="1">
            <a:off x="10986407" y="2446564"/>
            <a:ext cx="1588" cy="27622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8"/>
          <p:cNvSpPr>
            <a:spLocks noChangeShapeType="1"/>
          </p:cNvSpPr>
          <p:nvPr/>
        </p:nvSpPr>
        <p:spPr bwMode="auto">
          <a:xfrm>
            <a:off x="11776982" y="2918052"/>
            <a:ext cx="1588" cy="31432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9"/>
          <p:cNvSpPr>
            <a:spLocks noChangeShapeType="1"/>
          </p:cNvSpPr>
          <p:nvPr/>
        </p:nvSpPr>
        <p:spPr bwMode="auto">
          <a:xfrm>
            <a:off x="9054420" y="5005614"/>
            <a:ext cx="1587" cy="11906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0"/>
          <p:cNvSpPr>
            <a:spLocks noChangeShapeType="1"/>
          </p:cNvSpPr>
          <p:nvPr/>
        </p:nvSpPr>
        <p:spPr bwMode="auto">
          <a:xfrm flipV="1">
            <a:off x="9092520" y="1462314"/>
            <a:ext cx="1587" cy="3937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1"/>
          <p:cNvSpPr>
            <a:spLocks noChangeShapeType="1"/>
          </p:cNvSpPr>
          <p:nvPr/>
        </p:nvSpPr>
        <p:spPr bwMode="auto">
          <a:xfrm>
            <a:off x="7514545" y="4888139"/>
            <a:ext cx="3867150" cy="14970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2"/>
          <p:cNvSpPr>
            <a:spLocks noChangeShapeType="1"/>
          </p:cNvSpPr>
          <p:nvPr/>
        </p:nvSpPr>
        <p:spPr bwMode="auto">
          <a:xfrm flipV="1">
            <a:off x="7474857" y="4180114"/>
            <a:ext cx="2408238" cy="825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3"/>
          <p:cNvSpPr>
            <a:spLocks noChangeShapeType="1"/>
          </p:cNvSpPr>
          <p:nvPr/>
        </p:nvSpPr>
        <p:spPr bwMode="auto">
          <a:xfrm flipV="1">
            <a:off x="7633607" y="1343252"/>
            <a:ext cx="0" cy="3662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24"/>
          <p:cNvSpPr txBox="1">
            <a:spLocks noChangeArrowheads="1"/>
          </p:cNvSpPr>
          <p:nvPr/>
        </p:nvSpPr>
        <p:spPr bwMode="auto">
          <a:xfrm rot="1857826">
            <a:off x="11232470" y="5983514"/>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x</a:t>
            </a:r>
          </a:p>
        </p:txBody>
      </p:sp>
      <p:sp>
        <p:nvSpPr>
          <p:cNvPr id="26" name="Text Box 25"/>
          <p:cNvSpPr txBox="1">
            <a:spLocks noChangeArrowheads="1"/>
          </p:cNvSpPr>
          <p:nvPr/>
        </p:nvSpPr>
        <p:spPr bwMode="auto">
          <a:xfrm rot="20549949">
            <a:off x="9498920" y="3811814"/>
            <a:ext cx="30003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y</a:t>
            </a:r>
          </a:p>
        </p:txBody>
      </p:sp>
      <p:sp>
        <p:nvSpPr>
          <p:cNvPr id="27" name="Text Box 26"/>
          <p:cNvSpPr txBox="1">
            <a:spLocks noChangeArrowheads="1"/>
          </p:cNvSpPr>
          <p:nvPr/>
        </p:nvSpPr>
        <p:spPr bwMode="auto">
          <a:xfrm rot="16200000">
            <a:off x="7039089" y="1529782"/>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Time</a:t>
            </a:r>
          </a:p>
        </p:txBody>
      </p:sp>
      <p:sp>
        <p:nvSpPr>
          <p:cNvPr id="28" name="Text Box 27"/>
          <p:cNvSpPr txBox="1">
            <a:spLocks noChangeArrowheads="1"/>
          </p:cNvSpPr>
          <p:nvPr/>
        </p:nvSpPr>
        <p:spPr bwMode="auto">
          <a:xfrm>
            <a:off x="8676595" y="4753202"/>
            <a:ext cx="3492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H</a:t>
            </a:r>
          </a:p>
        </p:txBody>
      </p:sp>
      <p:sp>
        <p:nvSpPr>
          <p:cNvPr id="29" name="Text Box 28"/>
          <p:cNvSpPr txBox="1">
            <a:spLocks noChangeArrowheads="1"/>
          </p:cNvSpPr>
          <p:nvPr/>
        </p:nvSpPr>
        <p:spPr bwMode="auto">
          <a:xfrm>
            <a:off x="10373632" y="4516664"/>
            <a:ext cx="40005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W</a:t>
            </a:r>
          </a:p>
          <a:p>
            <a:pPr>
              <a:spcBef>
                <a:spcPct val="0"/>
              </a:spcBef>
              <a:buFontTx/>
              <a:buNone/>
            </a:pPr>
            <a:endParaRPr lang="en-US" altLang="en-US" sz="1800">
              <a:solidFill>
                <a:srgbClr val="000000"/>
              </a:solidFill>
            </a:endParaRPr>
          </a:p>
        </p:txBody>
      </p:sp>
      <p:sp>
        <p:nvSpPr>
          <p:cNvPr id="30" name="Text Box 29"/>
          <p:cNvSpPr txBox="1">
            <a:spLocks noChangeArrowheads="1"/>
          </p:cNvSpPr>
          <p:nvPr/>
        </p:nvSpPr>
        <p:spPr bwMode="auto">
          <a:xfrm>
            <a:off x="11754757" y="4830989"/>
            <a:ext cx="311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L</a:t>
            </a:r>
          </a:p>
        </p:txBody>
      </p:sp>
      <p:sp>
        <p:nvSpPr>
          <p:cNvPr id="31" name="Text Box 30"/>
          <p:cNvSpPr txBox="1">
            <a:spLocks noChangeArrowheads="1"/>
          </p:cNvSpPr>
          <p:nvPr/>
        </p:nvSpPr>
        <p:spPr bwMode="auto">
          <a:xfrm>
            <a:off x="10926082" y="5383439"/>
            <a:ext cx="334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S</a:t>
            </a:r>
          </a:p>
        </p:txBody>
      </p:sp>
      <p:grpSp>
        <p:nvGrpSpPr>
          <p:cNvPr id="32" name="Group 31"/>
          <p:cNvGrpSpPr>
            <a:grpSpLocks/>
          </p:cNvGrpSpPr>
          <p:nvPr/>
        </p:nvGrpSpPr>
        <p:grpSpPr bwMode="auto">
          <a:xfrm>
            <a:off x="5222195" y="5888264"/>
            <a:ext cx="4211637" cy="611188"/>
            <a:chOff x="521" y="2387"/>
            <a:chExt cx="1293" cy="907"/>
          </a:xfrm>
        </p:grpSpPr>
        <p:sp>
          <p:nvSpPr>
            <p:cNvPr id="33" name="Rectangle 32"/>
            <p:cNvSpPr>
              <a:spLocks noChangeArrowheads="1"/>
            </p:cNvSpPr>
            <p:nvPr/>
          </p:nvSpPr>
          <p:spPr bwMode="auto">
            <a:xfrm>
              <a:off x="521" y="2387"/>
              <a:ext cx="1293"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IN" altLang="en-US" sz="1800">
                <a:solidFill>
                  <a:srgbClr val="000000"/>
                </a:solidFill>
                <a:cs typeface="Times New Roman" panose="02020603050405020304" pitchFamily="18" charset="0"/>
              </a:endParaRPr>
            </a:p>
          </p:txBody>
        </p:sp>
        <p:sp>
          <p:nvSpPr>
            <p:cNvPr id="34" name="Text Box 33"/>
            <p:cNvSpPr txBox="1">
              <a:spLocks noChangeArrowheads="1"/>
            </p:cNvSpPr>
            <p:nvPr/>
          </p:nvSpPr>
          <p:spPr bwMode="auto">
            <a:xfrm>
              <a:off x="531" y="2444"/>
              <a:ext cx="1233" cy="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b="1">
                  <a:solidFill>
                    <a:srgbClr val="000000"/>
                  </a:solidFill>
                </a:rPr>
                <a:t>Activities:</a:t>
              </a:r>
            </a:p>
            <a:p>
              <a:pPr>
                <a:spcBef>
                  <a:spcPct val="0"/>
                </a:spcBef>
                <a:buFontTx/>
                <a:buNone/>
              </a:pPr>
              <a:r>
                <a:rPr lang="en-US" altLang="en-US" sz="1200" b="1">
                  <a:solidFill>
                    <a:srgbClr val="000000"/>
                  </a:solidFill>
                </a:rPr>
                <a:t>H … Home	W … Work	L … Leisure	S …  Shopping</a:t>
              </a:r>
            </a:p>
          </p:txBody>
        </p:sp>
      </p:grpSp>
      <p:pic>
        <p:nvPicPr>
          <p:cNvPr id="48" name="Picture 47"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4109"/>
          <a:stretch/>
        </p:blipFill>
        <p:spPr bwMode="auto">
          <a:xfrm>
            <a:off x="463531" y="3229294"/>
            <a:ext cx="4457700" cy="2905882"/>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ular Callout 48"/>
          <p:cNvSpPr/>
          <p:nvPr/>
        </p:nvSpPr>
        <p:spPr>
          <a:xfrm>
            <a:off x="602366" y="2630976"/>
            <a:ext cx="1649181" cy="546757"/>
          </a:xfrm>
          <a:prstGeom prst="wedgeRoundRectCallou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n-US" sz="1400" dirty="0">
                <a:solidFill>
                  <a:schemeClr val="bg1"/>
                </a:solidFill>
                <a:latin typeface="Cuprum" panose="00000500000000000000" pitchFamily="2" charset="0"/>
                <a:ea typeface="Adobe Fan Heiti Std B" panose="020B0700000000000000" pitchFamily="34" charset="-128"/>
              </a:rPr>
              <a:t>Motorized transport modes</a:t>
            </a:r>
          </a:p>
        </p:txBody>
      </p:sp>
      <p:sp>
        <p:nvSpPr>
          <p:cNvPr id="50" name="Oval Callout 49"/>
          <p:cNvSpPr/>
          <p:nvPr/>
        </p:nvSpPr>
        <p:spPr>
          <a:xfrm>
            <a:off x="2023139" y="2402061"/>
            <a:ext cx="1338485" cy="442770"/>
          </a:xfrm>
          <a:prstGeom prst="wedgeEllipseCallout">
            <a:avLst/>
          </a:prstGeom>
          <a:solidFill>
            <a:srgbClr val="1FA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uprum" panose="00000500000000000000" pitchFamily="2" charset="0"/>
              </a:rPr>
              <a:t>Mobility </a:t>
            </a:r>
          </a:p>
        </p:txBody>
      </p:sp>
      <p:sp>
        <p:nvSpPr>
          <p:cNvPr id="51" name="Rounded Rectangular Callout 50"/>
          <p:cNvSpPr/>
          <p:nvPr/>
        </p:nvSpPr>
        <p:spPr>
          <a:xfrm>
            <a:off x="4299543" y="2904354"/>
            <a:ext cx="2233786" cy="941864"/>
          </a:xfrm>
          <a:prstGeom prst="wedgeRoundRectCallou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n-IN" dirty="0">
                <a:latin typeface="Cuprum" panose="00000500000000000000" pitchFamily="2" charset="0"/>
              </a:rPr>
              <a:t>95,000,000</a:t>
            </a:r>
            <a:r>
              <a:rPr lang="en-IN" sz="1400" dirty="0">
                <a:latin typeface="Cuprum" panose="00000500000000000000" pitchFamily="2" charset="0"/>
              </a:rPr>
              <a:t> motorized transport automobiles manufactured per year</a:t>
            </a:r>
            <a:endParaRPr lang="en-US" sz="1400" dirty="0">
              <a:solidFill>
                <a:schemeClr val="bg1"/>
              </a:solidFill>
              <a:latin typeface="Cuprum" panose="00000500000000000000" pitchFamily="2" charset="0"/>
              <a:ea typeface="Adobe Fan Heiti Std B" panose="020B0700000000000000" pitchFamily="34" charset="-128"/>
            </a:endParaRPr>
          </a:p>
        </p:txBody>
      </p:sp>
      <p:sp>
        <p:nvSpPr>
          <p:cNvPr id="52" name="Oval Callout 51"/>
          <p:cNvSpPr/>
          <p:nvPr/>
        </p:nvSpPr>
        <p:spPr>
          <a:xfrm>
            <a:off x="74108" y="2169650"/>
            <a:ext cx="1949031" cy="406224"/>
          </a:xfrm>
          <a:prstGeom prst="wedgeEllipseCallout">
            <a:avLst/>
          </a:prstGeom>
          <a:solidFill>
            <a:srgbClr val="1FA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uprum" panose="00000500000000000000" pitchFamily="2" charset="0"/>
              </a:rPr>
              <a:t>Developments </a:t>
            </a:r>
          </a:p>
        </p:txBody>
      </p:sp>
      <p:sp>
        <p:nvSpPr>
          <p:cNvPr id="53" name="Oval Callout 52"/>
          <p:cNvSpPr/>
          <p:nvPr/>
        </p:nvSpPr>
        <p:spPr>
          <a:xfrm>
            <a:off x="2805304" y="1929992"/>
            <a:ext cx="1687161" cy="442770"/>
          </a:xfrm>
          <a:prstGeom prst="wedgeEllipseCallout">
            <a:avLst/>
          </a:prstGeom>
          <a:solidFill>
            <a:srgbClr val="1FA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uprum" panose="00000500000000000000" pitchFamily="2" charset="0"/>
              </a:rPr>
              <a:t>Opportunity</a:t>
            </a:r>
          </a:p>
        </p:txBody>
      </p:sp>
      <p:sp>
        <p:nvSpPr>
          <p:cNvPr id="54" name="Oval Callout 53"/>
          <p:cNvSpPr/>
          <p:nvPr/>
        </p:nvSpPr>
        <p:spPr>
          <a:xfrm>
            <a:off x="-99700" y="1642001"/>
            <a:ext cx="1687161" cy="442770"/>
          </a:xfrm>
          <a:prstGeom prst="wedgeEllipseCallout">
            <a:avLst/>
          </a:prstGeom>
          <a:solidFill>
            <a:srgbClr val="1FA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uprum" panose="00000500000000000000" pitchFamily="2" charset="0"/>
              </a:rPr>
              <a:t>Well-being</a:t>
            </a:r>
          </a:p>
        </p:txBody>
      </p:sp>
      <p:sp>
        <p:nvSpPr>
          <p:cNvPr id="55" name="Oval Callout 54"/>
          <p:cNvSpPr/>
          <p:nvPr/>
        </p:nvSpPr>
        <p:spPr>
          <a:xfrm>
            <a:off x="1701536" y="1584913"/>
            <a:ext cx="1316441" cy="456176"/>
          </a:xfrm>
          <a:prstGeom prst="wedgeEllipseCallout">
            <a:avLst/>
          </a:prstGeom>
          <a:solidFill>
            <a:srgbClr val="1FA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uprum" panose="00000500000000000000" pitchFamily="2" charset="0"/>
              </a:rPr>
              <a:t>Social inclusion </a:t>
            </a:r>
          </a:p>
        </p:txBody>
      </p:sp>
      <p:sp>
        <p:nvSpPr>
          <p:cNvPr id="56" name="Rounded Rectangular Callout 55"/>
          <p:cNvSpPr/>
          <p:nvPr/>
        </p:nvSpPr>
        <p:spPr>
          <a:xfrm>
            <a:off x="4434204" y="4585674"/>
            <a:ext cx="1014586" cy="629920"/>
          </a:xfrm>
          <a:prstGeom prst="wedgeRoundRectCallou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n-IN" dirty="0">
                <a:latin typeface="Cuprum" panose="00000500000000000000" pitchFamily="2" charset="0"/>
              </a:rPr>
              <a:t>73.7 % </a:t>
            </a:r>
            <a:r>
              <a:rPr lang="en-US" sz="1400" dirty="0">
                <a:solidFill>
                  <a:schemeClr val="bg1"/>
                </a:solidFill>
                <a:latin typeface="Cuprum" panose="00000500000000000000" pitchFamily="2" charset="0"/>
                <a:ea typeface="Adobe Fan Heiti Std B" panose="020B0700000000000000" pitchFamily="34" charset="-128"/>
              </a:rPr>
              <a:t> </a:t>
            </a:r>
          </a:p>
          <a:p>
            <a:pPr lvl="0"/>
            <a:r>
              <a:rPr lang="en-US" sz="1400" dirty="0">
                <a:solidFill>
                  <a:schemeClr val="bg1"/>
                </a:solidFill>
                <a:latin typeface="Cuprum" panose="00000500000000000000" pitchFamily="2" charset="0"/>
                <a:ea typeface="Adobe Fan Heiti Std B" panose="020B0700000000000000" pitchFamily="34" charset="-128"/>
              </a:rPr>
              <a:t>are car</a:t>
            </a:r>
            <a:endParaRPr lang="en-IN" dirty="0">
              <a:latin typeface="Cuprum" panose="00000500000000000000" pitchFamily="2" charset="0"/>
            </a:endParaRPr>
          </a:p>
        </p:txBody>
      </p:sp>
      <p:sp>
        <p:nvSpPr>
          <p:cNvPr id="57" name="Oval Callout 56"/>
          <p:cNvSpPr/>
          <p:nvPr/>
        </p:nvSpPr>
        <p:spPr>
          <a:xfrm>
            <a:off x="6077219" y="2680851"/>
            <a:ext cx="1687161" cy="442770"/>
          </a:xfrm>
          <a:prstGeom prst="wedgeEllipseCallout">
            <a:avLst/>
          </a:prstGeom>
          <a:solidFill>
            <a:srgbClr val="1FA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uprum" panose="00000500000000000000" pitchFamily="2" charset="0"/>
              </a:rPr>
              <a:t>Congestion</a:t>
            </a:r>
          </a:p>
        </p:txBody>
      </p:sp>
      <p:sp>
        <p:nvSpPr>
          <p:cNvPr id="58" name="Oval Callout 57"/>
          <p:cNvSpPr/>
          <p:nvPr/>
        </p:nvSpPr>
        <p:spPr>
          <a:xfrm>
            <a:off x="4987420" y="4042707"/>
            <a:ext cx="1483334" cy="615307"/>
          </a:xfrm>
          <a:prstGeom prst="wedgeEllipseCallout">
            <a:avLst/>
          </a:prstGeom>
          <a:solidFill>
            <a:srgbClr val="1FA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uprum" panose="00000500000000000000" pitchFamily="2" charset="0"/>
              </a:rPr>
              <a:t>Road accidents</a:t>
            </a:r>
          </a:p>
        </p:txBody>
      </p:sp>
      <p:sp>
        <p:nvSpPr>
          <p:cNvPr id="59" name="Oval Callout 58"/>
          <p:cNvSpPr/>
          <p:nvPr/>
        </p:nvSpPr>
        <p:spPr>
          <a:xfrm>
            <a:off x="5139300" y="2226463"/>
            <a:ext cx="1325553" cy="616326"/>
          </a:xfrm>
          <a:prstGeom prst="wedgeEllipseCallout">
            <a:avLst/>
          </a:prstGeom>
          <a:solidFill>
            <a:srgbClr val="1FA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uprum" panose="00000500000000000000" pitchFamily="2" charset="0"/>
              </a:rPr>
              <a:t>Carbon emission</a:t>
            </a:r>
          </a:p>
        </p:txBody>
      </p:sp>
      <p:sp>
        <p:nvSpPr>
          <p:cNvPr id="60" name="Oval Callout 59"/>
          <p:cNvSpPr/>
          <p:nvPr/>
        </p:nvSpPr>
        <p:spPr>
          <a:xfrm>
            <a:off x="4492465" y="5444049"/>
            <a:ext cx="1184521" cy="629694"/>
          </a:xfrm>
          <a:prstGeom prst="wedgeEllipseCallout">
            <a:avLst/>
          </a:prstGeom>
          <a:solidFill>
            <a:srgbClr val="1FA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solidFill>
                <a:latin typeface="Cuprum" panose="00000500000000000000" pitchFamily="2" charset="0"/>
              </a:rPr>
              <a:t>Urban sprawl</a:t>
            </a:r>
          </a:p>
        </p:txBody>
      </p:sp>
    </p:spTree>
    <p:extLst>
      <p:ext uri="{BB962C8B-B14F-4D97-AF65-F5344CB8AC3E}">
        <p14:creationId xmlns:p14="http://schemas.microsoft.com/office/powerpoint/2010/main" val="148037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childTnLst>
                          </p:cTn>
                        </p:par>
                        <p:par>
                          <p:cTn id="21" fill="hold">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par>
                          <p:cTn id="27" fill="hold">
                            <p:stCondLst>
                              <p:cond delay="3000"/>
                            </p:stCondLst>
                            <p:childTnLst>
                              <p:par>
                                <p:cTn id="28" presetID="55"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1000" fill="hold"/>
                                        <p:tgtEl>
                                          <p:spTgt spid="15"/>
                                        </p:tgtEl>
                                        <p:attrNameLst>
                                          <p:attrName>ppt_w</p:attrName>
                                        </p:attrNameLst>
                                      </p:cBhvr>
                                      <p:tavLst>
                                        <p:tav tm="0">
                                          <p:val>
                                            <p:strVal val="#ppt_w*0.70"/>
                                          </p:val>
                                        </p:tav>
                                        <p:tav tm="100000">
                                          <p:val>
                                            <p:strVal val="#ppt_w"/>
                                          </p:val>
                                        </p:tav>
                                      </p:tavLst>
                                    </p:anim>
                                    <p:anim calcmode="lin" valueType="num">
                                      <p:cBhvr>
                                        <p:cTn id="31" dur="1000" fill="hold"/>
                                        <p:tgtEl>
                                          <p:spTgt spid="15"/>
                                        </p:tgtEl>
                                        <p:attrNameLst>
                                          <p:attrName>ppt_h</p:attrName>
                                        </p:attrNameLst>
                                      </p:cBhvr>
                                      <p:tavLst>
                                        <p:tav tm="0">
                                          <p:val>
                                            <p:strVal val="#ppt_h"/>
                                          </p:val>
                                        </p:tav>
                                        <p:tav tm="100000">
                                          <p:val>
                                            <p:strVal val="#ppt_h"/>
                                          </p:val>
                                        </p:tav>
                                      </p:tavLst>
                                    </p:anim>
                                    <p:animEffect transition="in" filter="fade">
                                      <p:cBhvr>
                                        <p:cTn id="32" dur="1000"/>
                                        <p:tgtEl>
                                          <p:spTgt spid="15"/>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par>
                          <p:cTn id="38" fill="hold">
                            <p:stCondLst>
                              <p:cond delay="4000"/>
                            </p:stCondLst>
                            <p:childTnLst>
                              <p:par>
                                <p:cTn id="39" presetID="55"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ppt_w</p:attrName>
                                        </p:attrNameLst>
                                      </p:cBhvr>
                                      <p:tavLst>
                                        <p:tav tm="0">
                                          <p:val>
                                            <p:strVal val="#ppt_w*0.70"/>
                                          </p:val>
                                        </p:tav>
                                        <p:tav tm="100000">
                                          <p:val>
                                            <p:strVal val="#ppt_w"/>
                                          </p:val>
                                        </p:tav>
                                      </p:tavLst>
                                    </p:anim>
                                    <p:anim calcmode="lin" valueType="num">
                                      <p:cBhvr>
                                        <p:cTn id="42" dur="1000" fill="hold"/>
                                        <p:tgtEl>
                                          <p:spTgt spid="19"/>
                                        </p:tgtEl>
                                        <p:attrNameLst>
                                          <p:attrName>ppt_h</p:attrName>
                                        </p:attrNameLst>
                                      </p:cBhvr>
                                      <p:tavLst>
                                        <p:tav tm="0">
                                          <p:val>
                                            <p:strVal val="#ppt_h"/>
                                          </p:val>
                                        </p:tav>
                                        <p:tav tm="100000">
                                          <p:val>
                                            <p:strVal val="#ppt_h"/>
                                          </p:val>
                                        </p:tav>
                                      </p:tavLst>
                                    </p:anim>
                                    <p:animEffect transition="in" filter="fade">
                                      <p:cBhvr>
                                        <p:cTn id="43" dur="1000"/>
                                        <p:tgtEl>
                                          <p:spTgt spid="19"/>
                                        </p:tgtEl>
                                      </p:cBhvr>
                                    </p:animEffect>
                                  </p:childTnLst>
                                </p:cTn>
                              </p:par>
                            </p:childTnLst>
                          </p:cTn>
                        </p:par>
                        <p:par>
                          <p:cTn id="44" fill="hold">
                            <p:stCondLst>
                              <p:cond delay="5000"/>
                            </p:stCondLst>
                            <p:childTnLst>
                              <p:par>
                                <p:cTn id="45" presetID="55"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strVal val="#ppt_w*0.70"/>
                                          </p:val>
                                        </p:tav>
                                        <p:tav tm="100000">
                                          <p:val>
                                            <p:strVal val="#ppt_w"/>
                                          </p:val>
                                        </p:tav>
                                      </p:tavLst>
                                    </p:anim>
                                    <p:anim calcmode="lin" valueType="num">
                                      <p:cBhvr>
                                        <p:cTn id="48" dur="1000" fill="hold"/>
                                        <p:tgtEl>
                                          <p:spTgt spid="16"/>
                                        </p:tgtEl>
                                        <p:attrNameLst>
                                          <p:attrName>ppt_h</p:attrName>
                                        </p:attrNameLst>
                                      </p:cBhvr>
                                      <p:tavLst>
                                        <p:tav tm="0">
                                          <p:val>
                                            <p:strVal val="#ppt_h"/>
                                          </p:val>
                                        </p:tav>
                                        <p:tav tm="100000">
                                          <p:val>
                                            <p:strVal val="#ppt_h"/>
                                          </p:val>
                                        </p:tav>
                                      </p:tavLst>
                                    </p:anim>
                                    <p:animEffect transition="in" filter="fade">
                                      <p:cBhvr>
                                        <p:cTn id="49" dur="1000"/>
                                        <p:tgtEl>
                                          <p:spTgt spid="16"/>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strVal val="#ppt_w*0.70"/>
                                          </p:val>
                                        </p:tav>
                                        <p:tav tm="100000">
                                          <p:val>
                                            <p:strVal val="#ppt_w"/>
                                          </p:val>
                                        </p:tav>
                                      </p:tavLst>
                                    </p:anim>
                                    <p:anim calcmode="lin" valueType="num">
                                      <p:cBhvr>
                                        <p:cTn id="53" dur="1000" fill="hold"/>
                                        <p:tgtEl>
                                          <p:spTgt spid="11"/>
                                        </p:tgtEl>
                                        <p:attrNameLst>
                                          <p:attrName>ppt_h</p:attrName>
                                        </p:attrNameLst>
                                      </p:cBhvr>
                                      <p:tavLst>
                                        <p:tav tm="0">
                                          <p:val>
                                            <p:strVal val="#ppt_h"/>
                                          </p:val>
                                        </p:tav>
                                        <p:tav tm="100000">
                                          <p:val>
                                            <p:strVal val="#ppt_h"/>
                                          </p:val>
                                        </p:tav>
                                      </p:tavLst>
                                    </p:anim>
                                    <p:animEffect transition="in" filter="fade">
                                      <p:cBhvr>
                                        <p:cTn id="54" dur="1000"/>
                                        <p:tgtEl>
                                          <p:spTgt spid="11"/>
                                        </p:tgtEl>
                                      </p:cBhvr>
                                    </p:animEffect>
                                  </p:childTnLst>
                                </p:cTn>
                              </p:par>
                            </p:childTnLst>
                          </p:cTn>
                        </p:par>
                        <p:par>
                          <p:cTn id="55" fill="hold">
                            <p:stCondLst>
                              <p:cond delay="6000"/>
                            </p:stCondLst>
                            <p:childTnLst>
                              <p:par>
                                <p:cTn id="56" presetID="55"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par>
                          <p:cTn id="61" fill="hold">
                            <p:stCondLst>
                              <p:cond delay="7000"/>
                            </p:stCondLst>
                            <p:childTnLst>
                              <p:par>
                                <p:cTn id="62" presetID="55"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1000" fill="hold"/>
                                        <p:tgtEl>
                                          <p:spTgt spid="17"/>
                                        </p:tgtEl>
                                        <p:attrNameLst>
                                          <p:attrName>ppt_w</p:attrName>
                                        </p:attrNameLst>
                                      </p:cBhvr>
                                      <p:tavLst>
                                        <p:tav tm="0">
                                          <p:val>
                                            <p:strVal val="#ppt_w*0.70"/>
                                          </p:val>
                                        </p:tav>
                                        <p:tav tm="100000">
                                          <p:val>
                                            <p:strVal val="#ppt_w"/>
                                          </p:val>
                                        </p:tav>
                                      </p:tavLst>
                                    </p:anim>
                                    <p:anim calcmode="lin" valueType="num">
                                      <p:cBhvr>
                                        <p:cTn id="65" dur="1000" fill="hold"/>
                                        <p:tgtEl>
                                          <p:spTgt spid="17"/>
                                        </p:tgtEl>
                                        <p:attrNameLst>
                                          <p:attrName>ppt_h</p:attrName>
                                        </p:attrNameLst>
                                      </p:cBhvr>
                                      <p:tavLst>
                                        <p:tav tm="0">
                                          <p:val>
                                            <p:strVal val="#ppt_h"/>
                                          </p:val>
                                        </p:tav>
                                        <p:tav tm="100000">
                                          <p:val>
                                            <p:strVal val="#ppt_h"/>
                                          </p:val>
                                        </p:tav>
                                      </p:tavLst>
                                    </p:anim>
                                    <p:animEffect transition="in" filter="fade">
                                      <p:cBhvr>
                                        <p:cTn id="66" dur="1000"/>
                                        <p:tgtEl>
                                          <p:spTgt spid="17"/>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1000" fill="hold"/>
                                        <p:tgtEl>
                                          <p:spTgt spid="12"/>
                                        </p:tgtEl>
                                        <p:attrNameLst>
                                          <p:attrName>ppt_w</p:attrName>
                                        </p:attrNameLst>
                                      </p:cBhvr>
                                      <p:tavLst>
                                        <p:tav tm="0">
                                          <p:val>
                                            <p:strVal val="#ppt_w*0.70"/>
                                          </p:val>
                                        </p:tav>
                                        <p:tav tm="100000">
                                          <p:val>
                                            <p:strVal val="#ppt_w"/>
                                          </p:val>
                                        </p:tav>
                                      </p:tavLst>
                                    </p:anim>
                                    <p:anim calcmode="lin" valueType="num">
                                      <p:cBhvr>
                                        <p:cTn id="70" dur="1000" fill="hold"/>
                                        <p:tgtEl>
                                          <p:spTgt spid="12"/>
                                        </p:tgtEl>
                                        <p:attrNameLst>
                                          <p:attrName>ppt_h</p:attrName>
                                        </p:attrNameLst>
                                      </p:cBhvr>
                                      <p:tavLst>
                                        <p:tav tm="0">
                                          <p:val>
                                            <p:strVal val="#ppt_h"/>
                                          </p:val>
                                        </p:tav>
                                        <p:tav tm="100000">
                                          <p:val>
                                            <p:strVal val="#ppt_h"/>
                                          </p:val>
                                        </p:tav>
                                      </p:tavLst>
                                    </p:anim>
                                    <p:animEffect transition="in" filter="fade">
                                      <p:cBhvr>
                                        <p:cTn id="71" dur="1000"/>
                                        <p:tgtEl>
                                          <p:spTgt spid="12"/>
                                        </p:tgtEl>
                                      </p:cBhvr>
                                    </p:animEffect>
                                  </p:childTnLst>
                                </p:cTn>
                              </p:par>
                            </p:childTnLst>
                          </p:cTn>
                        </p:par>
                        <p:par>
                          <p:cTn id="72" fill="hold">
                            <p:stCondLst>
                              <p:cond delay="8000"/>
                            </p:stCondLst>
                            <p:childTnLst>
                              <p:par>
                                <p:cTn id="73" presetID="55" presetClass="entr" presetSubtype="0"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strVal val="#ppt_w*0.70"/>
                                          </p:val>
                                        </p:tav>
                                        <p:tav tm="100000">
                                          <p:val>
                                            <p:strVal val="#ppt_w"/>
                                          </p:val>
                                        </p:tav>
                                      </p:tavLst>
                                    </p:anim>
                                    <p:anim calcmode="lin" valueType="num">
                                      <p:cBhvr>
                                        <p:cTn id="76" dur="1000" fill="hold"/>
                                        <p:tgtEl>
                                          <p:spTgt spid="21"/>
                                        </p:tgtEl>
                                        <p:attrNameLst>
                                          <p:attrName>ppt_h</p:attrName>
                                        </p:attrNameLst>
                                      </p:cBhvr>
                                      <p:tavLst>
                                        <p:tav tm="0">
                                          <p:val>
                                            <p:strVal val="#ppt_h"/>
                                          </p:val>
                                        </p:tav>
                                        <p:tav tm="100000">
                                          <p:val>
                                            <p:strVal val="#ppt_h"/>
                                          </p:val>
                                        </p:tav>
                                      </p:tavLst>
                                    </p:anim>
                                    <p:animEffect transition="in" filter="fade">
                                      <p:cBhvr>
                                        <p:cTn id="7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5104" y="154337"/>
            <a:ext cx="2525418" cy="710058"/>
          </a:xfrm>
        </p:spPr>
        <p:txBody>
          <a:bodyPr>
            <a:noAutofit/>
          </a:bodyPr>
          <a:lstStyle/>
          <a:p>
            <a:r>
              <a:rPr lang="en-US" sz="2800" dirty="0">
                <a:solidFill>
                  <a:schemeClr val="accent2">
                    <a:lumMod val="75000"/>
                  </a:schemeClr>
                </a:solidFill>
                <a:latin typeface="Adobe Caslon Pro Bold" panose="0205070206050A020403" pitchFamily="18" charset="0"/>
              </a:rPr>
              <a:t>So what are we trying to solve?</a:t>
            </a:r>
          </a:p>
        </p:txBody>
      </p:sp>
      <p:sp>
        <p:nvSpPr>
          <p:cNvPr id="5" name="Line 4"/>
          <p:cNvSpPr>
            <a:spLocks noChangeShapeType="1"/>
          </p:cNvSpPr>
          <p:nvPr/>
        </p:nvSpPr>
        <p:spPr bwMode="auto">
          <a:xfrm flipV="1">
            <a:off x="6862763" y="1651000"/>
            <a:ext cx="38100" cy="366236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5"/>
          <p:cNvSpPr>
            <a:spLocks noChangeShapeType="1"/>
          </p:cNvSpPr>
          <p:nvPr/>
        </p:nvSpPr>
        <p:spPr bwMode="auto">
          <a:xfrm flipV="1">
            <a:off x="8204200" y="1374775"/>
            <a:ext cx="38100" cy="366236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6"/>
          <p:cNvSpPr>
            <a:spLocks noChangeShapeType="1"/>
          </p:cNvSpPr>
          <p:nvPr/>
        </p:nvSpPr>
        <p:spPr bwMode="auto">
          <a:xfrm flipV="1">
            <a:off x="9545638" y="1690688"/>
            <a:ext cx="38100" cy="366236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7"/>
          <p:cNvSpPr>
            <a:spLocks noChangeShapeType="1"/>
          </p:cNvSpPr>
          <p:nvPr/>
        </p:nvSpPr>
        <p:spPr bwMode="auto">
          <a:xfrm flipV="1">
            <a:off x="8755063" y="1846263"/>
            <a:ext cx="38100" cy="366236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8"/>
          <p:cNvSpPr>
            <a:spLocks noChangeShapeType="1"/>
          </p:cNvSpPr>
          <p:nvPr/>
        </p:nvSpPr>
        <p:spPr bwMode="auto">
          <a:xfrm flipV="1">
            <a:off x="6862763" y="5076825"/>
            <a:ext cx="1341437" cy="236538"/>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9"/>
          <p:cNvSpPr>
            <a:spLocks noChangeShapeType="1"/>
          </p:cNvSpPr>
          <p:nvPr/>
        </p:nvSpPr>
        <p:spPr bwMode="auto">
          <a:xfrm>
            <a:off x="8204200" y="5076825"/>
            <a:ext cx="1341438" cy="314325"/>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0"/>
          <p:cNvSpPr>
            <a:spLocks noChangeShapeType="1"/>
          </p:cNvSpPr>
          <p:nvPr/>
        </p:nvSpPr>
        <p:spPr bwMode="auto">
          <a:xfrm flipH="1">
            <a:off x="8755063" y="5391150"/>
            <a:ext cx="790575" cy="119063"/>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1"/>
          <p:cNvSpPr>
            <a:spLocks noChangeShapeType="1"/>
          </p:cNvSpPr>
          <p:nvPr/>
        </p:nvSpPr>
        <p:spPr bwMode="auto">
          <a:xfrm flipH="1" flipV="1">
            <a:off x="6862763" y="5313363"/>
            <a:ext cx="1892300" cy="196850"/>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2"/>
          <p:cNvSpPr>
            <a:spLocks noChangeShapeType="1"/>
          </p:cNvSpPr>
          <p:nvPr/>
        </p:nvSpPr>
        <p:spPr bwMode="auto">
          <a:xfrm flipV="1">
            <a:off x="6862763" y="4683125"/>
            <a:ext cx="1341437" cy="511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3"/>
          <p:cNvSpPr>
            <a:spLocks noChangeShapeType="1"/>
          </p:cNvSpPr>
          <p:nvPr/>
        </p:nvSpPr>
        <p:spPr bwMode="auto">
          <a:xfrm flipV="1">
            <a:off x="8204200" y="3856038"/>
            <a:ext cx="1588" cy="827087"/>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4"/>
          <p:cNvSpPr>
            <a:spLocks noChangeShapeType="1"/>
          </p:cNvSpPr>
          <p:nvPr/>
        </p:nvSpPr>
        <p:spPr bwMode="auto">
          <a:xfrm flipV="1">
            <a:off x="8204200" y="3382963"/>
            <a:ext cx="1381125" cy="473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5"/>
          <p:cNvSpPr>
            <a:spLocks noChangeShapeType="1"/>
          </p:cNvSpPr>
          <p:nvPr/>
        </p:nvSpPr>
        <p:spPr bwMode="auto">
          <a:xfrm flipH="1" flipV="1">
            <a:off x="8794750" y="2911475"/>
            <a:ext cx="790575" cy="195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6"/>
          <p:cNvSpPr>
            <a:spLocks noChangeShapeType="1"/>
          </p:cNvSpPr>
          <p:nvPr/>
        </p:nvSpPr>
        <p:spPr bwMode="auto">
          <a:xfrm flipH="1" flipV="1">
            <a:off x="6900863" y="2044700"/>
            <a:ext cx="1893887" cy="590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7"/>
          <p:cNvSpPr>
            <a:spLocks noChangeShapeType="1"/>
          </p:cNvSpPr>
          <p:nvPr/>
        </p:nvSpPr>
        <p:spPr bwMode="auto">
          <a:xfrm flipV="1">
            <a:off x="8794750" y="2635250"/>
            <a:ext cx="1588" cy="27622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8"/>
          <p:cNvSpPr>
            <a:spLocks noChangeShapeType="1"/>
          </p:cNvSpPr>
          <p:nvPr/>
        </p:nvSpPr>
        <p:spPr bwMode="auto">
          <a:xfrm>
            <a:off x="9585325" y="3106738"/>
            <a:ext cx="1588" cy="31432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9"/>
          <p:cNvSpPr>
            <a:spLocks noChangeShapeType="1"/>
          </p:cNvSpPr>
          <p:nvPr/>
        </p:nvSpPr>
        <p:spPr bwMode="auto">
          <a:xfrm>
            <a:off x="6862763" y="5194300"/>
            <a:ext cx="1587" cy="11906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0"/>
          <p:cNvSpPr>
            <a:spLocks noChangeShapeType="1"/>
          </p:cNvSpPr>
          <p:nvPr/>
        </p:nvSpPr>
        <p:spPr bwMode="auto">
          <a:xfrm flipV="1">
            <a:off x="6900863" y="1651000"/>
            <a:ext cx="1587" cy="3937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1"/>
          <p:cNvSpPr>
            <a:spLocks noChangeShapeType="1"/>
          </p:cNvSpPr>
          <p:nvPr/>
        </p:nvSpPr>
        <p:spPr bwMode="auto">
          <a:xfrm>
            <a:off x="5322888" y="5076825"/>
            <a:ext cx="3867150" cy="14970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2"/>
          <p:cNvSpPr>
            <a:spLocks noChangeShapeType="1"/>
          </p:cNvSpPr>
          <p:nvPr/>
        </p:nvSpPr>
        <p:spPr bwMode="auto">
          <a:xfrm flipV="1">
            <a:off x="5283200" y="4368800"/>
            <a:ext cx="2408238" cy="825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3"/>
          <p:cNvSpPr>
            <a:spLocks noChangeShapeType="1"/>
          </p:cNvSpPr>
          <p:nvPr/>
        </p:nvSpPr>
        <p:spPr bwMode="auto">
          <a:xfrm flipV="1">
            <a:off x="5441950" y="1531938"/>
            <a:ext cx="0" cy="3662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24"/>
          <p:cNvSpPr txBox="1">
            <a:spLocks noChangeArrowheads="1"/>
          </p:cNvSpPr>
          <p:nvPr/>
        </p:nvSpPr>
        <p:spPr bwMode="auto">
          <a:xfrm rot="1857826">
            <a:off x="9040813" y="6172200"/>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x</a:t>
            </a:r>
          </a:p>
        </p:txBody>
      </p:sp>
      <p:sp>
        <p:nvSpPr>
          <p:cNvPr id="26" name="Text Box 25"/>
          <p:cNvSpPr txBox="1">
            <a:spLocks noChangeArrowheads="1"/>
          </p:cNvSpPr>
          <p:nvPr/>
        </p:nvSpPr>
        <p:spPr bwMode="auto">
          <a:xfrm rot="20549949">
            <a:off x="7307263" y="4000500"/>
            <a:ext cx="30003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y</a:t>
            </a:r>
          </a:p>
        </p:txBody>
      </p:sp>
      <p:sp>
        <p:nvSpPr>
          <p:cNvPr id="27" name="Text Box 26"/>
          <p:cNvSpPr txBox="1">
            <a:spLocks noChangeArrowheads="1"/>
          </p:cNvSpPr>
          <p:nvPr/>
        </p:nvSpPr>
        <p:spPr bwMode="auto">
          <a:xfrm rot="16200000">
            <a:off x="4847432" y="1718468"/>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Time</a:t>
            </a:r>
          </a:p>
        </p:txBody>
      </p:sp>
      <p:sp>
        <p:nvSpPr>
          <p:cNvPr id="28" name="Text Box 27"/>
          <p:cNvSpPr txBox="1">
            <a:spLocks noChangeArrowheads="1"/>
          </p:cNvSpPr>
          <p:nvPr/>
        </p:nvSpPr>
        <p:spPr bwMode="auto">
          <a:xfrm>
            <a:off x="6484938" y="4941888"/>
            <a:ext cx="3492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H</a:t>
            </a:r>
          </a:p>
        </p:txBody>
      </p:sp>
      <p:sp>
        <p:nvSpPr>
          <p:cNvPr id="29" name="Text Box 28"/>
          <p:cNvSpPr txBox="1">
            <a:spLocks noChangeArrowheads="1"/>
          </p:cNvSpPr>
          <p:nvPr/>
        </p:nvSpPr>
        <p:spPr bwMode="auto">
          <a:xfrm>
            <a:off x="8181975" y="4705350"/>
            <a:ext cx="40005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W</a:t>
            </a:r>
          </a:p>
          <a:p>
            <a:pPr>
              <a:spcBef>
                <a:spcPct val="0"/>
              </a:spcBef>
              <a:buFontTx/>
              <a:buNone/>
            </a:pPr>
            <a:endParaRPr lang="en-US" altLang="en-US" sz="1800">
              <a:solidFill>
                <a:srgbClr val="000000"/>
              </a:solidFill>
            </a:endParaRPr>
          </a:p>
        </p:txBody>
      </p:sp>
      <p:sp>
        <p:nvSpPr>
          <p:cNvPr id="30" name="Text Box 29"/>
          <p:cNvSpPr txBox="1">
            <a:spLocks noChangeArrowheads="1"/>
          </p:cNvSpPr>
          <p:nvPr/>
        </p:nvSpPr>
        <p:spPr bwMode="auto">
          <a:xfrm>
            <a:off x="9563100" y="5019675"/>
            <a:ext cx="311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L</a:t>
            </a:r>
          </a:p>
        </p:txBody>
      </p:sp>
      <p:sp>
        <p:nvSpPr>
          <p:cNvPr id="31" name="Text Box 30"/>
          <p:cNvSpPr txBox="1">
            <a:spLocks noChangeArrowheads="1"/>
          </p:cNvSpPr>
          <p:nvPr/>
        </p:nvSpPr>
        <p:spPr bwMode="auto">
          <a:xfrm>
            <a:off x="8734425" y="5572125"/>
            <a:ext cx="334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000000"/>
                </a:solidFill>
              </a:rPr>
              <a:t>S</a:t>
            </a:r>
          </a:p>
        </p:txBody>
      </p:sp>
      <p:grpSp>
        <p:nvGrpSpPr>
          <p:cNvPr id="32" name="Group 31"/>
          <p:cNvGrpSpPr>
            <a:grpSpLocks/>
          </p:cNvGrpSpPr>
          <p:nvPr/>
        </p:nvGrpSpPr>
        <p:grpSpPr bwMode="auto">
          <a:xfrm>
            <a:off x="2719380" y="201613"/>
            <a:ext cx="4211637" cy="611188"/>
            <a:chOff x="521" y="2387"/>
            <a:chExt cx="1293" cy="907"/>
          </a:xfrm>
        </p:grpSpPr>
        <p:sp>
          <p:nvSpPr>
            <p:cNvPr id="33" name="Rectangle 32"/>
            <p:cNvSpPr>
              <a:spLocks noChangeArrowheads="1"/>
            </p:cNvSpPr>
            <p:nvPr/>
          </p:nvSpPr>
          <p:spPr bwMode="auto">
            <a:xfrm>
              <a:off x="521" y="2387"/>
              <a:ext cx="1293"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IN" altLang="en-US" sz="1800">
                <a:solidFill>
                  <a:srgbClr val="000000"/>
                </a:solidFill>
                <a:cs typeface="Times New Roman" panose="02020603050405020304" pitchFamily="18" charset="0"/>
              </a:endParaRPr>
            </a:p>
          </p:txBody>
        </p:sp>
        <p:sp>
          <p:nvSpPr>
            <p:cNvPr id="34" name="Text Box 33"/>
            <p:cNvSpPr txBox="1">
              <a:spLocks noChangeArrowheads="1"/>
            </p:cNvSpPr>
            <p:nvPr/>
          </p:nvSpPr>
          <p:spPr bwMode="auto">
            <a:xfrm>
              <a:off x="531" y="2444"/>
              <a:ext cx="1258" cy="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b="1" dirty="0">
                  <a:solidFill>
                    <a:srgbClr val="000000"/>
                  </a:solidFill>
                </a:rPr>
                <a:t>Activities:</a:t>
              </a:r>
            </a:p>
            <a:p>
              <a:pPr>
                <a:spcBef>
                  <a:spcPct val="0"/>
                </a:spcBef>
                <a:buFontTx/>
                <a:buNone/>
              </a:pPr>
              <a:r>
                <a:rPr lang="en-US" altLang="en-US" sz="1200" b="1" dirty="0">
                  <a:solidFill>
                    <a:srgbClr val="000000"/>
                  </a:solidFill>
                </a:rPr>
                <a:t>H … Home	W … Work	L … hospital S …  Shopping</a:t>
              </a:r>
            </a:p>
          </p:txBody>
        </p:sp>
      </p:grpSp>
      <p:cxnSp>
        <p:nvCxnSpPr>
          <p:cNvPr id="3" name="Straight Arrow Connector 2"/>
          <p:cNvCxnSpPr/>
          <p:nvPr/>
        </p:nvCxnSpPr>
        <p:spPr>
          <a:xfrm flipH="1" flipV="1">
            <a:off x="3979862" y="4941888"/>
            <a:ext cx="3553620" cy="14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63626" y="4533532"/>
            <a:ext cx="3919928" cy="830997"/>
          </a:xfrm>
          <a:prstGeom prst="rect">
            <a:avLst/>
          </a:prstGeom>
          <a:noFill/>
        </p:spPr>
        <p:txBody>
          <a:bodyPr wrap="square" rtlCol="0">
            <a:spAutoFit/>
          </a:bodyPr>
          <a:lstStyle/>
          <a:p>
            <a:r>
              <a:rPr lang="en-US" sz="1200" dirty="0"/>
              <a:t>6. Value of travel time – Dr. Varun V</a:t>
            </a:r>
          </a:p>
          <a:p>
            <a:r>
              <a:rPr lang="en-US" sz="1200" dirty="0"/>
              <a:t>7. Mode choice behavior &amp; public transportation provisioning – </a:t>
            </a:r>
            <a:r>
              <a:rPr lang="en-US" sz="1200" dirty="0" err="1"/>
              <a:t>Neenu</a:t>
            </a:r>
            <a:r>
              <a:rPr lang="en-US" sz="1200" dirty="0"/>
              <a:t> T</a:t>
            </a:r>
          </a:p>
          <a:p>
            <a:r>
              <a:rPr lang="en-US" sz="1200" dirty="0"/>
              <a:t>Behavioral and Econometric Modelling</a:t>
            </a:r>
          </a:p>
        </p:txBody>
      </p:sp>
      <p:pic>
        <p:nvPicPr>
          <p:cNvPr id="2050" name="Picture 2" descr="Bengaluru needs 52 more fire stations' | Bengaluru News - Times of In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8476" y="5603630"/>
            <a:ext cx="1553959" cy="1165470"/>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Arrow Connector 39"/>
          <p:cNvCxnSpPr/>
          <p:nvPr/>
        </p:nvCxnSpPr>
        <p:spPr>
          <a:xfrm flipV="1">
            <a:off x="10412798" y="4938712"/>
            <a:ext cx="2597" cy="959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663114" y="3992581"/>
            <a:ext cx="2252662" cy="1015663"/>
          </a:xfrm>
          <a:prstGeom prst="rect">
            <a:avLst/>
          </a:prstGeom>
          <a:noFill/>
        </p:spPr>
        <p:txBody>
          <a:bodyPr wrap="square" rtlCol="0">
            <a:spAutoFit/>
          </a:bodyPr>
          <a:lstStyle/>
          <a:p>
            <a:r>
              <a:rPr lang="en-US" sz="1200" dirty="0"/>
              <a:t>4. Where should the emergency infra be located?:; Relationship with built form?</a:t>
            </a:r>
          </a:p>
          <a:p>
            <a:r>
              <a:rPr lang="en-US" sz="1200" dirty="0"/>
              <a:t>AI / ML techniques</a:t>
            </a:r>
          </a:p>
          <a:p>
            <a:r>
              <a:rPr lang="en-US" sz="1200" dirty="0"/>
              <a:t>- Dr. </a:t>
            </a:r>
            <a:r>
              <a:rPr lang="en-US" sz="1200" dirty="0" err="1"/>
              <a:t>Vaibhav</a:t>
            </a:r>
            <a:r>
              <a:rPr lang="en-US" sz="1200" dirty="0"/>
              <a:t> K U</a:t>
            </a:r>
          </a:p>
        </p:txBody>
      </p:sp>
      <p:cxnSp>
        <p:nvCxnSpPr>
          <p:cNvPr id="44" name="Straight Arrow Connector 43"/>
          <p:cNvCxnSpPr/>
          <p:nvPr/>
        </p:nvCxnSpPr>
        <p:spPr>
          <a:xfrm flipH="1" flipV="1">
            <a:off x="3979862" y="1781969"/>
            <a:ext cx="2927352" cy="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53224" y="1531938"/>
            <a:ext cx="3526638" cy="461665"/>
          </a:xfrm>
          <a:prstGeom prst="rect">
            <a:avLst/>
          </a:prstGeom>
          <a:noFill/>
        </p:spPr>
        <p:txBody>
          <a:bodyPr wrap="square" rtlCol="0">
            <a:spAutoFit/>
          </a:bodyPr>
          <a:lstStyle/>
          <a:p>
            <a:r>
              <a:rPr lang="en-US" sz="1200" dirty="0"/>
              <a:t>10. Can activities be optimized to minimize energy use?  - </a:t>
            </a:r>
            <a:r>
              <a:rPr lang="en-US" sz="1200" dirty="0" err="1"/>
              <a:t>Vidhulekha</a:t>
            </a:r>
            <a:r>
              <a:rPr lang="en-US" sz="1200" dirty="0"/>
              <a:t> T</a:t>
            </a:r>
          </a:p>
        </p:txBody>
      </p:sp>
      <p:pic>
        <p:nvPicPr>
          <p:cNvPr id="47" name="Picture 2" descr="Cartoon City Map Stock Illustrations – 15,346 Cartoon City Map Stock  Illustrations, Vectors &amp; Clipart - Dreams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9344" y="134285"/>
            <a:ext cx="748680" cy="70070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artoon City Map Stock Illustrations – 15,346 Cartoon City Map Stock  Illustrations, Vectors &amp; Clipart - Dreams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82169" y="135563"/>
            <a:ext cx="748680" cy="700708"/>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Arrow Connector 48"/>
          <p:cNvCxnSpPr>
            <a:stCxn id="47" idx="3"/>
            <a:endCxn id="48" idx="1"/>
          </p:cNvCxnSpPr>
          <p:nvPr/>
        </p:nvCxnSpPr>
        <p:spPr>
          <a:xfrm>
            <a:off x="8378024" y="484639"/>
            <a:ext cx="2804145" cy="1278"/>
          </a:xfrm>
          <a:prstGeom prst="straightConnector1">
            <a:avLst/>
          </a:prstGeom>
          <a:ln>
            <a:solidFill>
              <a:schemeClr val="accent2">
                <a:lumMod val="7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8734425" y="376689"/>
            <a:ext cx="174579" cy="2159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9337676" y="383490"/>
            <a:ext cx="174579" cy="2159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3" name="Oval 52"/>
          <p:cNvSpPr/>
          <p:nvPr/>
        </p:nvSpPr>
        <p:spPr>
          <a:xfrm>
            <a:off x="10028165" y="385529"/>
            <a:ext cx="174579" cy="2159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578918" y="383490"/>
            <a:ext cx="174579" cy="2159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5" name="TextBox 54"/>
          <p:cNvSpPr txBox="1"/>
          <p:nvPr/>
        </p:nvSpPr>
        <p:spPr>
          <a:xfrm>
            <a:off x="8696317" y="681291"/>
            <a:ext cx="2443956" cy="830997"/>
          </a:xfrm>
          <a:prstGeom prst="rect">
            <a:avLst/>
          </a:prstGeom>
          <a:noFill/>
        </p:spPr>
        <p:txBody>
          <a:bodyPr wrap="square" rtlCol="0">
            <a:spAutoFit/>
          </a:bodyPr>
          <a:lstStyle/>
          <a:p>
            <a:r>
              <a:rPr lang="en-US" sz="1200" dirty="0"/>
              <a:t>2. If we connect two cities and there are brown and green field station, how will they expand?</a:t>
            </a:r>
          </a:p>
          <a:p>
            <a:r>
              <a:rPr lang="en-US" sz="1200" dirty="0"/>
              <a:t>AI / ML techniques - </a:t>
            </a:r>
            <a:r>
              <a:rPr lang="en-US" sz="1200" dirty="0" err="1"/>
              <a:t>Omkar</a:t>
            </a:r>
            <a:r>
              <a:rPr lang="en-US" sz="1200" dirty="0"/>
              <a:t> K</a:t>
            </a:r>
          </a:p>
        </p:txBody>
      </p:sp>
      <p:pic>
        <p:nvPicPr>
          <p:cNvPr id="2052" name="Picture 4" descr="THE 5 BEST Kochi (Cochin) Parks (with Photos) - Tripadvis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0917" y="4242832"/>
            <a:ext cx="884371" cy="663279"/>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56"/>
          <p:cNvCxnSpPr/>
          <p:nvPr/>
        </p:nvCxnSpPr>
        <p:spPr>
          <a:xfrm flipH="1" flipV="1">
            <a:off x="3997588" y="4318935"/>
            <a:ext cx="2476030" cy="8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53224" y="4038748"/>
            <a:ext cx="3945739" cy="461665"/>
          </a:xfrm>
          <a:prstGeom prst="rect">
            <a:avLst/>
          </a:prstGeom>
          <a:noFill/>
        </p:spPr>
        <p:txBody>
          <a:bodyPr wrap="square" rtlCol="0">
            <a:spAutoFit/>
          </a:bodyPr>
          <a:lstStyle/>
          <a:p>
            <a:r>
              <a:rPr lang="en-US" sz="1200" dirty="0"/>
              <a:t>5. Assessment of parks and optimizing the expenditure to meet people’s needs - Dr. </a:t>
            </a:r>
            <a:r>
              <a:rPr lang="en-US" sz="1200" dirty="0" err="1"/>
              <a:t>Divya</a:t>
            </a:r>
            <a:r>
              <a:rPr lang="en-US" sz="1200" dirty="0"/>
              <a:t> S</a:t>
            </a:r>
          </a:p>
        </p:txBody>
      </p:sp>
      <p:sp>
        <p:nvSpPr>
          <p:cNvPr id="56" name="AutoShape 6" descr="Breakup of Number of Hospitals in India: Health Minister apprises Parliament"/>
          <p:cNvSpPr>
            <a:spLocks noChangeAspect="1" noChangeArrowheads="1"/>
          </p:cNvSpPr>
          <p:nvPr/>
        </p:nvSpPr>
        <p:spPr bwMode="auto">
          <a:xfrm>
            <a:off x="-692150" y="-411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0" name="Picture 59"/>
          <p:cNvPicPr>
            <a:picLocks noChangeAspect="1"/>
          </p:cNvPicPr>
          <p:nvPr/>
        </p:nvPicPr>
        <p:blipFill>
          <a:blip r:embed="rId5"/>
          <a:stretch>
            <a:fillRect/>
          </a:stretch>
        </p:blipFill>
        <p:spPr>
          <a:xfrm>
            <a:off x="5873346" y="3556242"/>
            <a:ext cx="871942" cy="653115"/>
          </a:xfrm>
          <a:prstGeom prst="rect">
            <a:avLst/>
          </a:prstGeom>
        </p:spPr>
      </p:pic>
      <p:cxnSp>
        <p:nvCxnSpPr>
          <p:cNvPr id="63" name="Straight Arrow Connector 62"/>
          <p:cNvCxnSpPr/>
          <p:nvPr/>
        </p:nvCxnSpPr>
        <p:spPr>
          <a:xfrm flipH="1" flipV="1">
            <a:off x="3997588" y="3594596"/>
            <a:ext cx="2476030" cy="8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63626" y="3106738"/>
            <a:ext cx="3851199" cy="1015663"/>
          </a:xfrm>
          <a:prstGeom prst="rect">
            <a:avLst/>
          </a:prstGeom>
          <a:noFill/>
        </p:spPr>
        <p:txBody>
          <a:bodyPr wrap="square" rtlCol="0">
            <a:spAutoFit/>
          </a:bodyPr>
          <a:lstStyle/>
          <a:p>
            <a:r>
              <a:rPr lang="en-US" sz="1200" dirty="0"/>
              <a:t>9. Public Health Policy assessment – </a:t>
            </a:r>
            <a:r>
              <a:rPr lang="en-US" sz="1200" dirty="0" err="1"/>
              <a:t>Trupti</a:t>
            </a:r>
            <a:endParaRPr lang="en-US" sz="1200" dirty="0"/>
          </a:p>
          <a:p>
            <a:r>
              <a:rPr lang="en-US" sz="1200" dirty="0"/>
              <a:t>Insurance barriers – Nikita </a:t>
            </a:r>
          </a:p>
          <a:p>
            <a:r>
              <a:rPr lang="en-US" sz="1200" dirty="0"/>
              <a:t>Barriers to avail services – Availability, affordability and accessibility – Dr. Naveen K A</a:t>
            </a:r>
          </a:p>
          <a:p>
            <a:endParaRPr lang="en-US" sz="1200" dirty="0"/>
          </a:p>
        </p:txBody>
      </p:sp>
      <p:cxnSp>
        <p:nvCxnSpPr>
          <p:cNvPr id="65" name="Straight Arrow Connector 64"/>
          <p:cNvCxnSpPr/>
          <p:nvPr/>
        </p:nvCxnSpPr>
        <p:spPr>
          <a:xfrm flipH="1" flipV="1">
            <a:off x="3978683" y="5475868"/>
            <a:ext cx="4489042" cy="30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63626" y="5290556"/>
            <a:ext cx="3919928" cy="1569660"/>
          </a:xfrm>
          <a:prstGeom prst="rect">
            <a:avLst/>
          </a:prstGeom>
          <a:noFill/>
        </p:spPr>
        <p:txBody>
          <a:bodyPr wrap="square" rtlCol="0">
            <a:spAutoFit/>
          </a:bodyPr>
          <a:lstStyle/>
          <a:p>
            <a:r>
              <a:rPr lang="en-US" sz="1200" dirty="0"/>
              <a:t>8. Assessment of networks in terms of photographs and sound </a:t>
            </a:r>
          </a:p>
          <a:p>
            <a:r>
              <a:rPr lang="en-US" sz="1200" dirty="0"/>
              <a:t> - Dr. </a:t>
            </a:r>
            <a:r>
              <a:rPr lang="en-US" sz="1200" dirty="0" err="1"/>
              <a:t>Deepank</a:t>
            </a:r>
            <a:r>
              <a:rPr lang="en-US" sz="1200" dirty="0"/>
              <a:t> V</a:t>
            </a:r>
          </a:p>
          <a:p>
            <a:endParaRPr lang="en-US" sz="1200" dirty="0"/>
          </a:p>
          <a:p>
            <a:r>
              <a:rPr lang="en-US" sz="1200" b="1" dirty="0"/>
              <a:t>11. Looking for someone – develop methodology to develop soundscape of Indian Cities?</a:t>
            </a:r>
          </a:p>
          <a:p>
            <a:r>
              <a:rPr lang="en-US" sz="1200" b="1" dirty="0"/>
              <a:t>- Anyone Interested??</a:t>
            </a:r>
          </a:p>
          <a:p>
            <a:endParaRPr lang="en-US" sz="1200" dirty="0"/>
          </a:p>
        </p:txBody>
      </p:sp>
      <p:sp>
        <p:nvSpPr>
          <p:cNvPr id="66" name="TextBox 65"/>
          <p:cNvSpPr txBox="1"/>
          <p:nvPr/>
        </p:nvSpPr>
        <p:spPr>
          <a:xfrm>
            <a:off x="145104" y="6496050"/>
            <a:ext cx="8822638" cy="369332"/>
          </a:xfrm>
          <a:prstGeom prst="rect">
            <a:avLst/>
          </a:prstGeom>
          <a:noFill/>
        </p:spPr>
        <p:txBody>
          <a:bodyPr wrap="square" rtlCol="0">
            <a:spAutoFit/>
          </a:bodyPr>
          <a:lstStyle/>
          <a:p>
            <a:r>
              <a:rPr lang="en-US" dirty="0"/>
              <a:t>If I have missed someone’s name, it is unintentional, I still improving these slides!!!</a:t>
            </a:r>
          </a:p>
        </p:txBody>
      </p:sp>
      <p:sp>
        <p:nvSpPr>
          <p:cNvPr id="70" name="TextBox 69"/>
          <p:cNvSpPr txBox="1"/>
          <p:nvPr/>
        </p:nvSpPr>
        <p:spPr>
          <a:xfrm>
            <a:off x="6025353" y="786223"/>
            <a:ext cx="2443956" cy="830997"/>
          </a:xfrm>
          <a:prstGeom prst="rect">
            <a:avLst/>
          </a:prstGeom>
          <a:noFill/>
        </p:spPr>
        <p:txBody>
          <a:bodyPr wrap="square" rtlCol="0">
            <a:spAutoFit/>
          </a:bodyPr>
          <a:lstStyle/>
          <a:p>
            <a:r>
              <a:rPr lang="en-US" sz="1200" dirty="0"/>
              <a:t>1. If we connect two neighborhoods, say using a transit, how will your activity change?</a:t>
            </a:r>
          </a:p>
          <a:p>
            <a:r>
              <a:rPr lang="en-US" sz="1200" dirty="0"/>
              <a:t>- Karan B</a:t>
            </a:r>
          </a:p>
        </p:txBody>
      </p:sp>
      <p:sp>
        <p:nvSpPr>
          <p:cNvPr id="71" name="TextBox 70"/>
          <p:cNvSpPr txBox="1"/>
          <p:nvPr/>
        </p:nvSpPr>
        <p:spPr>
          <a:xfrm>
            <a:off x="9669463" y="1708893"/>
            <a:ext cx="2443956" cy="1200329"/>
          </a:xfrm>
          <a:prstGeom prst="rect">
            <a:avLst/>
          </a:prstGeom>
          <a:noFill/>
        </p:spPr>
        <p:txBody>
          <a:bodyPr wrap="square" rtlCol="0">
            <a:spAutoFit/>
          </a:bodyPr>
          <a:lstStyle/>
          <a:p>
            <a:r>
              <a:rPr lang="en-US" sz="1200" dirty="0"/>
              <a:t>3. If we demolish a neighborhood and build something (good/bad???)</a:t>
            </a:r>
          </a:p>
          <a:p>
            <a:endParaRPr lang="en-US" sz="1200" dirty="0"/>
          </a:p>
          <a:p>
            <a:r>
              <a:rPr lang="en-US" sz="1200" dirty="0"/>
              <a:t>How will the activity and energy use change</a:t>
            </a:r>
          </a:p>
          <a:p>
            <a:r>
              <a:rPr lang="en-US" sz="1200" dirty="0"/>
              <a:t>- Dr. </a:t>
            </a:r>
            <a:r>
              <a:rPr lang="en-US" sz="1200" dirty="0" err="1"/>
              <a:t>Sushibala</a:t>
            </a:r>
            <a:r>
              <a:rPr lang="en-US" sz="1200" dirty="0"/>
              <a:t> N D</a:t>
            </a:r>
          </a:p>
        </p:txBody>
      </p:sp>
    </p:spTree>
    <p:extLst>
      <p:ext uri="{BB962C8B-B14F-4D97-AF65-F5344CB8AC3E}">
        <p14:creationId xmlns:p14="http://schemas.microsoft.com/office/powerpoint/2010/main" val="275289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childTnLst>
                          </p:cTn>
                        </p:par>
                        <p:par>
                          <p:cTn id="21" fill="hold">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par>
                          <p:cTn id="27" fill="hold">
                            <p:stCondLst>
                              <p:cond delay="3000"/>
                            </p:stCondLst>
                            <p:childTnLst>
                              <p:par>
                                <p:cTn id="28" presetID="55"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1000" fill="hold"/>
                                        <p:tgtEl>
                                          <p:spTgt spid="15"/>
                                        </p:tgtEl>
                                        <p:attrNameLst>
                                          <p:attrName>ppt_w</p:attrName>
                                        </p:attrNameLst>
                                      </p:cBhvr>
                                      <p:tavLst>
                                        <p:tav tm="0">
                                          <p:val>
                                            <p:strVal val="#ppt_w*0.70"/>
                                          </p:val>
                                        </p:tav>
                                        <p:tav tm="100000">
                                          <p:val>
                                            <p:strVal val="#ppt_w"/>
                                          </p:val>
                                        </p:tav>
                                      </p:tavLst>
                                    </p:anim>
                                    <p:anim calcmode="lin" valueType="num">
                                      <p:cBhvr>
                                        <p:cTn id="31" dur="1000" fill="hold"/>
                                        <p:tgtEl>
                                          <p:spTgt spid="15"/>
                                        </p:tgtEl>
                                        <p:attrNameLst>
                                          <p:attrName>ppt_h</p:attrName>
                                        </p:attrNameLst>
                                      </p:cBhvr>
                                      <p:tavLst>
                                        <p:tav tm="0">
                                          <p:val>
                                            <p:strVal val="#ppt_h"/>
                                          </p:val>
                                        </p:tav>
                                        <p:tav tm="100000">
                                          <p:val>
                                            <p:strVal val="#ppt_h"/>
                                          </p:val>
                                        </p:tav>
                                      </p:tavLst>
                                    </p:anim>
                                    <p:animEffect transition="in" filter="fade">
                                      <p:cBhvr>
                                        <p:cTn id="32" dur="1000"/>
                                        <p:tgtEl>
                                          <p:spTgt spid="15"/>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par>
                          <p:cTn id="38" fill="hold">
                            <p:stCondLst>
                              <p:cond delay="4000"/>
                            </p:stCondLst>
                            <p:childTnLst>
                              <p:par>
                                <p:cTn id="39" presetID="55"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ppt_w</p:attrName>
                                        </p:attrNameLst>
                                      </p:cBhvr>
                                      <p:tavLst>
                                        <p:tav tm="0">
                                          <p:val>
                                            <p:strVal val="#ppt_w*0.70"/>
                                          </p:val>
                                        </p:tav>
                                        <p:tav tm="100000">
                                          <p:val>
                                            <p:strVal val="#ppt_w"/>
                                          </p:val>
                                        </p:tav>
                                      </p:tavLst>
                                    </p:anim>
                                    <p:anim calcmode="lin" valueType="num">
                                      <p:cBhvr>
                                        <p:cTn id="42" dur="1000" fill="hold"/>
                                        <p:tgtEl>
                                          <p:spTgt spid="19"/>
                                        </p:tgtEl>
                                        <p:attrNameLst>
                                          <p:attrName>ppt_h</p:attrName>
                                        </p:attrNameLst>
                                      </p:cBhvr>
                                      <p:tavLst>
                                        <p:tav tm="0">
                                          <p:val>
                                            <p:strVal val="#ppt_h"/>
                                          </p:val>
                                        </p:tav>
                                        <p:tav tm="100000">
                                          <p:val>
                                            <p:strVal val="#ppt_h"/>
                                          </p:val>
                                        </p:tav>
                                      </p:tavLst>
                                    </p:anim>
                                    <p:animEffect transition="in" filter="fade">
                                      <p:cBhvr>
                                        <p:cTn id="43" dur="1000"/>
                                        <p:tgtEl>
                                          <p:spTgt spid="19"/>
                                        </p:tgtEl>
                                      </p:cBhvr>
                                    </p:animEffect>
                                  </p:childTnLst>
                                </p:cTn>
                              </p:par>
                            </p:childTnLst>
                          </p:cTn>
                        </p:par>
                        <p:par>
                          <p:cTn id="44" fill="hold">
                            <p:stCondLst>
                              <p:cond delay="5000"/>
                            </p:stCondLst>
                            <p:childTnLst>
                              <p:par>
                                <p:cTn id="45" presetID="55"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strVal val="#ppt_w*0.70"/>
                                          </p:val>
                                        </p:tav>
                                        <p:tav tm="100000">
                                          <p:val>
                                            <p:strVal val="#ppt_w"/>
                                          </p:val>
                                        </p:tav>
                                      </p:tavLst>
                                    </p:anim>
                                    <p:anim calcmode="lin" valueType="num">
                                      <p:cBhvr>
                                        <p:cTn id="48" dur="1000" fill="hold"/>
                                        <p:tgtEl>
                                          <p:spTgt spid="16"/>
                                        </p:tgtEl>
                                        <p:attrNameLst>
                                          <p:attrName>ppt_h</p:attrName>
                                        </p:attrNameLst>
                                      </p:cBhvr>
                                      <p:tavLst>
                                        <p:tav tm="0">
                                          <p:val>
                                            <p:strVal val="#ppt_h"/>
                                          </p:val>
                                        </p:tav>
                                        <p:tav tm="100000">
                                          <p:val>
                                            <p:strVal val="#ppt_h"/>
                                          </p:val>
                                        </p:tav>
                                      </p:tavLst>
                                    </p:anim>
                                    <p:animEffect transition="in" filter="fade">
                                      <p:cBhvr>
                                        <p:cTn id="49" dur="1000"/>
                                        <p:tgtEl>
                                          <p:spTgt spid="16"/>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strVal val="#ppt_w*0.70"/>
                                          </p:val>
                                        </p:tav>
                                        <p:tav tm="100000">
                                          <p:val>
                                            <p:strVal val="#ppt_w"/>
                                          </p:val>
                                        </p:tav>
                                      </p:tavLst>
                                    </p:anim>
                                    <p:anim calcmode="lin" valueType="num">
                                      <p:cBhvr>
                                        <p:cTn id="53" dur="1000" fill="hold"/>
                                        <p:tgtEl>
                                          <p:spTgt spid="11"/>
                                        </p:tgtEl>
                                        <p:attrNameLst>
                                          <p:attrName>ppt_h</p:attrName>
                                        </p:attrNameLst>
                                      </p:cBhvr>
                                      <p:tavLst>
                                        <p:tav tm="0">
                                          <p:val>
                                            <p:strVal val="#ppt_h"/>
                                          </p:val>
                                        </p:tav>
                                        <p:tav tm="100000">
                                          <p:val>
                                            <p:strVal val="#ppt_h"/>
                                          </p:val>
                                        </p:tav>
                                      </p:tavLst>
                                    </p:anim>
                                    <p:animEffect transition="in" filter="fade">
                                      <p:cBhvr>
                                        <p:cTn id="54" dur="1000"/>
                                        <p:tgtEl>
                                          <p:spTgt spid="11"/>
                                        </p:tgtEl>
                                      </p:cBhvr>
                                    </p:animEffect>
                                  </p:childTnLst>
                                </p:cTn>
                              </p:par>
                            </p:childTnLst>
                          </p:cTn>
                        </p:par>
                        <p:par>
                          <p:cTn id="55" fill="hold">
                            <p:stCondLst>
                              <p:cond delay="6000"/>
                            </p:stCondLst>
                            <p:childTnLst>
                              <p:par>
                                <p:cTn id="56" presetID="55"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par>
                          <p:cTn id="61" fill="hold">
                            <p:stCondLst>
                              <p:cond delay="7000"/>
                            </p:stCondLst>
                            <p:childTnLst>
                              <p:par>
                                <p:cTn id="62" presetID="55"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1000" fill="hold"/>
                                        <p:tgtEl>
                                          <p:spTgt spid="17"/>
                                        </p:tgtEl>
                                        <p:attrNameLst>
                                          <p:attrName>ppt_w</p:attrName>
                                        </p:attrNameLst>
                                      </p:cBhvr>
                                      <p:tavLst>
                                        <p:tav tm="0">
                                          <p:val>
                                            <p:strVal val="#ppt_w*0.70"/>
                                          </p:val>
                                        </p:tav>
                                        <p:tav tm="100000">
                                          <p:val>
                                            <p:strVal val="#ppt_w"/>
                                          </p:val>
                                        </p:tav>
                                      </p:tavLst>
                                    </p:anim>
                                    <p:anim calcmode="lin" valueType="num">
                                      <p:cBhvr>
                                        <p:cTn id="65" dur="1000" fill="hold"/>
                                        <p:tgtEl>
                                          <p:spTgt spid="17"/>
                                        </p:tgtEl>
                                        <p:attrNameLst>
                                          <p:attrName>ppt_h</p:attrName>
                                        </p:attrNameLst>
                                      </p:cBhvr>
                                      <p:tavLst>
                                        <p:tav tm="0">
                                          <p:val>
                                            <p:strVal val="#ppt_h"/>
                                          </p:val>
                                        </p:tav>
                                        <p:tav tm="100000">
                                          <p:val>
                                            <p:strVal val="#ppt_h"/>
                                          </p:val>
                                        </p:tav>
                                      </p:tavLst>
                                    </p:anim>
                                    <p:animEffect transition="in" filter="fade">
                                      <p:cBhvr>
                                        <p:cTn id="66" dur="1000"/>
                                        <p:tgtEl>
                                          <p:spTgt spid="17"/>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1000" fill="hold"/>
                                        <p:tgtEl>
                                          <p:spTgt spid="12"/>
                                        </p:tgtEl>
                                        <p:attrNameLst>
                                          <p:attrName>ppt_w</p:attrName>
                                        </p:attrNameLst>
                                      </p:cBhvr>
                                      <p:tavLst>
                                        <p:tav tm="0">
                                          <p:val>
                                            <p:strVal val="#ppt_w*0.70"/>
                                          </p:val>
                                        </p:tav>
                                        <p:tav tm="100000">
                                          <p:val>
                                            <p:strVal val="#ppt_w"/>
                                          </p:val>
                                        </p:tav>
                                      </p:tavLst>
                                    </p:anim>
                                    <p:anim calcmode="lin" valueType="num">
                                      <p:cBhvr>
                                        <p:cTn id="70" dur="1000" fill="hold"/>
                                        <p:tgtEl>
                                          <p:spTgt spid="12"/>
                                        </p:tgtEl>
                                        <p:attrNameLst>
                                          <p:attrName>ppt_h</p:attrName>
                                        </p:attrNameLst>
                                      </p:cBhvr>
                                      <p:tavLst>
                                        <p:tav tm="0">
                                          <p:val>
                                            <p:strVal val="#ppt_h"/>
                                          </p:val>
                                        </p:tav>
                                        <p:tav tm="100000">
                                          <p:val>
                                            <p:strVal val="#ppt_h"/>
                                          </p:val>
                                        </p:tav>
                                      </p:tavLst>
                                    </p:anim>
                                    <p:animEffect transition="in" filter="fade">
                                      <p:cBhvr>
                                        <p:cTn id="71" dur="1000"/>
                                        <p:tgtEl>
                                          <p:spTgt spid="12"/>
                                        </p:tgtEl>
                                      </p:cBhvr>
                                    </p:animEffect>
                                  </p:childTnLst>
                                </p:cTn>
                              </p:par>
                            </p:childTnLst>
                          </p:cTn>
                        </p:par>
                        <p:par>
                          <p:cTn id="72" fill="hold">
                            <p:stCondLst>
                              <p:cond delay="8000"/>
                            </p:stCondLst>
                            <p:childTnLst>
                              <p:par>
                                <p:cTn id="73" presetID="55" presetClass="entr" presetSubtype="0"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strVal val="#ppt_w*0.70"/>
                                          </p:val>
                                        </p:tav>
                                        <p:tav tm="100000">
                                          <p:val>
                                            <p:strVal val="#ppt_w"/>
                                          </p:val>
                                        </p:tav>
                                      </p:tavLst>
                                    </p:anim>
                                    <p:anim calcmode="lin" valueType="num">
                                      <p:cBhvr>
                                        <p:cTn id="76" dur="1000" fill="hold"/>
                                        <p:tgtEl>
                                          <p:spTgt spid="21"/>
                                        </p:tgtEl>
                                        <p:attrNameLst>
                                          <p:attrName>ppt_h</p:attrName>
                                        </p:attrNameLst>
                                      </p:cBhvr>
                                      <p:tavLst>
                                        <p:tav tm="0">
                                          <p:val>
                                            <p:strVal val="#ppt_h"/>
                                          </p:val>
                                        </p:tav>
                                        <p:tav tm="100000">
                                          <p:val>
                                            <p:strVal val="#ppt_h"/>
                                          </p:val>
                                        </p:tav>
                                      </p:tavLst>
                                    </p:anim>
                                    <p:animEffect transition="in" filter="fade">
                                      <p:cBhvr>
                                        <p:cTn id="7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All the best!</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F7877967-DBFB-4753-B004-F8893E870386}" type="slidenum">
              <a:rPr lang="en-US" smtClean="0"/>
              <a:t>59</a:t>
            </a:fld>
            <a:endParaRPr lang="en-US"/>
          </a:p>
        </p:txBody>
      </p:sp>
    </p:spTree>
    <p:extLst>
      <p:ext uri="{BB962C8B-B14F-4D97-AF65-F5344CB8AC3E}">
        <p14:creationId xmlns:p14="http://schemas.microsoft.com/office/powerpoint/2010/main" val="910019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7148-C9BE-4FC4-A278-CDBF7E0E435E}"/>
              </a:ext>
            </a:extLst>
          </p:cNvPr>
          <p:cNvSpPr>
            <a:spLocks noGrp="1"/>
          </p:cNvSpPr>
          <p:nvPr>
            <p:ph type="title"/>
          </p:nvPr>
        </p:nvSpPr>
        <p:spPr/>
        <p:txBody>
          <a:bodyPr/>
          <a:lstStyle/>
          <a:p>
            <a:r>
              <a:rPr lang="en-US" dirty="0"/>
              <a:t>Street Geometry: </a:t>
            </a:r>
            <a:r>
              <a:rPr lang="en-US" b="1" dirty="0">
                <a:solidFill>
                  <a:srgbClr val="FF0000"/>
                </a:solidFill>
              </a:rPr>
              <a:t>Is walking a CHOICE</a:t>
            </a:r>
            <a:r>
              <a:rPr lang="en-US" dirty="0"/>
              <a:t>? </a:t>
            </a:r>
            <a:endParaRPr lang="en-IN" dirty="0"/>
          </a:p>
        </p:txBody>
      </p:sp>
      <p:sp>
        <p:nvSpPr>
          <p:cNvPr id="4" name="Slide Number Placeholder 3">
            <a:extLst>
              <a:ext uri="{FF2B5EF4-FFF2-40B4-BE49-F238E27FC236}">
                <a16:creationId xmlns:a16="http://schemas.microsoft.com/office/drawing/2014/main" id="{644E949B-3714-4621-A9C0-E7E43B11D00E}"/>
              </a:ext>
            </a:extLst>
          </p:cNvPr>
          <p:cNvSpPr>
            <a:spLocks noGrp="1"/>
          </p:cNvSpPr>
          <p:nvPr>
            <p:ph type="sldNum" sz="quarter" idx="12"/>
          </p:nvPr>
        </p:nvSpPr>
        <p:spPr/>
        <p:txBody>
          <a:bodyPr/>
          <a:lstStyle/>
          <a:p>
            <a:fld id="{F7877967-DBFB-4753-B004-F8893E870386}" type="slidenum">
              <a:rPr lang="en-US" smtClean="0"/>
              <a:t>6</a:t>
            </a:fld>
            <a:endParaRPr lang="en-US"/>
          </a:p>
        </p:txBody>
      </p:sp>
      <p:pic>
        <p:nvPicPr>
          <p:cNvPr id="18" name="Picture 17">
            <a:extLst>
              <a:ext uri="{FF2B5EF4-FFF2-40B4-BE49-F238E27FC236}">
                <a16:creationId xmlns:a16="http://schemas.microsoft.com/office/drawing/2014/main" id="{0227DEF4-A1D0-4412-80D9-BB5D6C555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259" y="1795346"/>
            <a:ext cx="3531853" cy="4709137"/>
          </a:xfrm>
          <a:prstGeom prst="rect">
            <a:avLst/>
          </a:prstGeom>
        </p:spPr>
      </p:pic>
      <p:pic>
        <p:nvPicPr>
          <p:cNvPr id="20" name="Picture 19">
            <a:extLst>
              <a:ext uri="{FF2B5EF4-FFF2-40B4-BE49-F238E27FC236}">
                <a16:creationId xmlns:a16="http://schemas.microsoft.com/office/drawing/2014/main" id="{E9D9B5F0-0884-4D70-B6E8-62B93BBA8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8181" y="1795346"/>
            <a:ext cx="3531853" cy="4709137"/>
          </a:xfrm>
          <a:prstGeom prst="rect">
            <a:avLst/>
          </a:prstGeom>
        </p:spPr>
      </p:pic>
      <p:pic>
        <p:nvPicPr>
          <p:cNvPr id="22" name="Picture 21">
            <a:extLst>
              <a:ext uri="{FF2B5EF4-FFF2-40B4-BE49-F238E27FC236}">
                <a16:creationId xmlns:a16="http://schemas.microsoft.com/office/drawing/2014/main" id="{991A6DB5-A942-449D-8024-4EAE1848BF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58" r="11217"/>
          <a:stretch/>
        </p:blipFill>
        <p:spPr>
          <a:xfrm>
            <a:off x="3869473" y="1795346"/>
            <a:ext cx="4033024" cy="3456878"/>
          </a:xfrm>
          <a:prstGeom prst="rect">
            <a:avLst/>
          </a:prstGeom>
        </p:spPr>
      </p:pic>
    </p:spTree>
    <p:extLst>
      <p:ext uri="{BB962C8B-B14F-4D97-AF65-F5344CB8AC3E}">
        <p14:creationId xmlns:p14="http://schemas.microsoft.com/office/powerpoint/2010/main" val="517439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Portland Activity Schedule Model System</a:t>
            </a:r>
          </a:p>
        </p:txBody>
      </p:sp>
      <p:pic>
        <p:nvPicPr>
          <p:cNvPr id="4" name="Picture 2" descr="C:\Users\digvijay\Desktop\Untitleee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8279" y="1428749"/>
            <a:ext cx="7469296"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F7877967-DBFB-4753-B004-F8893E870386}" type="slidenum">
              <a:rPr lang="en-US" smtClean="0"/>
              <a:t>60</a:t>
            </a:fld>
            <a:endParaRPr lang="en-US"/>
          </a:p>
        </p:txBody>
      </p:sp>
    </p:spTree>
    <p:extLst>
      <p:ext uri="{BB962C8B-B14F-4D97-AF65-F5344CB8AC3E}">
        <p14:creationId xmlns:p14="http://schemas.microsoft.com/office/powerpoint/2010/main" val="1146920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dirty="0"/>
              <a:t>CONCLUSION</a:t>
            </a:r>
            <a:endParaRPr lang="en-US" dirty="0"/>
          </a:p>
        </p:txBody>
      </p:sp>
      <p:sp>
        <p:nvSpPr>
          <p:cNvPr id="3" name="Content Placeholder 2"/>
          <p:cNvSpPr>
            <a:spLocks noGrp="1"/>
          </p:cNvSpPr>
          <p:nvPr>
            <p:ph idx="1"/>
          </p:nvPr>
        </p:nvSpPr>
        <p:spPr/>
        <p:txBody>
          <a:bodyPr/>
          <a:lstStyle/>
          <a:p>
            <a:pPr algn="just"/>
            <a:r>
              <a:rPr lang="en-US" altLang="en-US" dirty="0"/>
              <a:t>Conventional four stage-planning models for travel demand forecasting includes the lack of behavioral foundation, over dependence on trips, and insensitivity to policy changes.</a:t>
            </a:r>
            <a:endParaRPr lang="en-IN" altLang="en-US" dirty="0"/>
          </a:p>
          <a:p>
            <a:pPr algn="just">
              <a:spcBef>
                <a:spcPts val="1200"/>
              </a:spcBef>
            </a:pPr>
            <a:r>
              <a:rPr lang="en-US" altLang="en-US" dirty="0"/>
              <a:t>There is a need to develop the models which will take into account above criteria's to improve the travel demand.</a:t>
            </a:r>
          </a:p>
          <a:p>
            <a:pPr algn="just">
              <a:spcBef>
                <a:spcPts val="1200"/>
              </a:spcBef>
            </a:pPr>
            <a:r>
              <a:rPr lang="en-US" altLang="en-US" dirty="0"/>
              <a:t>The new modeling approach i.e. activity based travel demand modeling has good scope  in developing countries due to its more focus on behavioral aspect of people.</a:t>
            </a:r>
            <a:endParaRPr lang="en-IN" altLang="en-US" dirty="0"/>
          </a:p>
          <a:p>
            <a:endParaRPr lang="en-US" dirty="0"/>
          </a:p>
        </p:txBody>
      </p:sp>
      <p:sp>
        <p:nvSpPr>
          <p:cNvPr id="4" name="Slide Number Placeholder 3"/>
          <p:cNvSpPr>
            <a:spLocks noGrp="1"/>
          </p:cNvSpPr>
          <p:nvPr>
            <p:ph type="sldNum" sz="quarter" idx="12"/>
          </p:nvPr>
        </p:nvSpPr>
        <p:spPr/>
        <p:txBody>
          <a:bodyPr/>
          <a:lstStyle/>
          <a:p>
            <a:fld id="{F7877967-DBFB-4753-B004-F8893E870386}" type="slidenum">
              <a:rPr lang="en-US" smtClean="0"/>
              <a:t>61</a:t>
            </a:fld>
            <a:endParaRPr lang="en-US"/>
          </a:p>
        </p:txBody>
      </p:sp>
    </p:spTree>
    <p:extLst>
      <p:ext uri="{BB962C8B-B14F-4D97-AF65-F5344CB8AC3E}">
        <p14:creationId xmlns:p14="http://schemas.microsoft.com/office/powerpoint/2010/main" val="407737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2223-8619-4053-A661-9799C050371F}"/>
              </a:ext>
            </a:extLst>
          </p:cNvPr>
          <p:cNvSpPr>
            <a:spLocks noGrp="1"/>
          </p:cNvSpPr>
          <p:nvPr>
            <p:ph type="title"/>
          </p:nvPr>
        </p:nvSpPr>
        <p:spPr/>
        <p:txBody>
          <a:bodyPr/>
          <a:lstStyle/>
          <a:p>
            <a:endParaRPr lang="en-IN"/>
          </a:p>
        </p:txBody>
      </p:sp>
      <p:pic>
        <p:nvPicPr>
          <p:cNvPr id="6" name="Content Placeholder 5">
            <a:extLst>
              <a:ext uri="{FF2B5EF4-FFF2-40B4-BE49-F238E27FC236}">
                <a16:creationId xmlns:a16="http://schemas.microsoft.com/office/drawing/2014/main" id="{EAD22EDA-61AE-47E7-9AE6-C39CD0AEBC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18696" y="-39803"/>
            <a:ext cx="5154608" cy="6897803"/>
          </a:xfrm>
        </p:spPr>
      </p:pic>
      <p:sp>
        <p:nvSpPr>
          <p:cNvPr id="4" name="Slide Number Placeholder 3">
            <a:extLst>
              <a:ext uri="{FF2B5EF4-FFF2-40B4-BE49-F238E27FC236}">
                <a16:creationId xmlns:a16="http://schemas.microsoft.com/office/drawing/2014/main" id="{2FBAF2AB-FDFC-4EDF-83CF-D9529F4987FE}"/>
              </a:ext>
            </a:extLst>
          </p:cNvPr>
          <p:cNvSpPr>
            <a:spLocks noGrp="1"/>
          </p:cNvSpPr>
          <p:nvPr>
            <p:ph type="sldNum" sz="quarter" idx="12"/>
          </p:nvPr>
        </p:nvSpPr>
        <p:spPr/>
        <p:txBody>
          <a:bodyPr/>
          <a:lstStyle/>
          <a:p>
            <a:fld id="{F7877967-DBFB-4753-B004-F8893E870386}" type="slidenum">
              <a:rPr lang="en-US" smtClean="0"/>
              <a:t>7</a:t>
            </a:fld>
            <a:endParaRPr lang="en-US"/>
          </a:p>
        </p:txBody>
      </p:sp>
    </p:spTree>
    <p:extLst>
      <p:ext uri="{BB962C8B-B14F-4D97-AF65-F5344CB8AC3E}">
        <p14:creationId xmlns:p14="http://schemas.microsoft.com/office/powerpoint/2010/main" val="383725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2BBCA8-C330-4452-B433-23C9A2E32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978" y="1467239"/>
            <a:ext cx="5667350" cy="4250513"/>
          </a:xfrm>
          <a:prstGeom prst="rect">
            <a:avLst/>
          </a:prstGeom>
        </p:spPr>
      </p:pic>
      <p:pic>
        <p:nvPicPr>
          <p:cNvPr id="22" name="Content Placeholder 21">
            <a:extLst>
              <a:ext uri="{FF2B5EF4-FFF2-40B4-BE49-F238E27FC236}">
                <a16:creationId xmlns:a16="http://schemas.microsoft.com/office/drawing/2014/main" id="{BE2AFE13-5334-43CB-9E4B-2CFD27D9265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89517" y="1467239"/>
            <a:ext cx="5801784" cy="4351338"/>
          </a:xfrm>
        </p:spPr>
      </p:pic>
    </p:spTree>
    <p:extLst>
      <p:ext uri="{BB962C8B-B14F-4D97-AF65-F5344CB8AC3E}">
        <p14:creationId xmlns:p14="http://schemas.microsoft.com/office/powerpoint/2010/main" val="3429941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02028DC-A2EA-47CC-A0A0-BA25C356CE3B}"/>
              </a:ext>
            </a:extLst>
          </p:cNvPr>
          <p:cNvSpPr>
            <a:spLocks noGrp="1" noChangeArrowheads="1"/>
          </p:cNvSpPr>
          <p:nvPr>
            <p:ph type="title"/>
          </p:nvPr>
        </p:nvSpPr>
        <p:spPr>
          <a:xfrm>
            <a:off x="2205038" y="101601"/>
            <a:ext cx="7772400" cy="676275"/>
          </a:xfrm>
        </p:spPr>
        <p:txBody>
          <a:bodyPr>
            <a:normAutofit fontScale="90000"/>
          </a:bodyPr>
          <a:lstStyle/>
          <a:p>
            <a:r>
              <a:rPr lang="en-US" altLang="en-US" b="1"/>
              <a:t>Dandaka</a:t>
            </a:r>
            <a:endParaRPr lang="en-IN" altLang="en-US" b="1"/>
          </a:p>
        </p:txBody>
      </p:sp>
      <p:pic>
        <p:nvPicPr>
          <p:cNvPr id="4" name="Picture 3">
            <a:extLst>
              <a:ext uri="{FF2B5EF4-FFF2-40B4-BE49-F238E27FC236}">
                <a16:creationId xmlns:a16="http://schemas.microsoft.com/office/drawing/2014/main" id="{2AD93C51-3B9C-4E57-82BE-F73A9B74A6F9}"/>
              </a:ext>
            </a:extLst>
          </p:cNvPr>
          <p:cNvPicPr>
            <a:picLocks noChangeAspect="1"/>
          </p:cNvPicPr>
          <p:nvPr/>
        </p:nvPicPr>
        <p:blipFill>
          <a:blip r:embed="rId2">
            <a:duotone>
              <a:prstClr val="black"/>
              <a:srgbClr val="D9C3A5">
                <a:tint val="50000"/>
                <a:satMod val="180000"/>
              </a:srgbClr>
            </a:duotone>
          </a:blip>
          <a:stretch>
            <a:fillRect/>
          </a:stretch>
        </p:blipFill>
        <p:spPr>
          <a:xfrm>
            <a:off x="2242401" y="914401"/>
            <a:ext cx="7696200" cy="528087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2831</Words>
  <Application>Microsoft Office PowerPoint</Application>
  <PresentationFormat>Widescreen</PresentationFormat>
  <Paragraphs>615</Paragraphs>
  <Slides>61</Slides>
  <Notes>1</Notes>
  <HiddenSlides>6</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4" baseType="lpstr">
      <vt:lpstr>Adobe Caslon Pro Bold</vt:lpstr>
      <vt:lpstr>Adobe Fan Heiti Std B</vt:lpstr>
      <vt:lpstr>Arial</vt:lpstr>
      <vt:lpstr>ArialMT</vt:lpstr>
      <vt:lpstr>Calibri</vt:lpstr>
      <vt:lpstr>Calibri Light</vt:lpstr>
      <vt:lpstr>Cambria Math</vt:lpstr>
      <vt:lpstr>Cuprum</vt:lpstr>
      <vt:lpstr>Symbol</vt:lpstr>
      <vt:lpstr>Times New Roman</vt:lpstr>
      <vt:lpstr>Wingdings</vt:lpstr>
      <vt:lpstr>Office Theme</vt:lpstr>
      <vt:lpstr>Equation</vt:lpstr>
      <vt:lpstr>Introduction to Transportation Behavioral Modelling</vt:lpstr>
      <vt:lpstr>Why are we interested in Travel Demand Modelling?</vt:lpstr>
      <vt:lpstr>PowerPoint Presentation</vt:lpstr>
      <vt:lpstr>Goods and Vehicles that are often seen in cities of developing nations BUT….</vt:lpstr>
      <vt:lpstr>Connectivity</vt:lpstr>
      <vt:lpstr>Street Geometry: Is walking a CHOICE? </vt:lpstr>
      <vt:lpstr>PowerPoint Presentation</vt:lpstr>
      <vt:lpstr>PowerPoint Presentation</vt:lpstr>
      <vt:lpstr>Dandaka</vt:lpstr>
      <vt:lpstr>Nandyavarta</vt:lpstr>
      <vt:lpstr>Sarvathobadra</vt:lpstr>
      <vt:lpstr>Padmaka (Lotus Petal)</vt:lpstr>
      <vt:lpstr>Swastika</vt:lpstr>
      <vt:lpstr>Prastara</vt:lpstr>
      <vt:lpstr>Karmuka</vt:lpstr>
      <vt:lpstr>Chaturmukha</vt:lpstr>
      <vt:lpstr>Contents</vt:lpstr>
      <vt:lpstr>Introduction</vt:lpstr>
      <vt:lpstr>Four step model</vt:lpstr>
      <vt:lpstr>Four step model</vt:lpstr>
      <vt:lpstr>Four step model</vt:lpstr>
      <vt:lpstr>Example</vt:lpstr>
      <vt:lpstr>❶Trip Generation</vt:lpstr>
      <vt:lpstr>Classification of Trips</vt:lpstr>
      <vt:lpstr>❷Trip Distribution</vt:lpstr>
      <vt:lpstr>❷Trip Distribution: Gravity Model</vt:lpstr>
      <vt:lpstr>❸Mode Choice</vt:lpstr>
      <vt:lpstr>❸Mode Choice</vt:lpstr>
      <vt:lpstr>❸Mode Choice</vt:lpstr>
      <vt:lpstr>❸Mode Choice</vt:lpstr>
      <vt:lpstr>❹Traffic Assignment</vt:lpstr>
      <vt:lpstr>❹Traffic Assignment</vt:lpstr>
      <vt:lpstr>Choice models</vt:lpstr>
      <vt:lpstr>Choice Models</vt:lpstr>
      <vt:lpstr>Utility Theory</vt:lpstr>
      <vt:lpstr>Utility Theory</vt:lpstr>
      <vt:lpstr>Utility Theory</vt:lpstr>
      <vt:lpstr>Variables …</vt:lpstr>
      <vt:lpstr>Some Limitations of 4-step TDM</vt:lpstr>
      <vt:lpstr>Activity Based Modelling</vt:lpstr>
      <vt:lpstr>Necessity of Activity Based Travel Demand Modelling</vt:lpstr>
      <vt:lpstr>Activity Based Modelling – Historical </vt:lpstr>
      <vt:lpstr>ABM Approach </vt:lpstr>
      <vt:lpstr>ABM Paradigms </vt:lpstr>
      <vt:lpstr>Modelling Trips</vt:lpstr>
      <vt:lpstr>Activities in Time and Space</vt:lpstr>
      <vt:lpstr>Activities in Time and Space</vt:lpstr>
      <vt:lpstr>Criticism of Trip and Tour Based Models</vt:lpstr>
      <vt:lpstr>Advantages of ABM</vt:lpstr>
      <vt:lpstr>Activity Patterns (Schedule)</vt:lpstr>
      <vt:lpstr>A Person’s Daily Travel Pattern (conventional model) </vt:lpstr>
      <vt:lpstr>A Person’s Daily Travel Pattern  (activity based model) </vt:lpstr>
      <vt:lpstr>All Household Members’ Travel Pattern  (activity based model) </vt:lpstr>
      <vt:lpstr>Some Key Aspects of Activity Based Models</vt:lpstr>
      <vt:lpstr>Survey Instrument</vt:lpstr>
      <vt:lpstr>Modelling approaches</vt:lpstr>
      <vt:lpstr>Activities in Time and Space</vt:lpstr>
      <vt:lpstr>So what are we trying to solve?</vt:lpstr>
      <vt:lpstr>All the best!</vt:lpstr>
      <vt:lpstr>Portland Activity Schedule Model System</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Transportation Behavioral Modelling</dc:title>
  <dc:creator>Arnab Jana</dc:creator>
  <cp:lastModifiedBy>Arnab Jana</cp:lastModifiedBy>
  <cp:revision>6</cp:revision>
  <dcterms:created xsi:type="dcterms:W3CDTF">2025-09-21T16:36:17Z</dcterms:created>
  <dcterms:modified xsi:type="dcterms:W3CDTF">2025-09-22T00:03:08Z</dcterms:modified>
</cp:coreProperties>
</file>