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drawings/drawing1.xml" ContentType="application/vnd.openxmlformats-officedocument.drawingml.chartshapes+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5" r:id="rId4"/>
    <p:sldId id="266" r:id="rId5"/>
    <p:sldId id="267" r:id="rId6"/>
    <p:sldId id="260" r:id="rId7"/>
    <p:sldId id="261" r:id="rId8"/>
    <p:sldId id="262" r:id="rId9"/>
    <p:sldId id="263" r:id="rId10"/>
    <p:sldId id="264" r:id="rId11"/>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ohta\Desktop\model\&#26465;&#20214;&#20184;&#12469;&#12531;&#12503;&#12522;&#12531;&#12464;&#12487;&#12540;&#12479;\ensyu_Weekday.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Documents%20and%20Settings\&#25998;&#34276;&#26377;&#32023;\&#12487;&#12473;&#12463;&#12488;&#12483;&#12503;\&#20998;&#26512;.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Documents%20and%20Settings\takiguchi\&#12487;&#12473;&#12463;&#12488;&#12483;&#12503;\tri.xlsx" TargetMode="Externa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______1.xlsx"/></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takiguchi\&#12487;&#12473;&#12463;&#12488;&#12483;&#12503;\deadlinejikan2.csv"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733772965879268"/>
          <c:y val="0.26426935244000788"/>
          <c:w val="0.7567283464566934"/>
          <c:h val="0.73573064755999262"/>
        </c:manualLayout>
      </c:layout>
      <c:barChart>
        <c:barDir val="bar"/>
        <c:grouping val="percentStacked"/>
        <c:varyColors val="0"/>
        <c:ser>
          <c:idx val="0"/>
          <c:order val="0"/>
          <c:tx>
            <c:strRef>
              <c:f>Sheet3!$J$22</c:f>
              <c:strCache>
                <c:ptCount val="1"/>
                <c:pt idx="0">
                  <c:v>バス</c:v>
                </c:pt>
              </c:strCache>
            </c:strRef>
          </c:tx>
          <c:spPr>
            <a:solidFill>
              <a:schemeClr val="accent2"/>
            </a:solidFill>
          </c:spPr>
          <c:invertIfNegative val="0"/>
          <c:cat>
            <c:strRef>
              <c:f>Sheet3!$I$23:$I$27</c:f>
              <c:strCache>
                <c:ptCount val="5"/>
                <c:pt idx="0">
                  <c:v>7時以前</c:v>
                </c:pt>
                <c:pt idx="1">
                  <c:v>7時台</c:v>
                </c:pt>
                <c:pt idx="2">
                  <c:v>8時台</c:v>
                </c:pt>
                <c:pt idx="3">
                  <c:v>9時台</c:v>
                </c:pt>
                <c:pt idx="4">
                  <c:v>10時以降</c:v>
                </c:pt>
              </c:strCache>
            </c:strRef>
          </c:cat>
          <c:val>
            <c:numRef>
              <c:f>Sheet3!$J$23:$J$27</c:f>
              <c:numCache>
                <c:formatCode>General</c:formatCode>
                <c:ptCount val="5"/>
                <c:pt idx="0">
                  <c:v>0</c:v>
                </c:pt>
                <c:pt idx="1">
                  <c:v>0</c:v>
                </c:pt>
                <c:pt idx="2">
                  <c:v>6</c:v>
                </c:pt>
                <c:pt idx="3">
                  <c:v>0</c:v>
                </c:pt>
                <c:pt idx="4">
                  <c:v>0</c:v>
                </c:pt>
              </c:numCache>
            </c:numRef>
          </c:val>
        </c:ser>
        <c:ser>
          <c:idx val="1"/>
          <c:order val="1"/>
          <c:tx>
            <c:strRef>
              <c:f>Sheet3!$K$22</c:f>
              <c:strCache>
                <c:ptCount val="1"/>
                <c:pt idx="0">
                  <c:v>鉄道</c:v>
                </c:pt>
              </c:strCache>
            </c:strRef>
          </c:tx>
          <c:spPr>
            <a:solidFill>
              <a:schemeClr val="accent4"/>
            </a:solidFill>
            <a:ln>
              <a:noFill/>
            </a:ln>
          </c:spPr>
          <c:invertIfNegative val="0"/>
          <c:cat>
            <c:strRef>
              <c:f>Sheet3!$I$23:$I$27</c:f>
              <c:strCache>
                <c:ptCount val="5"/>
                <c:pt idx="0">
                  <c:v>7時以前</c:v>
                </c:pt>
                <c:pt idx="1">
                  <c:v>7時台</c:v>
                </c:pt>
                <c:pt idx="2">
                  <c:v>8時台</c:v>
                </c:pt>
                <c:pt idx="3">
                  <c:v>9時台</c:v>
                </c:pt>
                <c:pt idx="4">
                  <c:v>10時以降</c:v>
                </c:pt>
              </c:strCache>
            </c:strRef>
          </c:cat>
          <c:val>
            <c:numRef>
              <c:f>Sheet3!$K$23:$K$27</c:f>
              <c:numCache>
                <c:formatCode>General</c:formatCode>
                <c:ptCount val="5"/>
                <c:pt idx="0">
                  <c:v>0</c:v>
                </c:pt>
                <c:pt idx="1">
                  <c:v>4</c:v>
                </c:pt>
                <c:pt idx="2">
                  <c:v>29</c:v>
                </c:pt>
                <c:pt idx="3">
                  <c:v>9</c:v>
                </c:pt>
                <c:pt idx="4">
                  <c:v>4</c:v>
                </c:pt>
              </c:numCache>
            </c:numRef>
          </c:val>
        </c:ser>
        <c:ser>
          <c:idx val="2"/>
          <c:order val="2"/>
          <c:tx>
            <c:strRef>
              <c:f>Sheet3!$L$22</c:f>
              <c:strCache>
                <c:ptCount val="1"/>
                <c:pt idx="0">
                  <c:v>自動車</c:v>
                </c:pt>
              </c:strCache>
            </c:strRef>
          </c:tx>
          <c:spPr>
            <a:solidFill>
              <a:schemeClr val="accent1"/>
            </a:solidFill>
          </c:spPr>
          <c:invertIfNegative val="0"/>
          <c:cat>
            <c:strRef>
              <c:f>Sheet3!$I$23:$I$27</c:f>
              <c:strCache>
                <c:ptCount val="5"/>
                <c:pt idx="0">
                  <c:v>7時以前</c:v>
                </c:pt>
                <c:pt idx="1">
                  <c:v>7時台</c:v>
                </c:pt>
                <c:pt idx="2">
                  <c:v>8時台</c:v>
                </c:pt>
                <c:pt idx="3">
                  <c:v>9時台</c:v>
                </c:pt>
                <c:pt idx="4">
                  <c:v>10時以降</c:v>
                </c:pt>
              </c:strCache>
            </c:strRef>
          </c:cat>
          <c:val>
            <c:numRef>
              <c:f>Sheet3!$L$23:$L$27</c:f>
              <c:numCache>
                <c:formatCode>General</c:formatCode>
                <c:ptCount val="5"/>
                <c:pt idx="0">
                  <c:v>1</c:v>
                </c:pt>
                <c:pt idx="1">
                  <c:v>15</c:v>
                </c:pt>
                <c:pt idx="2">
                  <c:v>13</c:v>
                </c:pt>
                <c:pt idx="3">
                  <c:v>12</c:v>
                </c:pt>
                <c:pt idx="4">
                  <c:v>3</c:v>
                </c:pt>
              </c:numCache>
            </c:numRef>
          </c:val>
        </c:ser>
        <c:ser>
          <c:idx val="3"/>
          <c:order val="3"/>
          <c:tx>
            <c:strRef>
              <c:f>Sheet3!$M$22</c:f>
              <c:strCache>
                <c:ptCount val="1"/>
                <c:pt idx="0">
                  <c:v>自転車</c:v>
                </c:pt>
              </c:strCache>
            </c:strRef>
          </c:tx>
          <c:spPr>
            <a:solidFill>
              <a:schemeClr val="accent3"/>
            </a:solidFill>
          </c:spPr>
          <c:invertIfNegative val="0"/>
          <c:cat>
            <c:strRef>
              <c:f>Sheet3!$I$23:$I$27</c:f>
              <c:strCache>
                <c:ptCount val="5"/>
                <c:pt idx="0">
                  <c:v>7時以前</c:v>
                </c:pt>
                <c:pt idx="1">
                  <c:v>7時台</c:v>
                </c:pt>
                <c:pt idx="2">
                  <c:v>8時台</c:v>
                </c:pt>
                <c:pt idx="3">
                  <c:v>9時台</c:v>
                </c:pt>
                <c:pt idx="4">
                  <c:v>10時以降</c:v>
                </c:pt>
              </c:strCache>
            </c:strRef>
          </c:cat>
          <c:val>
            <c:numRef>
              <c:f>Sheet3!$M$23:$M$27</c:f>
              <c:numCache>
                <c:formatCode>General</c:formatCode>
                <c:ptCount val="5"/>
                <c:pt idx="0">
                  <c:v>1</c:v>
                </c:pt>
                <c:pt idx="1">
                  <c:v>0</c:v>
                </c:pt>
                <c:pt idx="2">
                  <c:v>1</c:v>
                </c:pt>
                <c:pt idx="3">
                  <c:v>5</c:v>
                </c:pt>
                <c:pt idx="4">
                  <c:v>2</c:v>
                </c:pt>
              </c:numCache>
            </c:numRef>
          </c:val>
        </c:ser>
        <c:ser>
          <c:idx val="4"/>
          <c:order val="4"/>
          <c:tx>
            <c:strRef>
              <c:f>Sheet3!$N$22</c:f>
              <c:strCache>
                <c:ptCount val="1"/>
                <c:pt idx="0">
                  <c:v>徒歩</c:v>
                </c:pt>
              </c:strCache>
            </c:strRef>
          </c:tx>
          <c:invertIfNegative val="0"/>
          <c:cat>
            <c:strRef>
              <c:f>Sheet3!$I$23:$I$27</c:f>
              <c:strCache>
                <c:ptCount val="5"/>
                <c:pt idx="0">
                  <c:v>7時以前</c:v>
                </c:pt>
                <c:pt idx="1">
                  <c:v>7時台</c:v>
                </c:pt>
                <c:pt idx="2">
                  <c:v>8時台</c:v>
                </c:pt>
                <c:pt idx="3">
                  <c:v>9時台</c:v>
                </c:pt>
                <c:pt idx="4">
                  <c:v>10時以降</c:v>
                </c:pt>
              </c:strCache>
            </c:strRef>
          </c:cat>
          <c:val>
            <c:numRef>
              <c:f>Sheet3!$N$23:$N$27</c:f>
              <c:numCache>
                <c:formatCode>General</c:formatCode>
                <c:ptCount val="5"/>
                <c:pt idx="0">
                  <c:v>0</c:v>
                </c:pt>
                <c:pt idx="1">
                  <c:v>1</c:v>
                </c:pt>
                <c:pt idx="2">
                  <c:v>0</c:v>
                </c:pt>
                <c:pt idx="3">
                  <c:v>0</c:v>
                </c:pt>
                <c:pt idx="4">
                  <c:v>2</c:v>
                </c:pt>
              </c:numCache>
            </c:numRef>
          </c:val>
        </c:ser>
        <c:dLbls>
          <c:showLegendKey val="0"/>
          <c:showVal val="0"/>
          <c:showCatName val="0"/>
          <c:showSerName val="0"/>
          <c:showPercent val="0"/>
          <c:showBubbleSize val="0"/>
        </c:dLbls>
        <c:gapWidth val="150"/>
        <c:overlap val="100"/>
        <c:axId val="150156032"/>
        <c:axId val="150157952"/>
      </c:barChart>
      <c:catAx>
        <c:axId val="150156032"/>
        <c:scaling>
          <c:orientation val="maxMin"/>
        </c:scaling>
        <c:delete val="0"/>
        <c:axPos val="l"/>
        <c:title>
          <c:tx>
            <c:rich>
              <a:bodyPr rot="0" vert="wordArtVertRtl"/>
              <a:lstStyle/>
              <a:p>
                <a:pPr>
                  <a:defRPr b="0"/>
                </a:pPr>
                <a:r>
                  <a:rPr lang="ja-JP" altLang="en-US" b="0" dirty="0" smtClean="0"/>
                  <a:t>到着時刻</a:t>
                </a:r>
                <a:endParaRPr lang="ja-JP" altLang="en-US" b="0" dirty="0"/>
              </a:p>
            </c:rich>
          </c:tx>
          <c:layout>
            <c:manualLayout>
              <c:xMode val="edge"/>
              <c:yMode val="edge"/>
              <c:x val="0"/>
              <c:y val="9.9439756127627232E-2"/>
            </c:manualLayout>
          </c:layout>
          <c:overlay val="0"/>
        </c:title>
        <c:majorTickMark val="out"/>
        <c:minorTickMark val="none"/>
        <c:tickLblPos val="nextTo"/>
        <c:crossAx val="150157952"/>
        <c:crosses val="autoZero"/>
        <c:auto val="1"/>
        <c:lblAlgn val="ctr"/>
        <c:lblOffset val="100"/>
        <c:noMultiLvlLbl val="0"/>
      </c:catAx>
      <c:valAx>
        <c:axId val="150157952"/>
        <c:scaling>
          <c:orientation val="minMax"/>
        </c:scaling>
        <c:delete val="0"/>
        <c:axPos val="t"/>
        <c:majorGridlines/>
        <c:title>
          <c:tx>
            <c:rich>
              <a:bodyPr/>
              <a:lstStyle/>
              <a:p>
                <a:pPr>
                  <a:defRPr b="0"/>
                </a:pPr>
                <a:r>
                  <a:rPr lang="ja-JP" altLang="en-US" b="0" dirty="0" smtClean="0"/>
                  <a:t>交通手段別分担率</a:t>
                </a:r>
                <a:endParaRPr lang="ja-JP" altLang="en-US" b="0" dirty="0"/>
              </a:p>
            </c:rich>
          </c:tx>
          <c:layout/>
          <c:overlay val="0"/>
        </c:title>
        <c:numFmt formatCode="0%" sourceLinked="1"/>
        <c:majorTickMark val="out"/>
        <c:minorTickMark val="none"/>
        <c:tickLblPos val="nextTo"/>
        <c:crossAx val="150156032"/>
        <c:crosses val="autoZero"/>
        <c:crossBetween val="between"/>
      </c:valAx>
    </c:plotArea>
    <c:plotVisOnly val="1"/>
    <c:dispBlanksAs val="gap"/>
    <c:showDLblsOverMax val="0"/>
  </c:chart>
  <c:spPr>
    <a:ln>
      <a:noFill/>
    </a:ln>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lineMarker"/>
        <c:varyColors val="0"/>
        <c:ser>
          <c:idx val="0"/>
          <c:order val="0"/>
          <c:tx>
            <c:strRef>
              <c:f>Sheet8!$H$1</c:f>
              <c:strCache>
                <c:ptCount val="1"/>
                <c:pt idx="0">
                  <c:v>バス</c:v>
                </c:pt>
              </c:strCache>
            </c:strRef>
          </c:tx>
          <c:spPr>
            <a:ln w="28575">
              <a:noFill/>
            </a:ln>
          </c:spPr>
          <c:marker>
            <c:symbol val="square"/>
            <c:size val="7"/>
          </c:marker>
          <c:xVal>
            <c:numRef>
              <c:f>Sheet8!$C$1</c:f>
              <c:numCache>
                <c:formatCode>[$-F400]h:mm:ss\ AM/PM</c:formatCode>
                <c:ptCount val="1"/>
                <c:pt idx="0">
                  <c:v>0.34835069444444444</c:v>
                </c:pt>
              </c:numCache>
            </c:numRef>
          </c:xVal>
          <c:yVal>
            <c:numRef>
              <c:f>Sheet8!$F$1</c:f>
              <c:numCache>
                <c:formatCode>[$-F400]h:mm:ss\ AM/PM</c:formatCode>
                <c:ptCount val="1"/>
                <c:pt idx="0">
                  <c:v>5.0716949588476951E-6</c:v>
                </c:pt>
              </c:numCache>
            </c:numRef>
          </c:yVal>
          <c:smooth val="0"/>
        </c:ser>
        <c:ser>
          <c:idx val="1"/>
          <c:order val="1"/>
          <c:tx>
            <c:strRef>
              <c:f>Sheet8!$H$2</c:f>
              <c:strCache>
                <c:ptCount val="1"/>
                <c:pt idx="0">
                  <c:v>自転車</c:v>
                </c:pt>
              </c:strCache>
            </c:strRef>
          </c:tx>
          <c:spPr>
            <a:ln w="28575">
              <a:noFill/>
            </a:ln>
          </c:spPr>
          <c:xVal>
            <c:numRef>
              <c:f>Sheet8!$C$2:$C$5</c:f>
              <c:numCache>
                <c:formatCode>[$-F400]h:mm:ss\ AM/PM</c:formatCode>
                <c:ptCount val="4"/>
                <c:pt idx="0">
                  <c:v>0.36968954248366021</c:v>
                </c:pt>
                <c:pt idx="1">
                  <c:v>0.44521604938271608</c:v>
                </c:pt>
                <c:pt idx="2">
                  <c:v>0.48090277777777773</c:v>
                </c:pt>
                <c:pt idx="3">
                  <c:v>0.41168300653594769</c:v>
                </c:pt>
              </c:numCache>
            </c:numRef>
          </c:xVal>
          <c:yVal>
            <c:numRef>
              <c:f>Sheet8!$F$2:$F$5</c:f>
              <c:numCache>
                <c:formatCode>[$-F400]h:mm:ss\ AM/PM</c:formatCode>
                <c:ptCount val="4"/>
                <c:pt idx="0">
                  <c:v>6.0715308982386973E-4</c:v>
                </c:pt>
                <c:pt idx="1">
                  <c:v>2.3109621484910803E-2</c:v>
                </c:pt>
                <c:pt idx="2">
                  <c:v>3.0324025848765458E-2</c:v>
                </c:pt>
                <c:pt idx="3">
                  <c:v>3.3478151098403075E-3</c:v>
                </c:pt>
              </c:numCache>
            </c:numRef>
          </c:yVal>
          <c:smooth val="0"/>
        </c:ser>
        <c:ser>
          <c:idx val="2"/>
          <c:order val="2"/>
          <c:tx>
            <c:strRef>
              <c:f>Sheet8!$H$6</c:f>
              <c:strCache>
                <c:ptCount val="1"/>
                <c:pt idx="0">
                  <c:v>自動車</c:v>
                </c:pt>
              </c:strCache>
            </c:strRef>
          </c:tx>
          <c:spPr>
            <a:ln w="28575">
              <a:noFill/>
            </a:ln>
          </c:spPr>
          <c:marker>
            <c:symbol val="square"/>
            <c:size val="7"/>
          </c:marker>
          <c:xVal>
            <c:numRef>
              <c:f>Sheet8!$C$6:$C$14</c:f>
              <c:numCache>
                <c:formatCode>[$-F400]h:mm:ss\ AM/PM</c:formatCode>
                <c:ptCount val="9"/>
                <c:pt idx="0">
                  <c:v>0.30212191358024693</c:v>
                </c:pt>
                <c:pt idx="1">
                  <c:v>0.33177083333333329</c:v>
                </c:pt>
                <c:pt idx="2">
                  <c:v>0.38251633986928107</c:v>
                </c:pt>
                <c:pt idx="3">
                  <c:v>0.41172839506172842</c:v>
                </c:pt>
                <c:pt idx="4">
                  <c:v>0.36511437908496741</c:v>
                </c:pt>
                <c:pt idx="5">
                  <c:v>0.31666666666666665</c:v>
                </c:pt>
                <c:pt idx="6">
                  <c:v>0.32777777777777778</c:v>
                </c:pt>
                <c:pt idx="7">
                  <c:v>0.37569444444444444</c:v>
                </c:pt>
                <c:pt idx="8">
                  <c:v>0.36927083333333333</c:v>
                </c:pt>
              </c:numCache>
            </c:numRef>
          </c:xVal>
          <c:yVal>
            <c:numRef>
              <c:f>Sheet8!$F$6:$F$14</c:f>
              <c:numCache>
                <c:formatCode>[$-F400]h:mm:ss\ AM/PM</c:formatCode>
                <c:ptCount val="9"/>
                <c:pt idx="0">
                  <c:v>2.2157953330509181E-4</c:v>
                </c:pt>
                <c:pt idx="1">
                  <c:v>4.6858924897121847E-4</c:v>
                </c:pt>
                <c:pt idx="2">
                  <c:v>4.1583690767968418E-4</c:v>
                </c:pt>
                <c:pt idx="3">
                  <c:v>3.0182171891389785E-3</c:v>
                </c:pt>
                <c:pt idx="4">
                  <c:v>4.0422028186271053E-4</c:v>
                </c:pt>
                <c:pt idx="5">
                  <c:v>8.2465277777778349E-5</c:v>
                </c:pt>
                <c:pt idx="6">
                  <c:v>2.4112654320987484E-5</c:v>
                </c:pt>
                <c:pt idx="7">
                  <c:v>1.0977044753086806E-3</c:v>
                </c:pt>
                <c:pt idx="8">
                  <c:v>1.03866083394249E-2</c:v>
                </c:pt>
              </c:numCache>
            </c:numRef>
          </c:yVal>
          <c:smooth val="0"/>
        </c:ser>
        <c:ser>
          <c:idx val="3"/>
          <c:order val="3"/>
          <c:tx>
            <c:strRef>
              <c:f>Sheet8!$H$15</c:f>
              <c:strCache>
                <c:ptCount val="1"/>
                <c:pt idx="0">
                  <c:v>鉄道</c:v>
                </c:pt>
              </c:strCache>
            </c:strRef>
          </c:tx>
          <c:spPr>
            <a:ln w="28575">
              <a:noFill/>
            </a:ln>
          </c:spPr>
          <c:marker>
            <c:symbol val="square"/>
            <c:size val="7"/>
          </c:marker>
          <c:xVal>
            <c:numRef>
              <c:f>Sheet8!$C$15:$C$25</c:f>
              <c:numCache>
                <c:formatCode>[$-F400]h:mm:ss\ AM/PM</c:formatCode>
                <c:ptCount val="11"/>
                <c:pt idx="0">
                  <c:v>0.35000000000000003</c:v>
                </c:pt>
                <c:pt idx="1">
                  <c:v>0.41802398989898976</c:v>
                </c:pt>
                <c:pt idx="2">
                  <c:v>0.41232638888888884</c:v>
                </c:pt>
                <c:pt idx="3">
                  <c:v>0.48423353909465017</c:v>
                </c:pt>
                <c:pt idx="4">
                  <c:v>0.34950980392156866</c:v>
                </c:pt>
                <c:pt idx="5">
                  <c:v>0.33491512345679009</c:v>
                </c:pt>
                <c:pt idx="6">
                  <c:v>0.33994883040935681</c:v>
                </c:pt>
                <c:pt idx="7">
                  <c:v>0.38241959064327491</c:v>
                </c:pt>
                <c:pt idx="8">
                  <c:v>0.34528508771929828</c:v>
                </c:pt>
                <c:pt idx="9">
                  <c:v>0.3535493827160493</c:v>
                </c:pt>
                <c:pt idx="10">
                  <c:v>0.37335069444444435</c:v>
                </c:pt>
              </c:numCache>
            </c:numRef>
          </c:xVal>
          <c:yVal>
            <c:numRef>
              <c:f>Sheet8!$F$15:$F$25</c:f>
              <c:numCache>
                <c:formatCode>[$-F400]h:mm:ss\ AM/PM</c:formatCode>
                <c:ptCount val="11"/>
                <c:pt idx="0">
                  <c:v>1.534957990397798E-3</c:v>
                </c:pt>
                <c:pt idx="1">
                  <c:v>1.4679943657808362E-2</c:v>
                </c:pt>
                <c:pt idx="2">
                  <c:v>6.6830954218107582E-3</c:v>
                </c:pt>
                <c:pt idx="3">
                  <c:v>2.0478907541504013E-2</c:v>
                </c:pt>
                <c:pt idx="4">
                  <c:v>2.1376931849128311E-3</c:v>
                </c:pt>
                <c:pt idx="5">
                  <c:v>1.9179804123295439E-6</c:v>
                </c:pt>
                <c:pt idx="6">
                  <c:v>1.4005080860587646E-5</c:v>
                </c:pt>
                <c:pt idx="7">
                  <c:v>2.057615988917726E-3</c:v>
                </c:pt>
                <c:pt idx="8">
                  <c:v>1.2855034158183948E-3</c:v>
                </c:pt>
                <c:pt idx="9">
                  <c:v>7.8317270838382084E-4</c:v>
                </c:pt>
                <c:pt idx="10">
                  <c:v>9.6973942258231343E-3</c:v>
                </c:pt>
              </c:numCache>
            </c:numRef>
          </c:yVal>
          <c:smooth val="0"/>
        </c:ser>
        <c:ser>
          <c:idx val="4"/>
          <c:order val="4"/>
          <c:tx>
            <c:strRef>
              <c:f>Sheet8!$H$26</c:f>
              <c:strCache>
                <c:ptCount val="1"/>
                <c:pt idx="0">
                  <c:v>徒歩</c:v>
                </c:pt>
              </c:strCache>
            </c:strRef>
          </c:tx>
          <c:spPr>
            <a:ln w="28575">
              <a:noFill/>
            </a:ln>
          </c:spPr>
          <c:marker>
            <c:symbol val="square"/>
            <c:size val="7"/>
          </c:marker>
          <c:xVal>
            <c:numRef>
              <c:f>Sheet8!$C$26</c:f>
              <c:numCache>
                <c:formatCode>[$-F400]h:mm:ss\ AM/PM</c:formatCode>
                <c:ptCount val="1"/>
                <c:pt idx="0">
                  <c:v>0.38504273504273495</c:v>
                </c:pt>
              </c:numCache>
            </c:numRef>
          </c:xVal>
          <c:yVal>
            <c:numRef>
              <c:f>Sheet8!$F$26</c:f>
              <c:numCache>
                <c:formatCode>[$-F400]h:mm:ss\ AM/PM</c:formatCode>
                <c:ptCount val="1"/>
                <c:pt idx="0">
                  <c:v>3.386591385723392E-3</c:v>
                </c:pt>
              </c:numCache>
            </c:numRef>
          </c:yVal>
          <c:smooth val="0"/>
        </c:ser>
        <c:dLbls>
          <c:showLegendKey val="0"/>
          <c:showVal val="0"/>
          <c:showCatName val="0"/>
          <c:showSerName val="0"/>
          <c:showPercent val="0"/>
          <c:showBubbleSize val="0"/>
        </c:dLbls>
        <c:axId val="150203776"/>
        <c:axId val="150205568"/>
      </c:scatterChart>
      <c:valAx>
        <c:axId val="150203776"/>
        <c:scaling>
          <c:orientation val="minMax"/>
          <c:min val="0.25"/>
        </c:scaling>
        <c:delete val="0"/>
        <c:axPos val="b"/>
        <c:numFmt formatCode="[$-F400]h:mm:ss\ AM/PM" sourceLinked="1"/>
        <c:majorTickMark val="out"/>
        <c:minorTickMark val="none"/>
        <c:tickLblPos val="nextTo"/>
        <c:crossAx val="150205568"/>
        <c:crosses val="autoZero"/>
        <c:crossBetween val="midCat"/>
        <c:majorUnit val="4.1666666000000012E-2"/>
      </c:valAx>
      <c:valAx>
        <c:axId val="150205568"/>
        <c:scaling>
          <c:orientation val="minMax"/>
        </c:scaling>
        <c:delete val="0"/>
        <c:axPos val="l"/>
        <c:majorGridlines/>
        <c:numFmt formatCode="[$-F400]h:mm:ss\ AM/PM" sourceLinked="1"/>
        <c:majorTickMark val="out"/>
        <c:minorTickMark val="none"/>
        <c:tickLblPos val="nextTo"/>
        <c:crossAx val="150203776"/>
        <c:crosses val="autoZero"/>
        <c:crossBetween val="midCat"/>
        <c:majorUnit val="1.3890000000000005E-3"/>
      </c:valAx>
    </c:plotArea>
    <c:legend>
      <c:legendPos val="r"/>
      <c:layout/>
      <c:overlay val="0"/>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6809694305250356"/>
          <c:y val="5.1012879721077216E-2"/>
          <c:w val="0.76776876883809442"/>
          <c:h val="0.70816947127417396"/>
        </c:manualLayout>
      </c:layout>
      <c:lineChart>
        <c:grouping val="standard"/>
        <c:varyColors val="0"/>
        <c:ser>
          <c:idx val="0"/>
          <c:order val="0"/>
          <c:tx>
            <c:v>自動車</c:v>
          </c:tx>
          <c:spPr>
            <a:ln w="44450"/>
          </c:spPr>
          <c:cat>
            <c:numRef>
              <c:f>Sheet3!$M$18:$M$22</c:f>
              <c:numCache>
                <c:formatCode>General</c:formatCode>
                <c:ptCount val="5"/>
                <c:pt idx="0">
                  <c:v>6</c:v>
                </c:pt>
                <c:pt idx="1">
                  <c:v>7</c:v>
                </c:pt>
                <c:pt idx="2">
                  <c:v>8</c:v>
                </c:pt>
                <c:pt idx="3">
                  <c:v>9</c:v>
                </c:pt>
                <c:pt idx="4">
                  <c:v>10</c:v>
                </c:pt>
              </c:numCache>
            </c:numRef>
          </c:cat>
          <c:val>
            <c:numRef>
              <c:f>Sheet3!$N$18:$N$22</c:f>
              <c:numCache>
                <c:formatCode>General</c:formatCode>
                <c:ptCount val="5"/>
                <c:pt idx="0">
                  <c:v>0.51234042553191483</c:v>
                </c:pt>
                <c:pt idx="1">
                  <c:v>0.85700284749490141</c:v>
                </c:pt>
                <c:pt idx="2">
                  <c:v>1</c:v>
                </c:pt>
                <c:pt idx="3">
                  <c:v>0.94469717988285862</c:v>
                </c:pt>
                <c:pt idx="4">
                  <c:v>0.73967601331749888</c:v>
                </c:pt>
              </c:numCache>
            </c:numRef>
          </c:val>
          <c:smooth val="0"/>
        </c:ser>
        <c:ser>
          <c:idx val="1"/>
          <c:order val="1"/>
          <c:tx>
            <c:v>鉄道</c:v>
          </c:tx>
          <c:spPr>
            <a:ln w="44450"/>
          </c:spPr>
          <c:cat>
            <c:numRef>
              <c:f>Sheet3!$M$18:$M$22</c:f>
              <c:numCache>
                <c:formatCode>General</c:formatCode>
                <c:ptCount val="5"/>
                <c:pt idx="0">
                  <c:v>6</c:v>
                </c:pt>
                <c:pt idx="1">
                  <c:v>7</c:v>
                </c:pt>
                <c:pt idx="2">
                  <c:v>8</c:v>
                </c:pt>
                <c:pt idx="3">
                  <c:v>9</c:v>
                </c:pt>
                <c:pt idx="4">
                  <c:v>10</c:v>
                </c:pt>
              </c:numCache>
            </c:numRef>
          </c:cat>
          <c:val>
            <c:numRef>
              <c:f>Sheet3!$O$18:$O$22</c:f>
              <c:numCache>
                <c:formatCode>General</c:formatCode>
                <c:ptCount val="5"/>
                <c:pt idx="1">
                  <c:v>0.90913076643508695</c:v>
                </c:pt>
                <c:pt idx="2">
                  <c:v>1</c:v>
                </c:pt>
                <c:pt idx="3">
                  <c:v>1.1697945547031599</c:v>
                </c:pt>
                <c:pt idx="4">
                  <c:v>1.6419199608863475</c:v>
                </c:pt>
              </c:numCache>
            </c:numRef>
          </c:val>
          <c:smooth val="0"/>
        </c:ser>
        <c:dLbls>
          <c:showLegendKey val="0"/>
          <c:showVal val="0"/>
          <c:showCatName val="0"/>
          <c:showSerName val="0"/>
          <c:showPercent val="0"/>
          <c:showBubbleSize val="0"/>
        </c:dLbls>
        <c:marker val="1"/>
        <c:smooth val="0"/>
        <c:axId val="156296320"/>
        <c:axId val="156298240"/>
      </c:lineChart>
      <c:catAx>
        <c:axId val="156296320"/>
        <c:scaling>
          <c:orientation val="minMax"/>
        </c:scaling>
        <c:delete val="0"/>
        <c:axPos val="b"/>
        <c:title>
          <c:tx>
            <c:rich>
              <a:bodyPr/>
              <a:lstStyle/>
              <a:p>
                <a:pPr>
                  <a:defRPr sz="1600"/>
                </a:pPr>
                <a:r>
                  <a:rPr lang="ja-JP" altLang="en-US" sz="1600" dirty="0" smtClean="0"/>
                  <a:t>到着時刻</a:t>
                </a:r>
                <a:r>
                  <a:rPr lang="ja-JP" altLang="en-US" sz="1600" dirty="0"/>
                  <a:t>（時）</a:t>
                </a:r>
              </a:p>
            </c:rich>
          </c:tx>
          <c:layout/>
          <c:overlay val="0"/>
        </c:title>
        <c:numFmt formatCode="General" sourceLinked="1"/>
        <c:majorTickMark val="out"/>
        <c:minorTickMark val="none"/>
        <c:tickLblPos val="nextTo"/>
        <c:txPr>
          <a:bodyPr/>
          <a:lstStyle/>
          <a:p>
            <a:pPr>
              <a:defRPr sz="1800"/>
            </a:pPr>
            <a:endParaRPr lang="ja-JP"/>
          </a:p>
        </c:txPr>
        <c:crossAx val="156298240"/>
        <c:crosses val="autoZero"/>
        <c:auto val="1"/>
        <c:lblAlgn val="ctr"/>
        <c:lblOffset val="100"/>
        <c:noMultiLvlLbl val="0"/>
      </c:catAx>
      <c:valAx>
        <c:axId val="156298240"/>
        <c:scaling>
          <c:orientation val="minMax"/>
        </c:scaling>
        <c:delete val="0"/>
        <c:axPos val="l"/>
        <c:majorGridlines/>
        <c:title>
          <c:tx>
            <c:rich>
              <a:bodyPr rot="0" vert="wordArtVertRtl"/>
              <a:lstStyle/>
              <a:p>
                <a:pPr>
                  <a:defRPr sz="1600"/>
                </a:pPr>
                <a:r>
                  <a:rPr lang="ja-JP" altLang="en-US" sz="1600" dirty="0" smtClean="0"/>
                  <a:t>平均所要時間比</a:t>
                </a:r>
                <a:endParaRPr lang="ja-JP" altLang="en-US" sz="1600" dirty="0"/>
              </a:p>
            </c:rich>
          </c:tx>
          <c:layout/>
          <c:overlay val="0"/>
        </c:title>
        <c:numFmt formatCode="General" sourceLinked="1"/>
        <c:majorTickMark val="out"/>
        <c:minorTickMark val="none"/>
        <c:tickLblPos val="nextTo"/>
        <c:txPr>
          <a:bodyPr/>
          <a:lstStyle/>
          <a:p>
            <a:pPr>
              <a:defRPr sz="1600"/>
            </a:pPr>
            <a:endParaRPr lang="ja-JP"/>
          </a:p>
        </c:txPr>
        <c:crossAx val="156296320"/>
        <c:crosses val="autoZero"/>
        <c:crossBetween val="between"/>
      </c:valAx>
    </c:plotArea>
    <c:legend>
      <c:legendPos val="r"/>
      <c:layout>
        <c:manualLayout>
          <c:xMode val="edge"/>
          <c:yMode val="edge"/>
          <c:x val="0.30053226409186856"/>
          <c:y val="7.8772672270078031E-2"/>
          <c:w val="0.16491674085274796"/>
          <c:h val="0.15836909824541548"/>
        </c:manualLayout>
      </c:layout>
      <c:overlay val="0"/>
      <c:spPr>
        <a:solidFill>
          <a:schemeClr val="bg1"/>
        </a:solidFill>
      </c:spPr>
      <c:txPr>
        <a:bodyPr/>
        <a:lstStyle/>
        <a:p>
          <a:pPr>
            <a:defRPr sz="1400"/>
          </a:pPr>
          <a:endParaRPr lang="ja-JP"/>
        </a:p>
      </c:txPr>
    </c:legend>
    <c:plotVisOnly val="1"/>
    <c:dispBlanksAs val="gap"/>
    <c:showDLblsOverMax val="0"/>
  </c:chart>
  <c:spPr>
    <a:ln>
      <a:noFill/>
    </a:ln>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640708110057788E-2"/>
          <c:y val="2.5537219995442176E-2"/>
          <c:w val="0.72457398188633537"/>
          <c:h val="0.67269092590854862"/>
        </c:manualLayout>
      </c:layout>
      <c:lineChart>
        <c:grouping val="stacked"/>
        <c:varyColors val="0"/>
        <c:ser>
          <c:idx val="0"/>
          <c:order val="0"/>
          <c:tx>
            <c:strRef>
              <c:f>Sheet1!$B$1</c:f>
              <c:strCache>
                <c:ptCount val="1"/>
                <c:pt idx="0">
                  <c:v>系列 1</c:v>
                </c:pt>
              </c:strCache>
            </c:strRef>
          </c:tx>
          <c:spPr>
            <a:ln w="38100">
              <a:solidFill>
                <a:schemeClr val="accent1">
                  <a:shade val="95000"/>
                  <a:satMod val="105000"/>
                </a:schemeClr>
              </a:solidFill>
            </a:ln>
          </c:spPr>
          <c:marker>
            <c:symbol val="none"/>
          </c:marker>
          <c:cat>
            <c:numRef>
              <c:f>Sheet1!$A$2:$A$5</c:f>
              <c:numCache>
                <c:formatCode>General</c:formatCode>
                <c:ptCount val="4"/>
                <c:pt idx="2">
                  <c:v>0</c:v>
                </c:pt>
              </c:numCache>
            </c:numRef>
          </c:cat>
          <c:val>
            <c:numRef>
              <c:f>Sheet1!$B$2:$B$5</c:f>
              <c:numCache>
                <c:formatCode>General</c:formatCode>
                <c:ptCount val="4"/>
                <c:pt idx="0">
                  <c:v>2</c:v>
                </c:pt>
                <c:pt idx="1">
                  <c:v>1</c:v>
                </c:pt>
                <c:pt idx="2">
                  <c:v>0</c:v>
                </c:pt>
                <c:pt idx="3">
                  <c:v>4</c:v>
                </c:pt>
              </c:numCache>
            </c:numRef>
          </c:val>
          <c:smooth val="0"/>
        </c:ser>
        <c:dLbls>
          <c:showLegendKey val="0"/>
          <c:showVal val="0"/>
          <c:showCatName val="0"/>
          <c:showSerName val="0"/>
          <c:showPercent val="0"/>
          <c:showBubbleSize val="0"/>
        </c:dLbls>
        <c:marker val="1"/>
        <c:smooth val="0"/>
        <c:axId val="156333184"/>
        <c:axId val="156335104"/>
      </c:lineChart>
      <c:catAx>
        <c:axId val="156333184"/>
        <c:scaling>
          <c:orientation val="minMax"/>
        </c:scaling>
        <c:delete val="0"/>
        <c:axPos val="b"/>
        <c:title>
          <c:tx>
            <c:rich>
              <a:bodyPr/>
              <a:lstStyle/>
              <a:p>
                <a:pPr>
                  <a:defRPr/>
                </a:pPr>
                <a:r>
                  <a:rPr lang="ja-JP" altLang="en-US" dirty="0" smtClean="0"/>
                  <a:t>←早く到着　　　到着時刻　　→遅く到着</a:t>
                </a:r>
                <a:endParaRPr lang="ja-JP" altLang="en-US" dirty="0"/>
              </a:p>
            </c:rich>
          </c:tx>
          <c:layout>
            <c:manualLayout>
              <c:xMode val="edge"/>
              <c:yMode val="edge"/>
              <c:x val="8.2565597734193918E-2"/>
              <c:y val="0.84252047669477326"/>
            </c:manualLayout>
          </c:layout>
          <c:overlay val="0"/>
        </c:title>
        <c:numFmt formatCode="General" sourceLinked="1"/>
        <c:majorTickMark val="out"/>
        <c:minorTickMark val="none"/>
        <c:tickLblPos val="nextTo"/>
        <c:crossAx val="156335104"/>
        <c:crossesAt val="0"/>
        <c:auto val="1"/>
        <c:lblAlgn val="ctr"/>
        <c:lblOffset val="100"/>
        <c:noMultiLvlLbl val="0"/>
      </c:catAx>
      <c:valAx>
        <c:axId val="156335104"/>
        <c:scaling>
          <c:orientation val="minMax"/>
        </c:scaling>
        <c:delete val="0"/>
        <c:axPos val="l"/>
        <c:majorGridlines/>
        <c:title>
          <c:tx>
            <c:rich>
              <a:bodyPr rot="0" vert="wordArtVertRtl"/>
              <a:lstStyle/>
              <a:p>
                <a:pPr>
                  <a:defRPr/>
                </a:pPr>
                <a:r>
                  <a:rPr lang="ja-JP" altLang="en-US" dirty="0" smtClean="0"/>
                  <a:t>コスト</a:t>
                </a:r>
                <a:endParaRPr lang="ja-JP" altLang="en-US" dirty="0"/>
              </a:p>
            </c:rich>
          </c:tx>
          <c:layout>
            <c:manualLayout>
              <c:xMode val="edge"/>
              <c:yMode val="edge"/>
              <c:x val="1.5377857559205751E-2"/>
              <c:y val="0.21929970374143731"/>
            </c:manualLayout>
          </c:layout>
          <c:overlay val="0"/>
        </c:title>
        <c:numFmt formatCode="General" sourceLinked="1"/>
        <c:majorTickMark val="in"/>
        <c:minorTickMark val="none"/>
        <c:tickLblPos val="none"/>
        <c:crossAx val="156333184"/>
        <c:crosses val="autoZero"/>
        <c:crossBetween val="between"/>
      </c:valAx>
    </c:plotArea>
    <c:plotVisOnly val="1"/>
    <c:dispBlanksAs val="zero"/>
    <c:showDLblsOverMax val="0"/>
  </c:chart>
  <c:txPr>
    <a:bodyPr/>
    <a:lstStyle/>
    <a:p>
      <a:pPr>
        <a:defRPr sz="1800"/>
      </a:pPr>
      <a:endParaRPr lang="ja-JP"/>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1680446194225724E-2"/>
          <c:y val="0.11492663417072863"/>
          <c:w val="0.88643102093990067"/>
          <c:h val="0.18044881889763781"/>
        </c:manualLayout>
      </c:layout>
      <c:scatterChart>
        <c:scatterStyle val="lineMarker"/>
        <c:varyColors val="0"/>
        <c:ser>
          <c:idx val="0"/>
          <c:order val="0"/>
          <c:spPr>
            <a:ln w="28575">
              <a:noFill/>
            </a:ln>
          </c:spPr>
          <c:xVal>
            <c:numRef>
              <c:f>Sheet1!$A$2:$A$7</c:f>
              <c:numCache>
                <c:formatCode>General</c:formatCode>
                <c:ptCount val="6"/>
                <c:pt idx="0">
                  <c:v>468</c:v>
                </c:pt>
                <c:pt idx="1">
                  <c:v>468</c:v>
                </c:pt>
                <c:pt idx="2">
                  <c:v>470</c:v>
                </c:pt>
                <c:pt idx="3">
                  <c:v>466</c:v>
                </c:pt>
                <c:pt idx="4">
                  <c:v>471</c:v>
                </c:pt>
                <c:pt idx="5">
                  <c:v>482</c:v>
                </c:pt>
              </c:numCache>
            </c:numRef>
          </c:xVal>
          <c:yVal>
            <c:numRef>
              <c:f>Sheet1!$B$2:$B$7</c:f>
              <c:numCache>
                <c:formatCode>General</c:formatCode>
                <c:ptCount val="6"/>
                <c:pt idx="0">
                  <c:v>0</c:v>
                </c:pt>
                <c:pt idx="1">
                  <c:v>0</c:v>
                </c:pt>
                <c:pt idx="2">
                  <c:v>0</c:v>
                </c:pt>
                <c:pt idx="3">
                  <c:v>0</c:v>
                </c:pt>
                <c:pt idx="4">
                  <c:v>0</c:v>
                </c:pt>
                <c:pt idx="5">
                  <c:v>0</c:v>
                </c:pt>
              </c:numCache>
            </c:numRef>
          </c:yVal>
          <c:smooth val="0"/>
        </c:ser>
        <c:dLbls>
          <c:showLegendKey val="0"/>
          <c:showVal val="0"/>
          <c:showCatName val="0"/>
          <c:showSerName val="0"/>
          <c:showPercent val="0"/>
          <c:showBubbleSize val="0"/>
        </c:dLbls>
        <c:axId val="156367488"/>
        <c:axId val="156828416"/>
      </c:scatterChart>
      <c:valAx>
        <c:axId val="156367488"/>
        <c:scaling>
          <c:orientation val="minMax"/>
        </c:scaling>
        <c:delete val="0"/>
        <c:axPos val="b"/>
        <c:title>
          <c:tx>
            <c:rich>
              <a:bodyPr/>
              <a:lstStyle/>
              <a:p>
                <a:pPr>
                  <a:defRPr sz="1200"/>
                </a:pPr>
                <a:r>
                  <a:rPr lang="en-US" altLang="ja-JP" sz="1200" dirty="0" smtClean="0"/>
                  <a:t>Yd003</a:t>
                </a:r>
                <a:r>
                  <a:rPr lang="ja-JP" altLang="en-US" sz="1200" dirty="0" err="1" smtClean="0"/>
                  <a:t>，</a:t>
                </a:r>
                <a:r>
                  <a:rPr lang="ja-JP" altLang="en-US" sz="1200" dirty="0" smtClean="0"/>
                  <a:t>通勤，自動車の到着</a:t>
                </a:r>
                <a:r>
                  <a:rPr lang="ja-JP" altLang="en-US" sz="1200" dirty="0"/>
                  <a:t>時刻</a:t>
                </a:r>
              </a:p>
            </c:rich>
          </c:tx>
          <c:layout>
            <c:manualLayout>
              <c:xMode val="edge"/>
              <c:yMode val="edge"/>
              <c:x val="0.22861850297909844"/>
              <c:y val="0.74278506091915708"/>
            </c:manualLayout>
          </c:layout>
          <c:overlay val="0"/>
        </c:title>
        <c:numFmt formatCode="General" sourceLinked="1"/>
        <c:majorTickMark val="out"/>
        <c:minorTickMark val="none"/>
        <c:tickLblPos val="nextTo"/>
        <c:crossAx val="156828416"/>
        <c:crosses val="autoZero"/>
        <c:crossBetween val="midCat"/>
      </c:valAx>
      <c:valAx>
        <c:axId val="156828416"/>
        <c:scaling>
          <c:orientation val="minMax"/>
        </c:scaling>
        <c:delete val="1"/>
        <c:axPos val="l"/>
        <c:numFmt formatCode="General" sourceLinked="1"/>
        <c:majorTickMark val="out"/>
        <c:minorTickMark val="none"/>
        <c:tickLblPos val="nextTo"/>
        <c:crossAx val="156367488"/>
        <c:crosses val="autoZero"/>
        <c:crossBetween val="midCat"/>
      </c:valAx>
    </c:plotArea>
    <c:plotVisOnly val="1"/>
    <c:dispBlanksAs val="gap"/>
    <c:showDLblsOverMax val="0"/>
  </c:chart>
  <c:spPr>
    <a:ln>
      <a:noFill/>
    </a:ln>
  </c:spPr>
  <c:externalData r:id="rId1">
    <c:autoUpdate val="0"/>
  </c:externalData>
</c:chartSpace>
</file>

<file path=ppt/drawings/_rels/vmlDrawing1.v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image" Target="../media/image9.wmf"/></Relationships>
</file>

<file path=ppt/drawings/drawing1.xml><?xml version="1.0" encoding="utf-8"?>
<c:userShapes xmlns:c="http://schemas.openxmlformats.org/drawingml/2006/chart">
  <cdr:relSizeAnchor xmlns:cdr="http://schemas.openxmlformats.org/drawingml/2006/chartDrawing">
    <cdr:from>
      <cdr:x>0.32578</cdr:x>
      <cdr:y>0.8125</cdr:y>
    </cdr:from>
    <cdr:to>
      <cdr:x>0.43421</cdr:x>
      <cdr:y>0.95536</cdr:y>
    </cdr:to>
    <cdr:sp macro="" textlink="">
      <cdr:nvSpPr>
        <cdr:cNvPr id="2" name="円/楕円 1"/>
        <cdr:cNvSpPr/>
      </cdr:nvSpPr>
      <cdr:spPr>
        <a:xfrm xmlns:a="http://schemas.openxmlformats.org/drawingml/2006/main">
          <a:off x="1782849" y="2808311"/>
          <a:ext cx="593415" cy="493770"/>
        </a:xfrm>
        <a:prstGeom xmlns:a="http://schemas.openxmlformats.org/drawingml/2006/main" prst="ellipse">
          <a:avLst/>
        </a:prstGeom>
        <a:noFill xmlns:a="http://schemas.openxmlformats.org/drawingml/2006/main"/>
        <a:ln xmlns:a="http://schemas.openxmlformats.org/drawingml/2006/main" w="28575">
          <a:solidFill>
            <a:srgbClr val="FF0000"/>
          </a:solidFill>
        </a:ln>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ja-JP"/>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8" name="タイトル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ja-JP" altLang="en-US" smtClean="0"/>
              <a:t>マスター タイトルの書式設定</a:t>
            </a:r>
            <a:endParaRPr kumimoji="0" lang="en-US"/>
          </a:p>
        </p:txBody>
      </p:sp>
      <p:sp>
        <p:nvSpPr>
          <p:cNvPr id="9" name="サブタイトル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マスター サブタイトルの書式設定</a:t>
            </a:r>
            <a:endParaRPr kumimoji="0" lang="en-US"/>
          </a:p>
        </p:txBody>
      </p:sp>
      <p:sp>
        <p:nvSpPr>
          <p:cNvPr id="28" name="日付プレースホルダー 27"/>
          <p:cNvSpPr>
            <a:spLocks noGrp="1"/>
          </p:cNvSpPr>
          <p:nvPr>
            <p:ph type="dt" sz="half" idx="10"/>
          </p:nvPr>
        </p:nvSpPr>
        <p:spPr>
          <a:xfrm>
            <a:off x="6400800" y="6355080"/>
            <a:ext cx="2286000" cy="365760"/>
          </a:xfrm>
        </p:spPr>
        <p:txBody>
          <a:bodyPr/>
          <a:lstStyle>
            <a:lvl1pPr>
              <a:defRPr sz="1400"/>
            </a:lvl1pPr>
          </a:lstStyle>
          <a:p>
            <a:fld id="{863D8D96-352B-4B4D-983F-3974F0EC7689}" type="datetimeFigureOut">
              <a:rPr kumimoji="1" lang="ja-JP" altLang="en-US" smtClean="0"/>
              <a:t>2011/9/16</a:t>
            </a:fld>
            <a:endParaRPr kumimoji="1" lang="ja-JP" altLang="en-US"/>
          </a:p>
        </p:txBody>
      </p:sp>
      <p:sp>
        <p:nvSpPr>
          <p:cNvPr id="17" name="フッター プレースホルダー 16"/>
          <p:cNvSpPr>
            <a:spLocks noGrp="1"/>
          </p:cNvSpPr>
          <p:nvPr>
            <p:ph type="ftr" sz="quarter" idx="11"/>
          </p:nvPr>
        </p:nvSpPr>
        <p:spPr>
          <a:xfrm>
            <a:off x="2898648" y="6355080"/>
            <a:ext cx="3474720" cy="365760"/>
          </a:xfrm>
        </p:spPr>
        <p:txBody>
          <a:bodyPr/>
          <a:lstStyle/>
          <a:p>
            <a:endParaRPr kumimoji="1" lang="ja-JP" altLang="en-US"/>
          </a:p>
        </p:txBody>
      </p:sp>
      <p:sp>
        <p:nvSpPr>
          <p:cNvPr id="29" name="スライド番号プレースホルダー 28"/>
          <p:cNvSpPr>
            <a:spLocks noGrp="1"/>
          </p:cNvSpPr>
          <p:nvPr>
            <p:ph type="sldNum" sz="quarter" idx="12"/>
          </p:nvPr>
        </p:nvSpPr>
        <p:spPr>
          <a:xfrm>
            <a:off x="1216152" y="6355080"/>
            <a:ext cx="1219200" cy="365760"/>
          </a:xfrm>
        </p:spPr>
        <p:txBody>
          <a:bodyPr/>
          <a:lstStyle/>
          <a:p>
            <a:fld id="{D8F20736-53F8-4914-98F6-C48DD722AE14}" type="slidenum">
              <a:rPr kumimoji="1" lang="ja-JP" altLang="en-US" smtClean="0"/>
              <a:t>‹#›</a:t>
            </a:fld>
            <a:endParaRPr kumimoji="1" lang="ja-JP" altLang="en-US"/>
          </a:p>
        </p:txBody>
      </p:sp>
      <p:sp>
        <p:nvSpPr>
          <p:cNvPr id="21" name="正方形/長方形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正方形/長方形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正方形/長方形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正方形/長方形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0" lang="ja-JP" altLang="en-US" smtClean="0"/>
              <a:t>マスター タイトルの書式設定</a:t>
            </a:r>
            <a:endParaRPr kumimoji="0" 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ー 3"/>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
        <p:nvSpPr>
          <p:cNvPr id="7" name="直線コネクタ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二等辺三角形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直線コネクタ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マスター タイトルの書式設定</a:t>
            </a:r>
            <a:endParaRPr kumimoji="0" lang="en-US"/>
          </a:p>
        </p:txBody>
      </p:sp>
      <p:sp>
        <p:nvSpPr>
          <p:cNvPr id="4" name="日付プレースホルダー 3"/>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
        <p:nvSpPr>
          <p:cNvPr id="8" name="コンテンツ プレースホルダー 7"/>
          <p:cNvSpPr>
            <a:spLocks noGrp="1"/>
          </p:cNvSpPr>
          <p:nvPr>
            <p:ph sz="quarter" idx="1"/>
          </p:nvPr>
        </p:nvSpPr>
        <p:spPr>
          <a:xfrm>
            <a:off x="457200" y="1219200"/>
            <a:ext cx="8229600"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マスター テキストの書式設定</a:t>
            </a:r>
          </a:p>
        </p:txBody>
      </p:sp>
      <p:sp>
        <p:nvSpPr>
          <p:cNvPr id="4" name="日付プレースホルダー 3"/>
          <p:cNvSpPr>
            <a:spLocks noGrp="1"/>
          </p:cNvSpPr>
          <p:nvPr>
            <p:ph type="dt" sz="half" idx="10"/>
          </p:nvPr>
        </p:nvSpPr>
        <p:spPr>
          <a:xfrm>
            <a:off x="6400800" y="6355080"/>
            <a:ext cx="2286000" cy="365760"/>
          </a:xfrm>
        </p:spPr>
        <p:txBody>
          <a:bodyPr/>
          <a:lstStyle/>
          <a:p>
            <a:fld id="{863D8D96-352B-4B4D-983F-3974F0EC7689}" type="datetimeFigureOut">
              <a:rPr kumimoji="1" lang="ja-JP" altLang="en-US" smtClean="0"/>
              <a:t>2011/9/16</a:t>
            </a:fld>
            <a:endParaRPr kumimoji="1" lang="ja-JP" altLang="en-US"/>
          </a:p>
        </p:txBody>
      </p:sp>
      <p:sp>
        <p:nvSpPr>
          <p:cNvPr id="5" name="フッター プレースホルダー 4"/>
          <p:cNvSpPr>
            <a:spLocks noGrp="1"/>
          </p:cNvSpPr>
          <p:nvPr>
            <p:ph type="ftr" sz="quarter" idx="11"/>
          </p:nvPr>
        </p:nvSpPr>
        <p:spPr>
          <a:xfrm>
            <a:off x="2898648" y="6355080"/>
            <a:ext cx="3474720" cy="365760"/>
          </a:xfrm>
        </p:spPr>
        <p:txBody>
          <a:bodyPr/>
          <a:lstStyle/>
          <a:p>
            <a:endParaRPr kumimoji="1" lang="ja-JP" altLang="en-US"/>
          </a:p>
        </p:txBody>
      </p:sp>
      <p:sp>
        <p:nvSpPr>
          <p:cNvPr id="6" name="スライド番号プレースホルダー 5"/>
          <p:cNvSpPr>
            <a:spLocks noGrp="1"/>
          </p:cNvSpPr>
          <p:nvPr>
            <p:ph type="sldNum" sz="quarter" idx="12"/>
          </p:nvPr>
        </p:nvSpPr>
        <p:spPr>
          <a:xfrm>
            <a:off x="1069848" y="6355080"/>
            <a:ext cx="1520952" cy="365760"/>
          </a:xfrm>
        </p:spPr>
        <p:txBody>
          <a:bodyPr/>
          <a:lstStyle/>
          <a:p>
            <a:fld id="{D8F20736-53F8-4914-98F6-C48DD722AE14}" type="slidenum">
              <a:rPr kumimoji="1" lang="ja-JP" altLang="en-US" smtClean="0"/>
              <a:t>‹#›</a:t>
            </a:fld>
            <a:endParaRPr kumimoji="1" lang="ja-JP" altLang="en-US"/>
          </a:p>
        </p:txBody>
      </p:sp>
      <p:sp>
        <p:nvSpPr>
          <p:cNvPr id="7" name="正方形/長方形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正方形/長方形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5" name="日付プレースホルダー 4"/>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
        <p:nvSpPr>
          <p:cNvPr id="9" name="コンテンツ プレースホルダー 8"/>
          <p:cNvSpPr>
            <a:spLocks noGrp="1"/>
          </p:cNvSpPr>
          <p:nvPr>
            <p:ph sz="quarter" idx="1"/>
          </p:nvPr>
        </p:nvSpPr>
        <p:spPr>
          <a:xfrm>
            <a:off x="457200" y="1219200"/>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ー 10"/>
          <p:cNvSpPr>
            <a:spLocks noGrp="1"/>
          </p:cNvSpPr>
          <p:nvPr>
            <p:ph sz="quarter" idx="2"/>
          </p:nvPr>
        </p:nvSpPr>
        <p:spPr>
          <a:xfrm>
            <a:off x="4632198" y="1216152"/>
            <a:ext cx="4041648" cy="493776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nchor="ctr"/>
          <a:lstStyle>
            <a:lvl1pPr>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4" name="テキスト プレースホルダー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ja-JP" altLang="en-US" smtClean="0"/>
              <a:t>マスター テキストの書式設定</a:t>
            </a:r>
          </a:p>
        </p:txBody>
      </p:sp>
      <p:sp>
        <p:nvSpPr>
          <p:cNvPr id="7" name="日付プレースホルダー 6"/>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
        <p:nvSpPr>
          <p:cNvPr id="11" name="コンテンツ プレースホルダー 10"/>
          <p:cNvSpPr>
            <a:spLocks noGrp="1"/>
          </p:cNvSpPr>
          <p:nvPr>
            <p:ph sz="quarter" idx="2"/>
          </p:nvPr>
        </p:nvSpPr>
        <p:spPr>
          <a:xfrm>
            <a:off x="457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ー 12"/>
          <p:cNvSpPr>
            <a:spLocks noGrp="1"/>
          </p:cNvSpPr>
          <p:nvPr>
            <p:ph sz="quarter" idx="4"/>
          </p:nvPr>
        </p:nvSpPr>
        <p:spPr>
          <a:xfrm>
            <a:off x="4648200" y="2133600"/>
            <a:ext cx="4038600" cy="40386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28600"/>
            <a:ext cx="8229600" cy="914400"/>
          </a:xfrm>
        </p:spPr>
        <p:txBody>
          <a:bodyPr/>
          <a:lstStyle/>
          <a:p>
            <a:r>
              <a:rPr kumimoji="0" lang="ja-JP" altLang="en-US" smtClean="0"/>
              <a:t>マスター タイトルの書式設定</a:t>
            </a:r>
            <a:endParaRPr kumimoji="0" lang="en-US"/>
          </a:p>
        </p:txBody>
      </p:sp>
      <p:sp>
        <p:nvSpPr>
          <p:cNvPr id="3" name="日付プレースホルダー 2"/>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
        <p:nvSpPr>
          <p:cNvPr id="5" name="直線コネクタ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二等辺三角形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ja-JP" altLang="en-US" smtClean="0"/>
              <a:t>マスター タイトルの書式設定</a:t>
            </a:r>
            <a:endParaRPr kumimoji="0" lang="en-US"/>
          </a:p>
        </p:txBody>
      </p:sp>
      <p:sp>
        <p:nvSpPr>
          <p:cNvPr id="3" name="テキスト プレースホルダー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直線コネクタ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コンテンツ プレースホルダー 11"/>
          <p:cNvSpPr>
            <a:spLocks noGrp="1"/>
          </p:cNvSpPr>
          <p:nvPr>
            <p:ph sz="quarter" idx="1"/>
          </p:nvPr>
        </p:nvSpPr>
        <p:spPr>
          <a:xfrm>
            <a:off x="304800" y="304800"/>
            <a:ext cx="5715000" cy="5715000"/>
          </a:xfrm>
        </p:spPr>
        <p:txBody>
          <a:bodyPr/>
          <a:lstStyle/>
          <a:p>
            <a:pPr lvl="0" eaLnBrk="1" latinLnBrk="0" hangingPunct="1"/>
            <a:r>
              <a:rPr lang="ja-JP" altLang="en-US" smtClean="0"/>
              <a:t>マスター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ja-JP" altLang="en-US" smtClean="0"/>
              <a:t>マスター タイトルの書式設定</a:t>
            </a:r>
            <a:endParaRPr kumimoji="0" lang="en-US"/>
          </a:p>
        </p:txBody>
      </p:sp>
      <p:sp>
        <p:nvSpPr>
          <p:cNvPr id="3" name="図プレースホルダー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ja-JP" altLang="en-US" smtClean="0"/>
              <a:t>アイコンをクリックして図を追加</a:t>
            </a:r>
            <a:endParaRPr kumimoji="0" lang="en-US" dirty="0"/>
          </a:p>
        </p:txBody>
      </p:sp>
      <p:sp>
        <p:nvSpPr>
          <p:cNvPr id="4" name="テキスト プレースホルダー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ja-JP" altLang="en-US" smtClean="0"/>
              <a:t>マスター テキストの書式設定</a:t>
            </a:r>
          </a:p>
        </p:txBody>
      </p:sp>
      <p:sp>
        <p:nvSpPr>
          <p:cNvPr id="5" name="日付プレースホルダー 4"/>
          <p:cNvSpPr>
            <a:spLocks noGrp="1"/>
          </p:cNvSpPr>
          <p:nvPr>
            <p:ph type="dt" sz="half" idx="10"/>
          </p:nvPr>
        </p:nvSpPr>
        <p:spPr/>
        <p:txBody>
          <a:bodyPr/>
          <a:lstStyle/>
          <a:p>
            <a:fld id="{863D8D96-352B-4B4D-983F-3974F0EC7689}" type="datetimeFigureOut">
              <a:rPr kumimoji="1" lang="ja-JP" altLang="en-US" smtClean="0"/>
              <a:t>2011/9/16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8F20736-53F8-4914-98F6-C48DD722AE14}" type="slidenum">
              <a:rPr kumimoji="1" lang="ja-JP" altLang="en-US" smtClean="0"/>
              <a:t>‹#›</a:t>
            </a:fld>
            <a:endParaRPr kumimoji="1" lang="ja-JP" altLang="en-US"/>
          </a:p>
        </p:txBody>
      </p:sp>
      <p:sp>
        <p:nvSpPr>
          <p:cNvPr id="8" name="直線コネクタ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二等辺三角形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タイトル プレースホルダー 21"/>
          <p:cNvSpPr>
            <a:spLocks noGrp="1"/>
          </p:cNvSpPr>
          <p:nvPr>
            <p:ph type="title"/>
          </p:nvPr>
        </p:nvSpPr>
        <p:spPr>
          <a:xfrm>
            <a:off x="457200" y="152400"/>
            <a:ext cx="8229600" cy="990600"/>
          </a:xfrm>
          <a:prstGeom prst="rect">
            <a:avLst/>
          </a:prstGeom>
        </p:spPr>
        <p:txBody>
          <a:bodyPr vert="horz" anchor="b" anchorCtr="0">
            <a:normAutofit/>
          </a:bodyPr>
          <a:lstStyle/>
          <a:p>
            <a:r>
              <a:rPr kumimoji="0" lang="ja-JP" altLang="en-US" smtClean="0"/>
              <a:t>マスター タイトルの書式設定</a:t>
            </a:r>
            <a:endParaRPr kumimoji="0" lang="en-US"/>
          </a:p>
        </p:txBody>
      </p:sp>
      <p:sp>
        <p:nvSpPr>
          <p:cNvPr id="13" name="テキスト プレースホルダー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ja-JP" altLang="en-US" smtClean="0"/>
              <a:t>マスター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ー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863D8D96-352B-4B4D-983F-3974F0EC7689}" type="datetimeFigureOut">
              <a:rPr kumimoji="1" lang="ja-JP" altLang="en-US" smtClean="0"/>
              <a:t>2011/9/16</a:t>
            </a:fld>
            <a:endParaRPr kumimoji="1" lang="ja-JP" altLang="en-US"/>
          </a:p>
        </p:txBody>
      </p:sp>
      <p:sp>
        <p:nvSpPr>
          <p:cNvPr id="3" name="フッター プレースホルダー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kumimoji="1" lang="ja-JP" altLang="en-US"/>
          </a:p>
        </p:txBody>
      </p:sp>
      <p:sp>
        <p:nvSpPr>
          <p:cNvPr id="23" name="スライド番号プレースホルダー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D8F20736-53F8-4914-98F6-C48DD722AE14}" type="slidenum">
              <a:rPr kumimoji="1" lang="ja-JP" altLang="en-US" smtClean="0"/>
              <a:t>‹#›</a:t>
            </a:fld>
            <a:endParaRPr kumimoji="1" lang="ja-JP" altLang="en-US"/>
          </a:p>
        </p:txBody>
      </p:sp>
      <p:sp>
        <p:nvSpPr>
          <p:cNvPr id="28" name="直線コネクタ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直線コネクタ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二等辺三角形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1"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1"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1"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1"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1"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1"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1"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1"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1"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1" lang="en-US" sz="1200" kern="1200" smtClean="0">
          <a:solidFill>
            <a:schemeClr val="tx1"/>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8.emf"/><Relationship Id="rId3" Type="http://schemas.openxmlformats.org/officeDocument/2006/relationships/image" Target="../media/image3.emf"/><Relationship Id="rId7" Type="http://schemas.openxmlformats.org/officeDocument/2006/relationships/image" Target="../media/image7.emf"/><Relationship Id="rId2" Type="http://schemas.openxmlformats.org/officeDocument/2006/relationships/image" Target="../media/image2.emf"/><Relationship Id="rId1" Type="http://schemas.openxmlformats.org/officeDocument/2006/relationships/slideLayout" Target="../slideLayouts/slideLayout2.xml"/><Relationship Id="rId6" Type="http://schemas.openxmlformats.org/officeDocument/2006/relationships/image" Target="../media/image6.emf"/><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image" Target="../media/image11.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0.wmf"/><Relationship Id="rId5" Type="http://schemas.openxmlformats.org/officeDocument/2006/relationships/oleObject" Target="../embeddings/oleObject2.bin"/><Relationship Id="rId4" Type="http://schemas.openxmlformats.org/officeDocument/2006/relationships/image" Target="../media/image9.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smtClean="0"/>
              <a:t>移動時間に着目</a:t>
            </a:r>
            <a:r>
              <a:rPr kumimoji="1" lang="ja-JP" altLang="en-US" smtClean="0"/>
              <a:t>した通勤手段</a:t>
            </a:r>
            <a:r>
              <a:rPr kumimoji="1" lang="ja-JP" altLang="en-US" dirty="0" smtClean="0"/>
              <a:t>選択モデル</a:t>
            </a:r>
            <a:endParaRPr kumimoji="1" lang="ja-JP" altLang="en-US" dirty="0"/>
          </a:p>
        </p:txBody>
      </p:sp>
      <p:sp>
        <p:nvSpPr>
          <p:cNvPr id="3" name="サブタイトル 2"/>
          <p:cNvSpPr>
            <a:spLocks noGrp="1"/>
          </p:cNvSpPr>
          <p:nvPr>
            <p:ph type="subTitle" idx="1"/>
          </p:nvPr>
        </p:nvSpPr>
        <p:spPr/>
        <p:txBody>
          <a:bodyPr/>
          <a:lstStyle/>
          <a:p>
            <a:r>
              <a:rPr kumimoji="1" lang="en-US" altLang="ja-JP" dirty="0" smtClean="0"/>
              <a:t>I</a:t>
            </a:r>
            <a:r>
              <a:rPr kumimoji="1" lang="ja-JP" altLang="en-US" dirty="0" smtClean="0"/>
              <a:t>班　東京大学　伊藤・柿元・瀧口・戸叶・福士</a:t>
            </a:r>
            <a:endParaRPr kumimoji="1" lang="ja-JP" altLang="en-US" dirty="0"/>
          </a:p>
        </p:txBody>
      </p:sp>
    </p:spTree>
    <p:extLst>
      <p:ext uri="{BB962C8B-B14F-4D97-AF65-F5344CB8AC3E}">
        <p14:creationId xmlns:p14="http://schemas.microsoft.com/office/powerpoint/2010/main" val="26764210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 name="コンテンツ プレースホルダー 2"/>
          <p:cNvSpPr>
            <a:spLocks noGrp="1"/>
          </p:cNvSpPr>
          <p:nvPr>
            <p:ph idx="1"/>
          </p:nvPr>
        </p:nvSpPr>
        <p:spPr>
          <a:xfrm>
            <a:off x="457200" y="1340768"/>
            <a:ext cx="4415819" cy="5017744"/>
          </a:xfrm>
        </p:spPr>
        <p:txBody>
          <a:bodyPr/>
          <a:lstStyle/>
          <a:p>
            <a:r>
              <a:rPr kumimoji="1" lang="ja-JP" altLang="en-US" dirty="0" smtClean="0"/>
              <a:t>到着時間帯と交通手段の</a:t>
            </a:r>
            <a:r>
              <a:rPr kumimoji="1" lang="en-US" altLang="ja-JP" dirty="0" smtClean="0"/>
              <a:t>NL</a:t>
            </a:r>
            <a:r>
              <a:rPr kumimoji="1" lang="ja-JP" altLang="en-US" dirty="0" smtClean="0"/>
              <a:t>モデル</a:t>
            </a:r>
            <a:endParaRPr kumimoji="1" lang="en-US" altLang="ja-JP" dirty="0" smtClean="0"/>
          </a:p>
          <a:p>
            <a:pPr lvl="1"/>
            <a:r>
              <a:rPr lang="ja-JP" altLang="en-US" dirty="0" smtClean="0"/>
              <a:t>右のような</a:t>
            </a:r>
            <a:r>
              <a:rPr lang="en-US" altLang="ja-JP" dirty="0" smtClean="0"/>
              <a:t>NL</a:t>
            </a:r>
            <a:r>
              <a:rPr lang="ja-JP" altLang="en-US" dirty="0" smtClean="0"/>
              <a:t>モデルを考え、例えばフレックスタイム制を導入したり、始業時間を変更した場合に、各時間帯の交通手段分担率を見る。</a:t>
            </a:r>
            <a:endParaRPr lang="en-US" altLang="ja-JP" dirty="0" smtClean="0"/>
          </a:p>
          <a:p>
            <a:r>
              <a:rPr kumimoji="1" lang="en-US" altLang="ja-JP" dirty="0" smtClean="0"/>
              <a:t>CO2</a:t>
            </a:r>
            <a:r>
              <a:rPr kumimoji="1" lang="ja-JP" altLang="en-US" dirty="0" smtClean="0"/>
              <a:t>排出量など</a:t>
            </a:r>
            <a:endParaRPr kumimoji="1" lang="en-US" altLang="ja-JP" dirty="0" smtClean="0"/>
          </a:p>
          <a:p>
            <a:pPr lvl="1"/>
            <a:r>
              <a:rPr lang="ja-JP" altLang="en-US" dirty="0"/>
              <a:t>各時間帯</a:t>
            </a:r>
            <a:r>
              <a:rPr lang="ja-JP" altLang="en-US" dirty="0" smtClean="0"/>
              <a:t>で自動車の混雑係数が変わり、平均時速が変わるので、燃費の変化と分担率の変化を考慮した排出量の変化を見る</a:t>
            </a:r>
            <a:endParaRPr kumimoji="1" lang="en-US" altLang="ja-JP" dirty="0" smtClean="0"/>
          </a:p>
          <a:p>
            <a:endParaRPr kumimoji="1" lang="en-US" altLang="ja-JP" dirty="0" smtClean="0"/>
          </a:p>
          <a:p>
            <a:endParaRPr kumimoji="1" lang="ja-JP" altLang="en-US" dirty="0"/>
          </a:p>
        </p:txBody>
      </p:sp>
      <p:grpSp>
        <p:nvGrpSpPr>
          <p:cNvPr id="68" name="グループ化 67"/>
          <p:cNvGrpSpPr/>
          <p:nvPr/>
        </p:nvGrpSpPr>
        <p:grpSpPr>
          <a:xfrm>
            <a:off x="4991654" y="1820598"/>
            <a:ext cx="4110181" cy="2067327"/>
            <a:chOff x="4233213" y="4201343"/>
            <a:chExt cx="4659267" cy="2251993"/>
          </a:xfrm>
        </p:grpSpPr>
        <p:grpSp>
          <p:nvGrpSpPr>
            <p:cNvPr id="4" name="グループ化 31"/>
            <p:cNvGrpSpPr/>
            <p:nvPr/>
          </p:nvGrpSpPr>
          <p:grpSpPr>
            <a:xfrm>
              <a:off x="4233213" y="4536612"/>
              <a:ext cx="3862339" cy="1916723"/>
              <a:chOff x="5713415" y="286811"/>
              <a:chExt cx="4436972" cy="2413737"/>
            </a:xfrm>
          </p:grpSpPr>
          <p:sp>
            <p:nvSpPr>
              <p:cNvPr id="7" name="テキスト ボックス 7"/>
              <p:cNvSpPr txBox="1">
                <a:spLocks noChangeArrowheads="1"/>
              </p:cNvSpPr>
              <p:nvPr/>
            </p:nvSpPr>
            <p:spPr bwMode="auto">
              <a:xfrm>
                <a:off x="6706069" y="2312963"/>
                <a:ext cx="720080" cy="38758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sz="1400" dirty="0" smtClean="0">
                    <a:latin typeface="Verdana" charset="0"/>
                  </a:rPr>
                  <a:t>鉄道</a:t>
                </a:r>
                <a:endParaRPr lang="ja-JP" altLang="en-US" sz="1400" dirty="0">
                  <a:latin typeface="Verdana" charset="0"/>
                </a:endParaRPr>
              </a:p>
            </p:txBody>
          </p:sp>
          <p:sp>
            <p:nvSpPr>
              <p:cNvPr id="11" name="テキスト ボックス 5"/>
              <p:cNvSpPr txBox="1">
                <a:spLocks noChangeArrowheads="1"/>
              </p:cNvSpPr>
              <p:nvPr/>
            </p:nvSpPr>
            <p:spPr bwMode="auto">
              <a:xfrm>
                <a:off x="5796136" y="1043444"/>
                <a:ext cx="1429036" cy="38201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en-US" altLang="ja-JP" sz="1400" dirty="0" smtClean="0">
                    <a:latin typeface="Verdana" charset="0"/>
                  </a:rPr>
                  <a:t>7</a:t>
                </a:r>
                <a:r>
                  <a:rPr lang="ja-JP" altLang="en-US" sz="1400" dirty="0" smtClean="0">
                    <a:latin typeface="Verdana" charset="0"/>
                  </a:rPr>
                  <a:t>時台到着</a:t>
                </a:r>
                <a:endParaRPr lang="ja-JP" altLang="en-US" sz="1400" dirty="0">
                  <a:latin typeface="Verdana" charset="0"/>
                </a:endParaRPr>
              </a:p>
            </p:txBody>
          </p:sp>
          <p:sp>
            <p:nvSpPr>
              <p:cNvPr id="12" name="テキスト ボックス 5"/>
              <p:cNvSpPr txBox="1">
                <a:spLocks noChangeArrowheads="1"/>
              </p:cNvSpPr>
              <p:nvPr/>
            </p:nvSpPr>
            <p:spPr bwMode="auto">
              <a:xfrm>
                <a:off x="5713415" y="2312963"/>
                <a:ext cx="928638" cy="38201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sz="1200" dirty="0" smtClean="0">
                    <a:latin typeface="Verdana" charset="0"/>
                  </a:rPr>
                  <a:t>自動車</a:t>
                </a:r>
                <a:endParaRPr lang="ja-JP" altLang="en-US" sz="1200" dirty="0">
                  <a:latin typeface="Verdana" charset="0"/>
                </a:endParaRPr>
              </a:p>
            </p:txBody>
          </p:sp>
          <p:cxnSp>
            <p:nvCxnSpPr>
              <p:cNvPr id="14" name="直線コネクタ 13"/>
              <p:cNvCxnSpPr>
                <a:stCxn id="12" idx="0"/>
                <a:endCxn id="11" idx="2"/>
              </p:cNvCxnSpPr>
              <p:nvPr/>
            </p:nvCxnSpPr>
            <p:spPr bwMode="auto">
              <a:xfrm flipV="1">
                <a:off x="6177733" y="1425460"/>
                <a:ext cx="332921" cy="887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7" idx="0"/>
                <a:endCxn id="11" idx="2"/>
              </p:cNvCxnSpPr>
              <p:nvPr/>
            </p:nvCxnSpPr>
            <p:spPr bwMode="auto">
              <a:xfrm flipH="1" flipV="1">
                <a:off x="6510655" y="1425460"/>
                <a:ext cx="555455" cy="88750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直線コネクタ 55"/>
              <p:cNvCxnSpPr>
                <a:stCxn id="11" idx="0"/>
                <a:endCxn id="55" idx="2"/>
              </p:cNvCxnSpPr>
              <p:nvPr/>
            </p:nvCxnSpPr>
            <p:spPr bwMode="auto">
              <a:xfrm flipV="1">
                <a:off x="6510655" y="286811"/>
                <a:ext cx="1843449" cy="756632"/>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a:stCxn id="45" idx="0"/>
                <a:endCxn id="55" idx="2"/>
              </p:cNvCxnSpPr>
              <p:nvPr/>
            </p:nvCxnSpPr>
            <p:spPr bwMode="auto">
              <a:xfrm flipV="1">
                <a:off x="8330519" y="286811"/>
                <a:ext cx="23585" cy="7566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a:stCxn id="51" idx="0"/>
                <a:endCxn id="55" idx="2"/>
              </p:cNvCxnSpPr>
              <p:nvPr/>
            </p:nvCxnSpPr>
            <p:spPr bwMode="auto">
              <a:xfrm flipH="1" flipV="1">
                <a:off x="8354104" y="286811"/>
                <a:ext cx="1796283" cy="756633"/>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3" name="グループ化 31"/>
            <p:cNvGrpSpPr/>
            <p:nvPr/>
          </p:nvGrpSpPr>
          <p:grpSpPr>
            <a:xfrm>
              <a:off x="5817387" y="5137447"/>
              <a:ext cx="1490917" cy="1315889"/>
              <a:chOff x="5713415" y="1043444"/>
              <a:chExt cx="1712734" cy="1657104"/>
            </a:xfrm>
          </p:grpSpPr>
          <p:sp>
            <p:nvSpPr>
              <p:cNvPr id="44" name="テキスト ボックス 7"/>
              <p:cNvSpPr txBox="1">
                <a:spLocks noChangeArrowheads="1"/>
              </p:cNvSpPr>
              <p:nvPr/>
            </p:nvSpPr>
            <p:spPr bwMode="auto">
              <a:xfrm>
                <a:off x="6706069" y="2312963"/>
                <a:ext cx="720080" cy="38758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sz="1400" dirty="0" smtClean="0">
                    <a:latin typeface="Verdana" charset="0"/>
                  </a:rPr>
                  <a:t>鉄道</a:t>
                </a:r>
                <a:endParaRPr lang="ja-JP" altLang="en-US" sz="1400" dirty="0">
                  <a:latin typeface="Verdana" charset="0"/>
                </a:endParaRPr>
              </a:p>
            </p:txBody>
          </p:sp>
          <p:sp>
            <p:nvSpPr>
              <p:cNvPr id="45" name="テキスト ボックス 5"/>
              <p:cNvSpPr txBox="1">
                <a:spLocks noChangeArrowheads="1"/>
              </p:cNvSpPr>
              <p:nvPr/>
            </p:nvSpPr>
            <p:spPr bwMode="auto">
              <a:xfrm>
                <a:off x="5796136" y="1043444"/>
                <a:ext cx="1429036" cy="38758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en-US" altLang="ja-JP" sz="1400" dirty="0" smtClean="0">
                    <a:latin typeface="Verdana" charset="0"/>
                  </a:rPr>
                  <a:t>8</a:t>
                </a:r>
                <a:r>
                  <a:rPr lang="ja-JP" altLang="en-US" sz="1400" dirty="0" smtClean="0">
                    <a:latin typeface="Verdana" charset="0"/>
                  </a:rPr>
                  <a:t>時台到着</a:t>
                </a:r>
                <a:endParaRPr lang="ja-JP" altLang="en-US" sz="1400" dirty="0">
                  <a:latin typeface="Verdana" charset="0"/>
                </a:endParaRPr>
              </a:p>
            </p:txBody>
          </p:sp>
          <p:sp>
            <p:nvSpPr>
              <p:cNvPr id="46" name="テキスト ボックス 5"/>
              <p:cNvSpPr txBox="1">
                <a:spLocks noChangeArrowheads="1"/>
              </p:cNvSpPr>
              <p:nvPr/>
            </p:nvSpPr>
            <p:spPr bwMode="auto">
              <a:xfrm>
                <a:off x="5713415" y="2312963"/>
                <a:ext cx="928638" cy="38201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sz="1200" dirty="0" smtClean="0">
                    <a:latin typeface="Verdana" charset="0"/>
                  </a:rPr>
                  <a:t>自動車</a:t>
                </a:r>
                <a:endParaRPr lang="ja-JP" altLang="en-US" sz="1200" dirty="0">
                  <a:latin typeface="Verdana" charset="0"/>
                </a:endParaRPr>
              </a:p>
            </p:txBody>
          </p:sp>
          <p:cxnSp>
            <p:nvCxnSpPr>
              <p:cNvPr id="47" name="直線コネクタ 46"/>
              <p:cNvCxnSpPr>
                <a:stCxn id="46" idx="0"/>
                <a:endCxn id="45" idx="2"/>
              </p:cNvCxnSpPr>
              <p:nvPr/>
            </p:nvCxnSpPr>
            <p:spPr bwMode="auto">
              <a:xfrm flipV="1">
                <a:off x="6177734" y="1431029"/>
                <a:ext cx="332921" cy="8819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a:stCxn id="44" idx="0"/>
                <a:endCxn id="45" idx="2"/>
              </p:cNvCxnSpPr>
              <p:nvPr/>
            </p:nvCxnSpPr>
            <p:spPr bwMode="auto">
              <a:xfrm flipH="1" flipV="1">
                <a:off x="6510655" y="1431029"/>
                <a:ext cx="555454" cy="8819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グループ化 31"/>
            <p:cNvGrpSpPr/>
            <p:nvPr/>
          </p:nvGrpSpPr>
          <p:grpSpPr>
            <a:xfrm>
              <a:off x="7401564" y="5137447"/>
              <a:ext cx="1490916" cy="1315889"/>
              <a:chOff x="5713416" y="1043444"/>
              <a:chExt cx="1712733" cy="1657104"/>
            </a:xfrm>
          </p:grpSpPr>
          <p:sp>
            <p:nvSpPr>
              <p:cNvPr id="50" name="テキスト ボックス 7"/>
              <p:cNvSpPr txBox="1">
                <a:spLocks noChangeArrowheads="1"/>
              </p:cNvSpPr>
              <p:nvPr/>
            </p:nvSpPr>
            <p:spPr bwMode="auto">
              <a:xfrm>
                <a:off x="6706069" y="2312963"/>
                <a:ext cx="720080" cy="38758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sz="1400" dirty="0" smtClean="0">
                    <a:latin typeface="Verdana" charset="0"/>
                  </a:rPr>
                  <a:t>鉄道</a:t>
                </a:r>
                <a:endParaRPr lang="ja-JP" altLang="en-US" sz="1400" dirty="0">
                  <a:latin typeface="Verdana" charset="0"/>
                </a:endParaRPr>
              </a:p>
            </p:txBody>
          </p:sp>
          <p:sp>
            <p:nvSpPr>
              <p:cNvPr id="51" name="テキスト ボックス 5"/>
              <p:cNvSpPr txBox="1">
                <a:spLocks noChangeArrowheads="1"/>
              </p:cNvSpPr>
              <p:nvPr/>
            </p:nvSpPr>
            <p:spPr bwMode="auto">
              <a:xfrm>
                <a:off x="5796136" y="1043444"/>
                <a:ext cx="1429036" cy="38758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en-US" altLang="ja-JP" sz="1400" dirty="0" smtClean="0">
                    <a:latin typeface="Verdana" charset="0"/>
                  </a:rPr>
                  <a:t>9</a:t>
                </a:r>
                <a:r>
                  <a:rPr lang="ja-JP" altLang="en-US" sz="1400" dirty="0" smtClean="0">
                    <a:latin typeface="Verdana" charset="0"/>
                  </a:rPr>
                  <a:t>時台到着</a:t>
                </a:r>
                <a:endParaRPr lang="ja-JP" altLang="en-US" sz="1400" dirty="0">
                  <a:latin typeface="Verdana" charset="0"/>
                </a:endParaRPr>
              </a:p>
            </p:txBody>
          </p:sp>
          <p:sp>
            <p:nvSpPr>
              <p:cNvPr id="52" name="テキスト ボックス 5"/>
              <p:cNvSpPr txBox="1">
                <a:spLocks noChangeArrowheads="1"/>
              </p:cNvSpPr>
              <p:nvPr/>
            </p:nvSpPr>
            <p:spPr bwMode="auto">
              <a:xfrm>
                <a:off x="5713416" y="2312963"/>
                <a:ext cx="928639" cy="387585"/>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sz="1200" dirty="0" smtClean="0">
                    <a:latin typeface="Verdana" charset="0"/>
                  </a:rPr>
                  <a:t>自動車</a:t>
                </a:r>
                <a:endParaRPr lang="ja-JP" altLang="en-US" sz="1200" dirty="0">
                  <a:latin typeface="Verdana" charset="0"/>
                </a:endParaRPr>
              </a:p>
            </p:txBody>
          </p:sp>
          <p:cxnSp>
            <p:nvCxnSpPr>
              <p:cNvPr id="53" name="直線コネクタ 52"/>
              <p:cNvCxnSpPr>
                <a:stCxn id="52" idx="0"/>
                <a:endCxn id="51" idx="2"/>
              </p:cNvCxnSpPr>
              <p:nvPr/>
            </p:nvCxnSpPr>
            <p:spPr bwMode="auto">
              <a:xfrm flipV="1">
                <a:off x="6177734" y="1431029"/>
                <a:ext cx="332921" cy="8819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a:stCxn id="50" idx="0"/>
                <a:endCxn id="51" idx="2"/>
              </p:cNvCxnSpPr>
              <p:nvPr/>
            </p:nvCxnSpPr>
            <p:spPr bwMode="auto">
              <a:xfrm flipH="1" flipV="1">
                <a:off x="6510655" y="1431029"/>
                <a:ext cx="555454" cy="88193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5" name="テキスト ボックス 5"/>
            <p:cNvSpPr txBox="1">
              <a:spLocks noChangeArrowheads="1"/>
            </p:cNvSpPr>
            <p:nvPr/>
          </p:nvSpPr>
          <p:spPr bwMode="auto">
            <a:xfrm>
              <a:off x="5817387" y="4201343"/>
              <a:ext cx="1429036" cy="335269"/>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sz="1400" dirty="0" smtClean="0">
                  <a:latin typeface="Verdana" charset="0"/>
                </a:rPr>
                <a:t>平日通勤者</a:t>
              </a:r>
              <a:endParaRPr lang="ja-JP" altLang="en-US" sz="1400" dirty="0">
                <a:latin typeface="Verdana" charset="0"/>
              </a:endParaRPr>
            </a:p>
          </p:txBody>
        </p:sp>
      </p:grpSp>
      <p:sp>
        <p:nvSpPr>
          <p:cNvPr id="66" name="タイトル 1"/>
          <p:cNvSpPr>
            <a:spLocks noGrp="1"/>
          </p:cNvSpPr>
          <p:nvPr>
            <p:ph type="title"/>
          </p:nvPr>
        </p:nvSpPr>
        <p:spPr>
          <a:xfrm>
            <a:off x="374848" y="116632"/>
            <a:ext cx="8229600" cy="1066800"/>
          </a:xfrm>
        </p:spPr>
        <p:txBody>
          <a:bodyPr/>
          <a:lstStyle/>
          <a:p>
            <a:r>
              <a:rPr lang="ja-JP" altLang="en-US" dirty="0"/>
              <a:t>展望</a:t>
            </a:r>
            <a:endParaRPr kumimoji="1" lang="ja-JP" altLang="en-US" dirty="0"/>
          </a:p>
        </p:txBody>
      </p:sp>
    </p:spTree>
    <p:extLst>
      <p:ext uri="{BB962C8B-B14F-4D97-AF65-F5344CB8AC3E}">
        <p14:creationId xmlns:p14="http://schemas.microsoft.com/office/powerpoint/2010/main" val="6337504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着眼点</a:t>
            </a:r>
            <a:endParaRPr kumimoji="1" lang="ja-JP" altLang="en-US" dirty="0"/>
          </a:p>
        </p:txBody>
      </p:sp>
      <p:sp>
        <p:nvSpPr>
          <p:cNvPr id="3" name="コンテンツ プレースホルダー 2"/>
          <p:cNvSpPr>
            <a:spLocks noGrp="1"/>
          </p:cNvSpPr>
          <p:nvPr>
            <p:ph sz="quarter" idx="1"/>
          </p:nvPr>
        </p:nvSpPr>
        <p:spPr/>
        <p:txBody>
          <a:bodyPr>
            <a:normAutofit/>
          </a:bodyPr>
          <a:lstStyle/>
          <a:p>
            <a:r>
              <a:rPr kumimoji="1" lang="ja-JP" altLang="en-US" dirty="0" smtClean="0"/>
              <a:t>通勤地獄</a:t>
            </a:r>
            <a:endParaRPr kumimoji="1" lang="en-US" altLang="ja-JP" dirty="0" smtClean="0"/>
          </a:p>
          <a:p>
            <a:pPr lvl="1"/>
            <a:r>
              <a:rPr lang="ja-JP" altLang="en-US" dirty="0" smtClean="0"/>
              <a:t>最も大きい交通需要の一つである通勤行動には、非常に問題が多い。</a:t>
            </a:r>
            <a:endParaRPr lang="en-US" altLang="ja-JP" dirty="0" smtClean="0"/>
          </a:p>
          <a:p>
            <a:pPr marL="109728" indent="0">
              <a:buNone/>
            </a:pPr>
            <a:endParaRPr lang="en-US" altLang="ja-JP" dirty="0" smtClean="0"/>
          </a:p>
          <a:p>
            <a:r>
              <a:rPr lang="ja-JP" altLang="en-US" dirty="0" smtClean="0"/>
              <a:t>人は、出勤時刻や交通手段をどのように決めているのか。</a:t>
            </a:r>
            <a:endParaRPr lang="en-US" altLang="ja-JP" dirty="0" smtClean="0"/>
          </a:p>
          <a:p>
            <a:pPr lvl="1"/>
            <a:r>
              <a:rPr kumimoji="1" lang="ja-JP" altLang="en-US" dirty="0" smtClean="0"/>
              <a:t>これを知ることで、時差出勤などの施策によってどのように人の選択行動が変化するのかを観察する。</a:t>
            </a:r>
            <a:endParaRPr kumimoji="1" lang="en-US" altLang="ja-JP" dirty="0" smtClean="0"/>
          </a:p>
          <a:p>
            <a:pPr lvl="1"/>
            <a:r>
              <a:rPr lang="ja-JP" altLang="en-US" dirty="0"/>
              <a:t>また</a:t>
            </a:r>
            <a:r>
              <a:rPr lang="ja-JP" altLang="en-US" dirty="0" smtClean="0"/>
              <a:t>、そのことによる</a:t>
            </a:r>
            <a:r>
              <a:rPr lang="en-US" altLang="ja-JP" dirty="0" smtClean="0"/>
              <a:t>CO2</a:t>
            </a:r>
            <a:r>
              <a:rPr lang="ja-JP" altLang="en-US" dirty="0" smtClean="0"/>
              <a:t>排出量の変化などを考察したい。</a:t>
            </a:r>
            <a:endParaRPr kumimoji="1" lang="ja-JP" altLang="en-US" dirty="0"/>
          </a:p>
        </p:txBody>
      </p:sp>
    </p:spTree>
    <p:extLst>
      <p:ext uri="{BB962C8B-B14F-4D97-AF65-F5344CB8AC3E}">
        <p14:creationId xmlns:p14="http://schemas.microsoft.com/office/powerpoint/2010/main" val="15216860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normAutofit/>
          </a:bodyPr>
          <a:lstStyle/>
          <a:p>
            <a:pPr>
              <a:buNone/>
            </a:pPr>
            <a:r>
              <a:rPr lang="ja-JP" altLang="en-US" sz="2400" dirty="0"/>
              <a:t>「</a:t>
            </a:r>
            <a:r>
              <a:rPr lang="ja-JP" altLang="en-US" sz="2400" dirty="0">
                <a:solidFill>
                  <a:srgbClr val="C00000"/>
                </a:solidFill>
              </a:rPr>
              <a:t>平日</a:t>
            </a:r>
            <a:r>
              <a:rPr lang="ja-JP" altLang="en-US" sz="2400" dirty="0"/>
              <a:t>」の「</a:t>
            </a:r>
            <a:r>
              <a:rPr lang="ja-JP" altLang="en-US" sz="2400" dirty="0">
                <a:solidFill>
                  <a:srgbClr val="C00000"/>
                </a:solidFill>
              </a:rPr>
              <a:t>出勤</a:t>
            </a:r>
            <a:r>
              <a:rPr lang="ja-JP" altLang="en-US" sz="2400" dirty="0"/>
              <a:t>」目的の</a:t>
            </a:r>
            <a:r>
              <a:rPr lang="ja-JP" altLang="en-US" sz="2400" dirty="0" smtClean="0"/>
              <a:t>トリップ</a:t>
            </a:r>
            <a:r>
              <a:rPr lang="ja-JP" altLang="en-US" sz="2400" dirty="0"/>
              <a:t>を抽出して</a:t>
            </a:r>
            <a:r>
              <a:rPr lang="ja-JP" altLang="en-US" sz="2400" dirty="0" smtClean="0"/>
              <a:t>分析</a:t>
            </a:r>
            <a:endParaRPr lang="en-US" altLang="ja-JP" sz="2400" dirty="0" smtClean="0"/>
          </a:p>
          <a:p>
            <a:pPr marL="411480" lvl="1" indent="0">
              <a:buSzPct val="40000"/>
              <a:buNone/>
            </a:pPr>
            <a:endParaRPr lang="en-US" altLang="ja-JP" sz="2400" dirty="0"/>
          </a:p>
          <a:p>
            <a:pPr lvl="1">
              <a:buSzPct val="100000"/>
              <a:buFont typeface="Arial" pitchFamily="34" charset="0"/>
              <a:buChar char="•"/>
            </a:pPr>
            <a:r>
              <a:rPr lang="ja-JP" altLang="en-US" sz="2400" dirty="0" smtClean="0"/>
              <a:t>到着時間帯と交通手段分担</a:t>
            </a:r>
            <a:endParaRPr lang="en-US" altLang="ja-JP" sz="2400" dirty="0" smtClean="0"/>
          </a:p>
          <a:p>
            <a:pPr marL="411480" lvl="1" indent="0">
              <a:buNone/>
            </a:pPr>
            <a:endParaRPr lang="en-US" altLang="ja-JP" sz="2000" dirty="0" smtClean="0"/>
          </a:p>
          <a:p>
            <a:pPr marL="0" lvl="1" indent="0">
              <a:buNone/>
            </a:pPr>
            <a:r>
              <a:rPr lang="ja-JP" altLang="en-US" sz="2400" dirty="0" smtClean="0"/>
              <a:t>　自動車</a:t>
            </a:r>
            <a:r>
              <a:rPr lang="ja-JP" altLang="en-US" sz="2400" dirty="0"/>
              <a:t>は全体的に分布</a:t>
            </a:r>
            <a:r>
              <a:rPr lang="ja-JP" altLang="en-US" sz="2400" dirty="0" smtClean="0"/>
              <a:t>し７時台以前</a:t>
            </a:r>
            <a:r>
              <a:rPr lang="ja-JP" altLang="en-US" sz="2400" dirty="0"/>
              <a:t>で高い</a:t>
            </a:r>
            <a:r>
              <a:rPr lang="ja-JP" altLang="en-US" sz="2400" dirty="0" smtClean="0"/>
              <a:t>分担率</a:t>
            </a:r>
            <a:endParaRPr lang="en-US" altLang="ja-JP" sz="2400" dirty="0" smtClean="0"/>
          </a:p>
          <a:p>
            <a:pPr marL="0" lvl="1" indent="0">
              <a:buNone/>
            </a:pPr>
            <a:r>
              <a:rPr lang="ja-JP" altLang="en-US" sz="2400" dirty="0" smtClean="0"/>
              <a:t>　鉄道</a:t>
            </a:r>
            <a:r>
              <a:rPr lang="ja-JP" altLang="en-US" sz="2400" dirty="0"/>
              <a:t>は</a:t>
            </a:r>
            <a:r>
              <a:rPr lang="ja-JP" altLang="en-US" sz="2400" dirty="0" smtClean="0"/>
              <a:t>到着時間</a:t>
            </a:r>
            <a:r>
              <a:rPr lang="en-US" altLang="ja-JP" sz="2400" dirty="0"/>
              <a:t>8</a:t>
            </a:r>
            <a:r>
              <a:rPr lang="ja-JP" altLang="en-US" sz="2400" dirty="0"/>
              <a:t>時台に集中</a:t>
            </a:r>
            <a:endParaRPr lang="en-US" altLang="ja-JP" sz="2400" dirty="0"/>
          </a:p>
          <a:p>
            <a:pPr marL="109728" indent="0">
              <a:buNone/>
            </a:pPr>
            <a:endParaRPr kumimoji="1" lang="ja-JP" altLang="en-US" dirty="0"/>
          </a:p>
        </p:txBody>
      </p:sp>
      <p:sp>
        <p:nvSpPr>
          <p:cNvPr id="2" name="タイトル 1"/>
          <p:cNvSpPr>
            <a:spLocks noGrp="1"/>
          </p:cNvSpPr>
          <p:nvPr>
            <p:ph type="title"/>
          </p:nvPr>
        </p:nvSpPr>
        <p:spPr>
          <a:xfrm>
            <a:off x="457200" y="57944"/>
            <a:ext cx="8229600" cy="1066800"/>
          </a:xfrm>
        </p:spPr>
        <p:txBody>
          <a:bodyPr/>
          <a:lstStyle/>
          <a:p>
            <a:r>
              <a:rPr kumimoji="1" lang="ja-JP" altLang="en-US" dirty="0" smtClean="0"/>
              <a:t>基礎分析</a:t>
            </a:r>
            <a:endParaRPr kumimoji="1" lang="ja-JP" altLang="en-US" dirty="0"/>
          </a:p>
        </p:txBody>
      </p:sp>
      <p:graphicFrame>
        <p:nvGraphicFramePr>
          <p:cNvPr id="4" name="グラフ 3"/>
          <p:cNvGraphicFramePr/>
          <p:nvPr>
            <p:extLst>
              <p:ext uri="{D42A27DB-BD31-4B8C-83A1-F6EECF244321}">
                <p14:modId xmlns:p14="http://schemas.microsoft.com/office/powerpoint/2010/main" val="1590624719"/>
              </p:ext>
            </p:extLst>
          </p:nvPr>
        </p:nvGraphicFramePr>
        <p:xfrm>
          <a:off x="1176932" y="4005064"/>
          <a:ext cx="5915347" cy="2088232"/>
        </p:xfrm>
        <a:graphic>
          <a:graphicData uri="http://schemas.openxmlformats.org/drawingml/2006/chart">
            <c:chart xmlns:c="http://schemas.openxmlformats.org/drawingml/2006/chart" xmlns:r="http://schemas.openxmlformats.org/officeDocument/2006/relationships" r:id="rId2"/>
          </a:graphicData>
        </a:graphic>
      </p:graphicFrame>
      <p:sp>
        <p:nvSpPr>
          <p:cNvPr id="5" name="右矢印 4"/>
          <p:cNvSpPr/>
          <p:nvPr/>
        </p:nvSpPr>
        <p:spPr>
          <a:xfrm>
            <a:off x="971600" y="5229200"/>
            <a:ext cx="652158" cy="193086"/>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solidFill>
                <a:prstClr val="white"/>
              </a:solidFill>
            </a:endParaRPr>
          </a:p>
        </p:txBody>
      </p:sp>
    </p:spTree>
    <p:extLst>
      <p:ext uri="{BB962C8B-B14F-4D97-AF65-F5344CB8AC3E}">
        <p14:creationId xmlns:p14="http://schemas.microsoft.com/office/powerpoint/2010/main" val="19662171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692696"/>
            <a:ext cx="8229600" cy="5737824"/>
          </a:xfrm>
        </p:spPr>
        <p:txBody>
          <a:bodyPr/>
          <a:lstStyle/>
          <a:p>
            <a:pPr marL="452628" lvl="1" indent="-342900">
              <a:buSzPct val="100000"/>
              <a:buFont typeface="Arial" pitchFamily="34" charset="0"/>
              <a:buChar char="•"/>
            </a:pPr>
            <a:r>
              <a:rPr lang="ja-JP" altLang="en-US" sz="2400" dirty="0" smtClean="0"/>
              <a:t>交通手段別到着時刻分散</a:t>
            </a:r>
            <a:endParaRPr lang="en-US" altLang="ja-JP" sz="2400" dirty="0" smtClean="0"/>
          </a:p>
          <a:p>
            <a:pPr marL="109728" lvl="1" indent="0">
              <a:buSzPct val="40000"/>
              <a:buNone/>
            </a:pPr>
            <a:endParaRPr lang="en-US" altLang="ja-JP" sz="2400" dirty="0"/>
          </a:p>
          <a:p>
            <a:pPr marL="109728" lvl="1" indent="0">
              <a:buSzPct val="40000"/>
              <a:buNone/>
            </a:pPr>
            <a:endParaRPr lang="en-US" altLang="ja-JP" sz="2400" dirty="0"/>
          </a:p>
        </p:txBody>
      </p:sp>
      <p:graphicFrame>
        <p:nvGraphicFramePr>
          <p:cNvPr id="4" name="グラフ 3"/>
          <p:cNvGraphicFramePr>
            <a:graphicFrameLocks/>
          </p:cNvGraphicFramePr>
          <p:nvPr>
            <p:extLst>
              <p:ext uri="{D42A27DB-BD31-4B8C-83A1-F6EECF244321}">
                <p14:modId xmlns:p14="http://schemas.microsoft.com/office/powerpoint/2010/main" val="2856640075"/>
              </p:ext>
            </p:extLst>
          </p:nvPr>
        </p:nvGraphicFramePr>
        <p:xfrm>
          <a:off x="1516371" y="1233920"/>
          <a:ext cx="5359885" cy="3275200"/>
        </p:xfrm>
        <a:graphic>
          <a:graphicData uri="http://schemas.openxmlformats.org/drawingml/2006/chart">
            <c:chart xmlns:c="http://schemas.openxmlformats.org/drawingml/2006/chart" xmlns:r="http://schemas.openxmlformats.org/officeDocument/2006/relationships" r:id="rId2"/>
          </a:graphicData>
        </a:graphic>
      </p:graphicFrame>
      <p:cxnSp>
        <p:nvCxnSpPr>
          <p:cNvPr id="6" name="直線矢印コネクタ 5"/>
          <p:cNvCxnSpPr/>
          <p:nvPr/>
        </p:nvCxnSpPr>
        <p:spPr>
          <a:xfrm flipH="1" flipV="1">
            <a:off x="3635896" y="4365104"/>
            <a:ext cx="180020" cy="252028"/>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2" name="正方形/長方形 11"/>
          <p:cNvSpPr/>
          <p:nvPr/>
        </p:nvSpPr>
        <p:spPr>
          <a:xfrm>
            <a:off x="4211960" y="5733256"/>
            <a:ext cx="184731" cy="461665"/>
          </a:xfrm>
          <a:prstGeom prst="rect">
            <a:avLst/>
          </a:prstGeom>
        </p:spPr>
        <p:txBody>
          <a:bodyPr wrap="none">
            <a:spAutoFit/>
          </a:bodyPr>
          <a:lstStyle/>
          <a:p>
            <a:pPr marL="0" lvl="1" indent="0">
              <a:buNone/>
            </a:pPr>
            <a:endParaRPr lang="en-US" altLang="ja-JP" sz="2400" dirty="0">
              <a:solidFill>
                <a:schemeClr val="accent2"/>
              </a:solidFill>
            </a:endParaRPr>
          </a:p>
        </p:txBody>
      </p:sp>
      <p:sp>
        <p:nvSpPr>
          <p:cNvPr id="13" name="正方形/長方形 12"/>
          <p:cNvSpPr/>
          <p:nvPr/>
        </p:nvSpPr>
        <p:spPr>
          <a:xfrm>
            <a:off x="3779912" y="4509120"/>
            <a:ext cx="4184159" cy="400110"/>
          </a:xfrm>
          <a:prstGeom prst="rect">
            <a:avLst/>
          </a:prstGeom>
        </p:spPr>
        <p:txBody>
          <a:bodyPr wrap="none">
            <a:spAutoFit/>
          </a:bodyPr>
          <a:lstStyle/>
          <a:p>
            <a:pPr marL="0" lvl="1" indent="0">
              <a:buNone/>
            </a:pPr>
            <a:r>
              <a:rPr lang="ja-JP" altLang="en-US" sz="2000" dirty="0" smtClean="0">
                <a:solidFill>
                  <a:schemeClr val="accent2"/>
                </a:solidFill>
              </a:rPr>
              <a:t>自動車利用者は</a:t>
            </a:r>
            <a:r>
              <a:rPr lang="en-US" altLang="ja-JP" sz="2000" dirty="0" smtClean="0">
                <a:solidFill>
                  <a:schemeClr val="accent2"/>
                </a:solidFill>
              </a:rPr>
              <a:t>8</a:t>
            </a:r>
            <a:r>
              <a:rPr lang="ja-JP" altLang="en-US" sz="2000" dirty="0" smtClean="0">
                <a:solidFill>
                  <a:schemeClr val="accent2"/>
                </a:solidFill>
              </a:rPr>
              <a:t>時台を避けている</a:t>
            </a:r>
            <a:endParaRPr lang="en-US" altLang="ja-JP" sz="2000" dirty="0">
              <a:solidFill>
                <a:schemeClr val="accent2"/>
              </a:solidFill>
            </a:endParaRPr>
          </a:p>
        </p:txBody>
      </p:sp>
      <p:sp>
        <p:nvSpPr>
          <p:cNvPr id="15" name="正方形/長方形 14"/>
          <p:cNvSpPr/>
          <p:nvPr/>
        </p:nvSpPr>
        <p:spPr>
          <a:xfrm>
            <a:off x="592192" y="5345340"/>
            <a:ext cx="8084264" cy="1107996"/>
          </a:xfrm>
          <a:prstGeom prst="rect">
            <a:avLst/>
          </a:prstGeom>
        </p:spPr>
        <p:txBody>
          <a:bodyPr wrap="none">
            <a:spAutoFit/>
          </a:bodyPr>
          <a:lstStyle/>
          <a:p>
            <a:pPr marL="0" lvl="1" indent="0">
              <a:buNone/>
            </a:pPr>
            <a:r>
              <a:rPr lang="ja-JP" altLang="en-US" sz="2200" dirty="0" smtClean="0">
                <a:solidFill>
                  <a:schemeClr val="accent2"/>
                </a:solidFill>
              </a:rPr>
              <a:t>通勤ピーク時では，混雑により到着時間の不確実性が大きい．</a:t>
            </a:r>
            <a:endParaRPr lang="en-US" altLang="ja-JP" sz="2200" dirty="0" smtClean="0">
              <a:solidFill>
                <a:schemeClr val="accent2"/>
              </a:solidFill>
            </a:endParaRPr>
          </a:p>
          <a:p>
            <a:pPr marL="0" lvl="1" indent="0">
              <a:buNone/>
            </a:pPr>
            <a:r>
              <a:rPr lang="ja-JP" altLang="en-US" sz="2200" dirty="0">
                <a:solidFill>
                  <a:schemeClr val="accent2"/>
                </a:solidFill>
              </a:rPr>
              <a:t>鉄道より</a:t>
            </a:r>
            <a:r>
              <a:rPr lang="ja-JP" altLang="en-US" sz="2200" dirty="0" smtClean="0">
                <a:solidFill>
                  <a:schemeClr val="accent2"/>
                </a:solidFill>
              </a:rPr>
              <a:t>も自動車の方が時間的な不確実性が高いため，利用</a:t>
            </a:r>
            <a:endParaRPr lang="en-US" altLang="ja-JP" sz="2200" dirty="0" smtClean="0">
              <a:solidFill>
                <a:schemeClr val="accent2"/>
              </a:solidFill>
            </a:endParaRPr>
          </a:p>
          <a:p>
            <a:pPr marL="0" lvl="1" indent="0">
              <a:buNone/>
            </a:pPr>
            <a:r>
              <a:rPr lang="ja-JP" altLang="en-US" sz="2200" dirty="0" smtClean="0">
                <a:solidFill>
                  <a:schemeClr val="accent2"/>
                </a:solidFill>
              </a:rPr>
              <a:t>者がそれを避ける傾向があるのではないか．</a:t>
            </a:r>
            <a:endParaRPr lang="en-US" altLang="ja-JP" sz="2200" dirty="0" smtClean="0">
              <a:solidFill>
                <a:schemeClr val="accent2"/>
              </a:solidFill>
            </a:endParaRPr>
          </a:p>
        </p:txBody>
      </p:sp>
      <p:sp>
        <p:nvSpPr>
          <p:cNvPr id="16" name="テキスト ボックス 15"/>
          <p:cNvSpPr txBox="1"/>
          <p:nvPr/>
        </p:nvSpPr>
        <p:spPr>
          <a:xfrm>
            <a:off x="1979712" y="4437112"/>
            <a:ext cx="792088" cy="253916"/>
          </a:xfrm>
          <a:prstGeom prst="rect">
            <a:avLst/>
          </a:prstGeom>
          <a:noFill/>
        </p:spPr>
        <p:txBody>
          <a:bodyPr wrap="square" rtlCol="0">
            <a:spAutoFit/>
          </a:bodyPr>
          <a:lstStyle/>
          <a:p>
            <a:r>
              <a:rPr kumimoji="1" lang="ja-JP" altLang="en-US" sz="1050" dirty="0" smtClean="0"/>
              <a:t>到着時刻</a:t>
            </a:r>
            <a:endParaRPr kumimoji="1" lang="ja-JP" altLang="en-US" sz="1050" dirty="0"/>
          </a:p>
        </p:txBody>
      </p:sp>
      <p:sp>
        <p:nvSpPr>
          <p:cNvPr id="18" name="テキスト ボックス 17"/>
          <p:cNvSpPr txBox="1"/>
          <p:nvPr/>
        </p:nvSpPr>
        <p:spPr>
          <a:xfrm>
            <a:off x="1273423" y="1484784"/>
            <a:ext cx="346249" cy="1189296"/>
          </a:xfrm>
          <a:prstGeom prst="rect">
            <a:avLst/>
          </a:prstGeom>
          <a:noFill/>
        </p:spPr>
        <p:txBody>
          <a:bodyPr vert="eaVert" wrap="square" rtlCol="0">
            <a:spAutoFit/>
          </a:bodyPr>
          <a:lstStyle/>
          <a:p>
            <a:r>
              <a:rPr kumimoji="1" lang="ja-JP" altLang="en-US" sz="1050" dirty="0" smtClean="0"/>
              <a:t>到着時刻分散</a:t>
            </a:r>
            <a:endParaRPr kumimoji="1" lang="ja-JP" altLang="en-US" sz="1050" dirty="0"/>
          </a:p>
        </p:txBody>
      </p:sp>
    </p:spTree>
    <p:extLst>
      <p:ext uri="{BB962C8B-B14F-4D97-AF65-F5344CB8AC3E}">
        <p14:creationId xmlns:p14="http://schemas.microsoft.com/office/powerpoint/2010/main" val="385428047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57200" y="1147560"/>
            <a:ext cx="8229600" cy="5593808"/>
          </a:xfrm>
        </p:spPr>
        <p:txBody>
          <a:bodyPr>
            <a:normAutofit/>
          </a:bodyPr>
          <a:lstStyle/>
          <a:p>
            <a:pPr>
              <a:buClr>
                <a:schemeClr val="accent2"/>
              </a:buClr>
            </a:pPr>
            <a:r>
              <a:rPr kumimoji="1" lang="ja-JP" altLang="en-US" sz="2400" dirty="0" smtClean="0">
                <a:solidFill>
                  <a:schemeClr val="accent2"/>
                </a:solidFill>
              </a:rPr>
              <a:t>到着時間帯別・交通手段別</a:t>
            </a:r>
            <a:endParaRPr kumimoji="1" lang="en-US" altLang="ja-JP" sz="2400" dirty="0" smtClean="0">
              <a:solidFill>
                <a:schemeClr val="accent2"/>
              </a:solidFill>
            </a:endParaRPr>
          </a:p>
          <a:p>
            <a:pPr marL="109728" indent="0">
              <a:buClr>
                <a:schemeClr val="accent2"/>
              </a:buClr>
              <a:buNone/>
            </a:pPr>
            <a:r>
              <a:rPr lang="ja-JP" altLang="en-US" sz="2400" dirty="0" smtClean="0">
                <a:solidFill>
                  <a:schemeClr val="accent2"/>
                </a:solidFill>
              </a:rPr>
              <a:t>   </a:t>
            </a:r>
            <a:r>
              <a:rPr kumimoji="1" lang="ja-JP" altLang="en-US" sz="2400" dirty="0" smtClean="0">
                <a:solidFill>
                  <a:schemeClr val="accent2"/>
                </a:solidFill>
              </a:rPr>
              <a:t>所要時間の個人内の分散（平均値）</a:t>
            </a:r>
            <a:endParaRPr kumimoji="1" lang="en-US" altLang="ja-JP" sz="2400" dirty="0" smtClean="0">
              <a:solidFill>
                <a:schemeClr val="accent2"/>
              </a:solidFill>
            </a:endParaRPr>
          </a:p>
          <a:p>
            <a:pPr marL="109728" indent="0">
              <a:buClr>
                <a:schemeClr val="accent2"/>
              </a:buClr>
              <a:buNone/>
            </a:pPr>
            <a:endParaRPr lang="en-US" altLang="ja-JP" sz="2400" dirty="0">
              <a:solidFill>
                <a:schemeClr val="accent2"/>
              </a:solidFill>
            </a:endParaRPr>
          </a:p>
          <a:p>
            <a:pPr marL="109728" indent="0">
              <a:buClr>
                <a:schemeClr val="accent2"/>
              </a:buClr>
              <a:buNone/>
            </a:pPr>
            <a:endParaRPr kumimoji="1" lang="en-US" altLang="ja-JP" sz="2400" dirty="0" smtClean="0">
              <a:solidFill>
                <a:schemeClr val="accent2"/>
              </a:solidFill>
            </a:endParaRPr>
          </a:p>
          <a:p>
            <a:pPr marL="109728" indent="0">
              <a:buClr>
                <a:schemeClr val="accent2"/>
              </a:buClr>
              <a:buNone/>
            </a:pPr>
            <a:endParaRPr lang="en-US" altLang="ja-JP" sz="2400" dirty="0">
              <a:solidFill>
                <a:schemeClr val="accent2"/>
              </a:solidFill>
            </a:endParaRPr>
          </a:p>
          <a:p>
            <a:pPr marL="109728" indent="0">
              <a:buClr>
                <a:schemeClr val="accent2"/>
              </a:buClr>
              <a:buNone/>
            </a:pPr>
            <a:endParaRPr kumimoji="1" lang="en-US" altLang="ja-JP" sz="2400" dirty="0" smtClean="0">
              <a:solidFill>
                <a:schemeClr val="accent2"/>
              </a:solidFill>
            </a:endParaRPr>
          </a:p>
          <a:p>
            <a:pPr marL="109728" indent="0">
              <a:buClr>
                <a:schemeClr val="accent2"/>
              </a:buClr>
              <a:buNone/>
            </a:pPr>
            <a:endParaRPr kumimoji="1" lang="en-US" altLang="ja-JP" sz="2400" dirty="0" smtClean="0">
              <a:solidFill>
                <a:schemeClr val="accent2"/>
              </a:solidFill>
            </a:endParaRPr>
          </a:p>
          <a:p>
            <a:pPr marL="109728" indent="0">
              <a:buClr>
                <a:schemeClr val="accent2"/>
              </a:buClr>
              <a:buNone/>
            </a:pPr>
            <a:endParaRPr lang="en-US" altLang="ja-JP" sz="2400" dirty="0">
              <a:solidFill>
                <a:schemeClr val="accent2"/>
              </a:solidFill>
            </a:endParaRPr>
          </a:p>
          <a:p>
            <a:pPr marL="109728" indent="0">
              <a:buClr>
                <a:schemeClr val="accent2"/>
              </a:buClr>
              <a:buNone/>
            </a:pPr>
            <a:endParaRPr kumimoji="1" lang="en-US" altLang="ja-JP" sz="2400" dirty="0" smtClean="0">
              <a:solidFill>
                <a:schemeClr val="accent2"/>
              </a:solidFill>
            </a:endParaRPr>
          </a:p>
          <a:p>
            <a:pPr>
              <a:buClr>
                <a:schemeClr val="accent2"/>
              </a:buClr>
            </a:pPr>
            <a:r>
              <a:rPr lang="ja-JP" altLang="en-US" sz="2400" dirty="0" smtClean="0">
                <a:solidFill>
                  <a:schemeClr val="accent2"/>
                </a:solidFill>
              </a:rPr>
              <a:t>所要時間の個人内の平均（平均値）</a:t>
            </a:r>
            <a:endParaRPr lang="en-US" altLang="ja-JP" sz="2400" dirty="0" smtClean="0">
              <a:solidFill>
                <a:schemeClr val="accent2"/>
              </a:solidFill>
            </a:endParaRPr>
          </a:p>
          <a:p>
            <a:pPr lvl="1"/>
            <a:r>
              <a:rPr kumimoji="1" lang="ja-JP" altLang="en-US" sz="2100" dirty="0">
                <a:solidFill>
                  <a:schemeClr val="accent2"/>
                </a:solidFill>
              </a:rPr>
              <a:t>分散では</a:t>
            </a:r>
            <a:r>
              <a:rPr kumimoji="1" lang="ja-JP" altLang="en-US" sz="2100" dirty="0" smtClean="0">
                <a:solidFill>
                  <a:schemeClr val="accent2"/>
                </a:solidFill>
              </a:rPr>
              <a:t>なく、所要時間が伸びてしまうために</a:t>
            </a:r>
            <a:r>
              <a:rPr kumimoji="1" lang="en-US" altLang="ja-JP" sz="2100" dirty="0" smtClean="0">
                <a:solidFill>
                  <a:schemeClr val="accent2"/>
                </a:solidFill>
              </a:rPr>
              <a:t>8</a:t>
            </a:r>
            <a:r>
              <a:rPr kumimoji="1" lang="ja-JP" altLang="en-US" sz="2100" dirty="0" smtClean="0">
                <a:solidFill>
                  <a:schemeClr val="accent2"/>
                </a:solidFill>
              </a:rPr>
              <a:t>時に自動車を選択しないのではないか。</a:t>
            </a:r>
            <a:endParaRPr kumimoji="1" lang="ja-JP" altLang="en-US" sz="2100" dirty="0">
              <a:solidFill>
                <a:schemeClr val="accent2"/>
              </a:solidFill>
            </a:endParaRPr>
          </a:p>
        </p:txBody>
      </p:sp>
      <p:pic>
        <p:nvPicPr>
          <p:cNvPr id="5" name="図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02325" y="6731000"/>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6" name="図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602325" y="6902450"/>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7" name="図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602325" y="7073900"/>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8" name="図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02325" y="7416800"/>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9" name="図 8"/>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602325" y="7588250"/>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0" name="図 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8602325" y="7759700"/>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2" name="図 1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2875" y="672623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3" name="図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22875" y="689768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4" name="図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22875" y="706913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5" name="図 1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22875" y="741203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6" name="図 1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22875" y="758348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17" name="図 1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22875" y="775493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27" name="図 2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22875" y="672623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28" name="図 2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922875" y="689768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29" name="図 2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922875" y="706913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30" name="図 2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922875" y="741203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31" name="図 3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22875" y="758348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32" name="図 31"/>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922875" y="7754938"/>
            <a:ext cx="1114425" cy="180975"/>
          </a:xfrm>
          <a:prstGeom prst="rect">
            <a:avLst/>
          </a:prstGeom>
          <a:noFill/>
          <a:extLst>
            <a:ext uri="{909E8E84-426E-40DD-AFC4-6F175D3DCCD1}">
              <a14:hiddenFill xmlns:a14="http://schemas.microsoft.com/office/drawing/2010/main">
                <a:solidFill>
                  <a:srgbClr val="FFFFFF"/>
                </a:solidFill>
              </a14:hiddenFill>
            </a:ext>
          </a:extLst>
        </p:spPr>
      </p:pic>
      <p:pic>
        <p:nvPicPr>
          <p:cNvPr id="28693" name="Picture 2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55280" y="2204864"/>
            <a:ext cx="4864792" cy="23762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6" name="テキスト ボックス 25"/>
          <p:cNvSpPr txBox="1"/>
          <p:nvPr/>
        </p:nvSpPr>
        <p:spPr>
          <a:xfrm>
            <a:off x="5724128" y="2361654"/>
            <a:ext cx="3315331" cy="923330"/>
          </a:xfrm>
          <a:prstGeom prst="rect">
            <a:avLst/>
          </a:prstGeom>
          <a:noFill/>
        </p:spPr>
        <p:txBody>
          <a:bodyPr wrap="none" rtlCol="0">
            <a:spAutoFit/>
          </a:bodyPr>
          <a:lstStyle/>
          <a:p>
            <a:r>
              <a:rPr kumimoji="1" lang="en-US" altLang="ja-JP" dirty="0" smtClean="0">
                <a:solidFill>
                  <a:schemeClr val="accent2"/>
                </a:solidFill>
              </a:rPr>
              <a:t>9</a:t>
            </a:r>
            <a:r>
              <a:rPr kumimoji="1" lang="ja-JP" altLang="en-US" dirty="0" smtClean="0">
                <a:solidFill>
                  <a:schemeClr val="accent2"/>
                </a:solidFill>
              </a:rPr>
              <a:t>時台に到着する人は，勤務地</a:t>
            </a:r>
            <a:endParaRPr kumimoji="1" lang="en-US" altLang="ja-JP" dirty="0" smtClean="0">
              <a:solidFill>
                <a:schemeClr val="accent2"/>
              </a:solidFill>
            </a:endParaRPr>
          </a:p>
          <a:p>
            <a:r>
              <a:rPr kumimoji="1" lang="ja-JP" altLang="en-US" dirty="0" smtClean="0">
                <a:solidFill>
                  <a:schemeClr val="accent2"/>
                </a:solidFill>
              </a:rPr>
              <a:t>が複数あるために分散が高く</a:t>
            </a:r>
            <a:endParaRPr kumimoji="1" lang="en-US" altLang="ja-JP" dirty="0" smtClean="0">
              <a:solidFill>
                <a:schemeClr val="accent2"/>
              </a:solidFill>
            </a:endParaRPr>
          </a:p>
          <a:p>
            <a:r>
              <a:rPr kumimoji="1" lang="ja-JP" altLang="en-US" dirty="0" smtClean="0">
                <a:solidFill>
                  <a:schemeClr val="accent2"/>
                </a:solidFill>
              </a:rPr>
              <a:t>なっている．</a:t>
            </a:r>
            <a:endParaRPr kumimoji="1" lang="ja-JP" altLang="en-US" dirty="0">
              <a:solidFill>
                <a:schemeClr val="accent2"/>
              </a:solidFill>
            </a:endParaRPr>
          </a:p>
        </p:txBody>
      </p:sp>
      <p:sp>
        <p:nvSpPr>
          <p:cNvPr id="37" name="テキスト ボックス 36"/>
          <p:cNvSpPr txBox="1"/>
          <p:nvPr/>
        </p:nvSpPr>
        <p:spPr>
          <a:xfrm>
            <a:off x="5724128" y="3790781"/>
            <a:ext cx="3416320" cy="646331"/>
          </a:xfrm>
          <a:prstGeom prst="rect">
            <a:avLst/>
          </a:prstGeom>
          <a:noFill/>
        </p:spPr>
        <p:txBody>
          <a:bodyPr wrap="none" rtlCol="0">
            <a:spAutoFit/>
          </a:bodyPr>
          <a:lstStyle/>
          <a:p>
            <a:r>
              <a:rPr lang="ja-JP" altLang="en-US" dirty="0" smtClean="0">
                <a:solidFill>
                  <a:schemeClr val="accent2"/>
                </a:solidFill>
              </a:rPr>
              <a:t>分散が高い程選ばれないという</a:t>
            </a:r>
            <a:endParaRPr lang="en-US" altLang="ja-JP" dirty="0" smtClean="0">
              <a:solidFill>
                <a:schemeClr val="accent2"/>
              </a:solidFill>
            </a:endParaRPr>
          </a:p>
          <a:p>
            <a:r>
              <a:rPr lang="ja-JP" altLang="en-US" dirty="0" smtClean="0">
                <a:solidFill>
                  <a:schemeClr val="accent2"/>
                </a:solidFill>
              </a:rPr>
              <a:t>仮説の検証は難しい．</a:t>
            </a:r>
            <a:endParaRPr kumimoji="1" lang="ja-JP" altLang="en-US" dirty="0">
              <a:solidFill>
                <a:schemeClr val="accent2"/>
              </a:solidFill>
            </a:endParaRPr>
          </a:p>
        </p:txBody>
      </p:sp>
      <p:sp>
        <p:nvSpPr>
          <p:cNvPr id="28672" name="正方形/長方形 28671"/>
          <p:cNvSpPr/>
          <p:nvPr/>
        </p:nvSpPr>
        <p:spPr>
          <a:xfrm>
            <a:off x="179512" y="3429000"/>
            <a:ext cx="5184575" cy="1296144"/>
          </a:xfrm>
          <a:prstGeom prst="rect">
            <a:avLst/>
          </a:prstGeom>
          <a:noFill/>
          <a:ln w="254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9" name="直線矢印コネクタ 38"/>
          <p:cNvCxnSpPr/>
          <p:nvPr/>
        </p:nvCxnSpPr>
        <p:spPr>
          <a:xfrm>
            <a:off x="5364088" y="4077072"/>
            <a:ext cx="396044" cy="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855765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混雑比（平均所要時間比）</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3700459059"/>
              </p:ext>
            </p:extLst>
          </p:nvPr>
        </p:nvGraphicFramePr>
        <p:xfrm>
          <a:off x="179512" y="1916832"/>
          <a:ext cx="5544616" cy="3675856"/>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334414" y="1360037"/>
            <a:ext cx="8702082" cy="400110"/>
          </a:xfrm>
          <a:prstGeom prst="rect">
            <a:avLst/>
          </a:prstGeom>
          <a:noFill/>
        </p:spPr>
        <p:txBody>
          <a:bodyPr wrap="square" rtlCol="0">
            <a:spAutoFit/>
          </a:bodyPr>
          <a:lstStyle/>
          <a:p>
            <a:r>
              <a:rPr lang="ja-JP" altLang="en-US" sz="2000" dirty="0" smtClean="0"/>
              <a:t>混雑比：個人内・交通手段ごと（自動車，鉄道）の到着時刻別の平均所要時間比</a:t>
            </a:r>
            <a:endParaRPr kumimoji="1" lang="ja-JP" altLang="en-US" sz="2000" dirty="0"/>
          </a:p>
        </p:txBody>
      </p:sp>
      <p:sp>
        <p:nvSpPr>
          <p:cNvPr id="6" name="テキスト ボックス 5"/>
          <p:cNvSpPr txBox="1"/>
          <p:nvPr/>
        </p:nvSpPr>
        <p:spPr>
          <a:xfrm>
            <a:off x="503040" y="5932233"/>
            <a:ext cx="8064896" cy="646331"/>
          </a:xfrm>
          <a:prstGeom prst="rect">
            <a:avLst/>
          </a:prstGeom>
          <a:noFill/>
        </p:spPr>
        <p:txBody>
          <a:bodyPr wrap="square" rtlCol="0">
            <a:spAutoFit/>
          </a:bodyPr>
          <a:lstStyle/>
          <a:p>
            <a:r>
              <a:rPr kumimoji="1" lang="ja-JP" altLang="en-US" dirty="0" smtClean="0"/>
              <a:t>同一人物，同一目的のトリップでも到着時刻によって所要時間が変わる</a:t>
            </a:r>
            <a:endParaRPr kumimoji="1" lang="en-US" altLang="ja-JP" dirty="0" smtClean="0"/>
          </a:p>
          <a:p>
            <a:r>
              <a:rPr lang="ja-JP" altLang="en-US" dirty="0" smtClean="0"/>
              <a:t>→自動車は</a:t>
            </a:r>
            <a:r>
              <a:rPr lang="en-US" altLang="ja-JP" dirty="0" smtClean="0"/>
              <a:t>8</a:t>
            </a:r>
            <a:r>
              <a:rPr lang="ja-JP" altLang="en-US" dirty="0" smtClean="0"/>
              <a:t>時台が所要時間が大きく，道路混雑の影響を表してると考えられる．</a:t>
            </a:r>
            <a:endParaRPr kumimoji="1" lang="ja-JP" altLang="en-US" dirty="0"/>
          </a:p>
        </p:txBody>
      </p:sp>
      <p:graphicFrame>
        <p:nvGraphicFramePr>
          <p:cNvPr id="7" name="表 6"/>
          <p:cNvGraphicFramePr>
            <a:graphicFrameLocks noGrp="1"/>
          </p:cNvGraphicFramePr>
          <p:nvPr>
            <p:extLst>
              <p:ext uri="{D42A27DB-BD31-4B8C-83A1-F6EECF244321}">
                <p14:modId xmlns:p14="http://schemas.microsoft.com/office/powerpoint/2010/main" val="2060707651"/>
              </p:ext>
            </p:extLst>
          </p:nvPr>
        </p:nvGraphicFramePr>
        <p:xfrm>
          <a:off x="6372200" y="2375131"/>
          <a:ext cx="2195736" cy="3366135"/>
        </p:xfrm>
        <a:graphic>
          <a:graphicData uri="http://schemas.openxmlformats.org/drawingml/2006/table">
            <a:tbl>
              <a:tblPr>
                <a:tableStyleId>{8EC20E35-A176-4012-BC5E-935CFFF8708E}</a:tableStyleId>
              </a:tblPr>
              <a:tblGrid>
                <a:gridCol w="712821"/>
                <a:gridCol w="712818"/>
                <a:gridCol w="770097"/>
              </a:tblGrid>
              <a:tr h="165184">
                <a:tc>
                  <a:txBody>
                    <a:bodyPr/>
                    <a:lstStyle/>
                    <a:p>
                      <a:pPr algn="l" fontAlgn="ctr"/>
                      <a:r>
                        <a:rPr lang="ja-JP" altLang="en-US" sz="1100" u="none" strike="noStrike" dirty="0">
                          <a:effectLst/>
                        </a:rPr>
                        <a:t>トリップ</a:t>
                      </a:r>
                      <a:r>
                        <a:rPr lang="en-US" sz="1100" u="none" strike="noStrike" dirty="0">
                          <a:effectLst/>
                        </a:rPr>
                        <a:t>ID</a:t>
                      </a:r>
                      <a:endParaRPr lang="en-US" sz="11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100" u="none" strike="noStrike" dirty="0">
                          <a:effectLst/>
                        </a:rPr>
                        <a:t>到着日付</a:t>
                      </a:r>
                      <a:endParaRPr lang="ja-JP" altLang="en-US" sz="1100" b="0" i="0" u="none" strike="noStrike" dirty="0">
                        <a:solidFill>
                          <a:srgbClr val="000000"/>
                        </a:solidFill>
                        <a:effectLst/>
                        <a:latin typeface="ＭＳ Ｐゴシック"/>
                      </a:endParaRPr>
                    </a:p>
                  </a:txBody>
                  <a:tcPr marL="9525" marR="9525" marT="9525" marB="0" anchor="ctr"/>
                </a:tc>
                <a:tc>
                  <a:txBody>
                    <a:bodyPr/>
                    <a:lstStyle/>
                    <a:p>
                      <a:pPr algn="l" fontAlgn="ctr"/>
                      <a:r>
                        <a:rPr lang="ja-JP" altLang="en-US" sz="1100" u="none" strike="noStrike" dirty="0">
                          <a:effectLst/>
                        </a:rPr>
                        <a:t>トリップ</a:t>
                      </a:r>
                      <a:r>
                        <a:rPr lang="ja-JP" altLang="en-US" sz="1100" u="none" strike="noStrike" dirty="0" smtClean="0">
                          <a:effectLst/>
                        </a:rPr>
                        <a:t>時間</a:t>
                      </a:r>
                      <a:endParaRPr lang="ja-JP" altLang="en-US" sz="1100" b="0" i="0" u="none" strike="noStrike" dirty="0">
                        <a:solidFill>
                          <a:srgbClr val="000000"/>
                        </a:solidFill>
                        <a:effectLst/>
                        <a:latin typeface="ＭＳ Ｐゴシック"/>
                      </a:endParaRPr>
                    </a:p>
                  </a:txBody>
                  <a:tcPr marL="9525" marR="9525" marT="9525" marB="0" anchor="ctr"/>
                </a:tc>
              </a:tr>
              <a:tr h="165184">
                <a:tc>
                  <a:txBody>
                    <a:bodyPr/>
                    <a:lstStyle/>
                    <a:p>
                      <a:pPr algn="r" fontAlgn="ctr"/>
                      <a:r>
                        <a:rPr lang="en-US" altLang="ja-JP" sz="1000" u="none" strike="noStrike" dirty="0">
                          <a:effectLst/>
                        </a:rPr>
                        <a:t>256376</a:t>
                      </a:r>
                      <a:endParaRPr lang="en-US" altLang="ja-JP" sz="1000" b="0" i="0" u="none" strike="noStrike" dirty="0">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dirty="0">
                          <a:effectLst/>
                        </a:rPr>
                        <a:t>7:02</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2834</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dirty="0">
                          <a:effectLst/>
                        </a:rPr>
                        <a:t>257674</a:t>
                      </a:r>
                      <a:endParaRPr lang="en-US" altLang="ja-JP" sz="1000" b="0" i="0" u="none" strike="noStrike" dirty="0">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7:09</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3304</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dirty="0">
                          <a:effectLst/>
                        </a:rPr>
                        <a:t>256542</a:t>
                      </a:r>
                      <a:endParaRPr lang="en-US" altLang="ja-JP" sz="1000" b="0" i="0" u="none" strike="noStrike" dirty="0">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7:53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3426</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256622</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7:50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3790</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255361</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7:50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5692</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256270</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8:20</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4129</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257320</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8:13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4177</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257960</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8:25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4285</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256473</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8:38</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4353</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255910</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8:26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4404</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255287</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8:14</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4421</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257766</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8:16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4525</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256010</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8:28</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4539</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256887</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8:33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4867</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255840</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8:36</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4987</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257004</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8:35</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4993</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a:effectLst/>
                        </a:rPr>
                        <a:t>257102</a:t>
                      </a:r>
                      <a:endParaRPr lang="en-US" altLang="ja-JP" sz="1000" b="0" i="0" u="none" strike="noStrike">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a:effectLst/>
                        </a:rPr>
                        <a:t>8:43</a:t>
                      </a:r>
                      <a:endParaRPr lang="en-US" altLang="ja-JP" sz="1100" b="0" i="0" u="none" strike="noStrike">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5204</a:t>
                      </a:r>
                      <a:endParaRPr lang="en-US" altLang="ja-JP" sz="1000" b="0" i="0" u="none" strike="noStrike" dirty="0">
                        <a:solidFill>
                          <a:srgbClr val="000000"/>
                        </a:solidFill>
                        <a:effectLst/>
                        <a:latin typeface="ＭＳ Ｐゴシック"/>
                      </a:endParaRPr>
                    </a:p>
                  </a:txBody>
                  <a:tcPr marL="8881" marR="8881" marT="8881" marB="0" anchor="ctr"/>
                </a:tc>
              </a:tr>
              <a:tr h="165184">
                <a:tc>
                  <a:txBody>
                    <a:bodyPr/>
                    <a:lstStyle/>
                    <a:p>
                      <a:pPr algn="r" fontAlgn="ctr"/>
                      <a:r>
                        <a:rPr lang="en-US" altLang="ja-JP" sz="1000" u="none" strike="noStrike" dirty="0">
                          <a:effectLst/>
                        </a:rPr>
                        <a:t>257868</a:t>
                      </a:r>
                      <a:endParaRPr lang="en-US" altLang="ja-JP" sz="1000" b="0" i="0" u="none" strike="noStrike" dirty="0">
                        <a:solidFill>
                          <a:srgbClr val="000000"/>
                        </a:solidFill>
                        <a:effectLst/>
                        <a:latin typeface="ＭＳ Ｐゴシック"/>
                      </a:endParaRPr>
                    </a:p>
                  </a:txBody>
                  <a:tcPr marL="8881" marR="8881" marT="8881" marB="0" anchor="ctr"/>
                </a:tc>
                <a:tc>
                  <a:txBody>
                    <a:bodyPr/>
                    <a:lstStyle/>
                    <a:p>
                      <a:pPr algn="r" fontAlgn="ctr"/>
                      <a:r>
                        <a:rPr lang="en-US" altLang="ja-JP" sz="1100" u="none" strike="noStrike" dirty="0">
                          <a:effectLst/>
                        </a:rPr>
                        <a:t>8:37</a:t>
                      </a:r>
                      <a:endParaRPr lang="en-US" altLang="ja-JP" sz="1100" b="0" i="0" u="none" strike="noStrike" dirty="0">
                        <a:solidFill>
                          <a:srgbClr val="000000"/>
                        </a:solidFill>
                        <a:effectLst/>
                        <a:latin typeface="ＭＳ Ｐゴシック"/>
                      </a:endParaRPr>
                    </a:p>
                  </a:txBody>
                  <a:tcPr marL="9525" marR="9525" marT="9525" marB="0" anchor="ctr"/>
                </a:tc>
                <a:tc>
                  <a:txBody>
                    <a:bodyPr/>
                    <a:lstStyle/>
                    <a:p>
                      <a:pPr algn="r" fontAlgn="ctr"/>
                      <a:r>
                        <a:rPr lang="en-US" altLang="ja-JP" sz="1000" u="none" strike="noStrike" dirty="0">
                          <a:effectLst/>
                        </a:rPr>
                        <a:t>5822</a:t>
                      </a:r>
                      <a:endParaRPr lang="en-US" altLang="ja-JP" sz="1000" b="0" i="0" u="none" strike="noStrike" dirty="0">
                        <a:solidFill>
                          <a:srgbClr val="000000"/>
                        </a:solidFill>
                        <a:effectLst/>
                        <a:latin typeface="ＭＳ Ｐゴシック"/>
                      </a:endParaRPr>
                    </a:p>
                  </a:txBody>
                  <a:tcPr marL="8881" marR="8881" marT="8881" marB="0" anchor="ctr"/>
                </a:tc>
              </a:tr>
            </a:tbl>
          </a:graphicData>
        </a:graphic>
      </p:graphicFrame>
      <p:sp>
        <p:nvSpPr>
          <p:cNvPr id="8" name="テキスト ボックス 7"/>
          <p:cNvSpPr txBox="1"/>
          <p:nvPr/>
        </p:nvSpPr>
        <p:spPr>
          <a:xfrm>
            <a:off x="5868144" y="1925611"/>
            <a:ext cx="3560134" cy="338554"/>
          </a:xfrm>
          <a:prstGeom prst="rect">
            <a:avLst/>
          </a:prstGeom>
          <a:noFill/>
        </p:spPr>
        <p:txBody>
          <a:bodyPr wrap="square" rtlCol="0">
            <a:spAutoFit/>
          </a:bodyPr>
          <a:lstStyle/>
          <a:p>
            <a:r>
              <a:rPr lang="en-US" altLang="ja-JP" sz="1600" dirty="0" smtClean="0"/>
              <a:t>y</a:t>
            </a:r>
            <a:r>
              <a:rPr kumimoji="1" lang="en-US" altLang="ja-JP" sz="1600" dirty="0" smtClean="0"/>
              <a:t>d008</a:t>
            </a:r>
            <a:r>
              <a:rPr lang="ja-JP" altLang="en-US" sz="1600" dirty="0"/>
              <a:t>の</a:t>
            </a:r>
            <a:r>
              <a:rPr kumimoji="1" lang="ja-JP" altLang="en-US" sz="1600" dirty="0" smtClean="0"/>
              <a:t>通勤，自動車での所要時間</a:t>
            </a:r>
            <a:endParaRPr kumimoji="1" lang="ja-JP" altLang="en-US" sz="1600" dirty="0"/>
          </a:p>
        </p:txBody>
      </p:sp>
    </p:spTree>
    <p:extLst>
      <p:ext uri="{BB962C8B-B14F-4D97-AF65-F5344CB8AC3E}">
        <p14:creationId xmlns:p14="http://schemas.microsoft.com/office/powerpoint/2010/main" val="27993595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デッドライン</a:t>
            </a:r>
            <a:endParaRPr kumimoji="1" lang="ja-JP" altLang="en-US" dirty="0"/>
          </a:p>
        </p:txBody>
      </p:sp>
      <p:sp>
        <p:nvSpPr>
          <p:cNvPr id="3" name="コンテンツ プレースホルダー 2"/>
          <p:cNvSpPr>
            <a:spLocks noGrp="1"/>
          </p:cNvSpPr>
          <p:nvPr>
            <p:ph sz="quarter" idx="1"/>
          </p:nvPr>
        </p:nvSpPr>
        <p:spPr>
          <a:xfrm>
            <a:off x="467544" y="1340768"/>
            <a:ext cx="8229600" cy="1296144"/>
          </a:xfrm>
        </p:spPr>
        <p:txBody>
          <a:bodyPr>
            <a:normAutofit/>
          </a:bodyPr>
          <a:lstStyle/>
          <a:p>
            <a:r>
              <a:rPr kumimoji="1" lang="ja-JP" altLang="en-US" sz="2400" dirty="0" smtClean="0"/>
              <a:t>多くの通勤者が</a:t>
            </a:r>
            <a:r>
              <a:rPr kumimoji="1" lang="en-US" altLang="ja-JP" sz="2400" dirty="0" smtClean="0"/>
              <a:t>8</a:t>
            </a:r>
            <a:r>
              <a:rPr kumimoji="1" lang="ja-JP" altLang="en-US" sz="2400" dirty="0" smtClean="0"/>
              <a:t>時台に集中している</a:t>
            </a:r>
            <a:endParaRPr kumimoji="1" lang="en-US" altLang="ja-JP" sz="2400" dirty="0" smtClean="0"/>
          </a:p>
          <a:p>
            <a:r>
              <a:rPr kumimoji="1" lang="ja-JP" altLang="en-US" sz="2400" dirty="0" smtClean="0"/>
              <a:t>通勤者は，ある特定の時間までに到着しなければならない</a:t>
            </a:r>
            <a:r>
              <a:rPr lang="ja-JP" altLang="en-US" sz="2400" dirty="0"/>
              <a:t>．</a:t>
            </a:r>
            <a:r>
              <a:rPr lang="ja-JP" altLang="en-US" sz="2400" dirty="0" smtClean="0"/>
              <a:t>一方で早く到着しすぎても効用は低下すると考えられる．</a:t>
            </a:r>
            <a:endParaRPr lang="en-US" altLang="ja-JP" sz="2400" dirty="0" smtClean="0"/>
          </a:p>
          <a:p>
            <a:endParaRPr kumimoji="1" lang="ja-JP" altLang="en-US" sz="2400" dirty="0"/>
          </a:p>
        </p:txBody>
      </p:sp>
      <p:graphicFrame>
        <p:nvGraphicFramePr>
          <p:cNvPr id="4" name="グラフ 3"/>
          <p:cNvGraphicFramePr/>
          <p:nvPr>
            <p:extLst>
              <p:ext uri="{D42A27DB-BD31-4B8C-83A1-F6EECF244321}">
                <p14:modId xmlns:p14="http://schemas.microsoft.com/office/powerpoint/2010/main" val="41410340"/>
              </p:ext>
            </p:extLst>
          </p:nvPr>
        </p:nvGraphicFramePr>
        <p:xfrm>
          <a:off x="467544" y="3356992"/>
          <a:ext cx="5256584" cy="2983880"/>
        </p:xfrm>
        <a:graphic>
          <a:graphicData uri="http://schemas.openxmlformats.org/drawingml/2006/chart">
            <c:chart xmlns:c="http://schemas.openxmlformats.org/drawingml/2006/chart" xmlns:r="http://schemas.openxmlformats.org/officeDocument/2006/relationships" r:id="rId2"/>
          </a:graphicData>
        </a:graphic>
      </p:graphicFrame>
      <p:sp>
        <p:nvSpPr>
          <p:cNvPr id="5" name="テキスト ボックス 4"/>
          <p:cNvSpPr txBox="1"/>
          <p:nvPr/>
        </p:nvSpPr>
        <p:spPr>
          <a:xfrm>
            <a:off x="1619672" y="2893586"/>
            <a:ext cx="2592288" cy="369332"/>
          </a:xfrm>
          <a:prstGeom prst="rect">
            <a:avLst/>
          </a:prstGeom>
          <a:noFill/>
        </p:spPr>
        <p:txBody>
          <a:bodyPr wrap="square" rtlCol="0">
            <a:spAutoFit/>
          </a:bodyPr>
          <a:lstStyle/>
          <a:p>
            <a:r>
              <a:rPr lang="ja-JP" altLang="en-US" dirty="0"/>
              <a:t>到着時刻</a:t>
            </a:r>
            <a:r>
              <a:rPr lang="ja-JP" altLang="en-US" dirty="0" smtClean="0"/>
              <a:t>とコストの関係</a:t>
            </a:r>
            <a:endParaRPr kumimoji="1" lang="ja-JP" altLang="en-US" dirty="0"/>
          </a:p>
        </p:txBody>
      </p:sp>
      <p:sp>
        <p:nvSpPr>
          <p:cNvPr id="8" name="テキスト ボックス 7"/>
          <p:cNvSpPr txBox="1"/>
          <p:nvPr/>
        </p:nvSpPr>
        <p:spPr>
          <a:xfrm>
            <a:off x="5220072" y="4892967"/>
            <a:ext cx="3635896" cy="1200329"/>
          </a:xfrm>
          <a:prstGeom prst="rect">
            <a:avLst/>
          </a:prstGeom>
          <a:noFill/>
        </p:spPr>
        <p:txBody>
          <a:bodyPr wrap="square" rtlCol="0">
            <a:spAutoFit/>
          </a:bodyPr>
          <a:lstStyle/>
          <a:p>
            <a:r>
              <a:rPr kumimoji="1" lang="ja-JP" altLang="en-US" dirty="0" smtClean="0"/>
              <a:t>コストが</a:t>
            </a:r>
            <a:r>
              <a:rPr kumimoji="1" lang="en-US" altLang="ja-JP" dirty="0" smtClean="0"/>
              <a:t>0</a:t>
            </a:r>
            <a:r>
              <a:rPr kumimoji="1" lang="ja-JP" altLang="en-US" dirty="0" smtClean="0"/>
              <a:t>となる到着時刻の設定</a:t>
            </a:r>
            <a:endParaRPr kumimoji="1" lang="en-US" altLang="ja-JP" dirty="0" smtClean="0"/>
          </a:p>
          <a:p>
            <a:r>
              <a:rPr lang="ja-JP" altLang="en-US" dirty="0" smtClean="0"/>
              <a:t>→利用履歴から，個人・平日の通勤時間が一番遅いものをデッドラインとし，何分早く着いたか，を考える．</a:t>
            </a:r>
            <a:endParaRPr kumimoji="1" lang="ja-JP" altLang="en-US" dirty="0"/>
          </a:p>
        </p:txBody>
      </p:sp>
      <p:graphicFrame>
        <p:nvGraphicFramePr>
          <p:cNvPr id="13" name="グラフ 12"/>
          <p:cNvGraphicFramePr>
            <a:graphicFrameLocks/>
          </p:cNvGraphicFramePr>
          <p:nvPr>
            <p:extLst>
              <p:ext uri="{D42A27DB-BD31-4B8C-83A1-F6EECF244321}">
                <p14:modId xmlns:p14="http://schemas.microsoft.com/office/powerpoint/2010/main" val="1232650711"/>
              </p:ext>
            </p:extLst>
          </p:nvPr>
        </p:nvGraphicFramePr>
        <p:xfrm>
          <a:off x="5076056" y="3356992"/>
          <a:ext cx="3914775" cy="1080120"/>
        </p:xfrm>
        <a:graphic>
          <a:graphicData uri="http://schemas.openxmlformats.org/drawingml/2006/chart">
            <c:chart xmlns:c="http://schemas.openxmlformats.org/drawingml/2006/chart" xmlns:r="http://schemas.openxmlformats.org/officeDocument/2006/relationships" r:id="rId3"/>
          </a:graphicData>
        </a:graphic>
      </p:graphicFrame>
      <p:sp>
        <p:nvSpPr>
          <p:cNvPr id="15" name="テキスト ボックス 14"/>
          <p:cNvSpPr txBox="1"/>
          <p:nvPr/>
        </p:nvSpPr>
        <p:spPr>
          <a:xfrm>
            <a:off x="5076056" y="3717032"/>
            <a:ext cx="3960440" cy="307777"/>
          </a:xfrm>
          <a:prstGeom prst="rect">
            <a:avLst/>
          </a:prstGeom>
          <a:solidFill>
            <a:schemeClr val="bg1"/>
          </a:solidFill>
        </p:spPr>
        <p:txBody>
          <a:bodyPr wrap="square" rtlCol="0">
            <a:spAutoFit/>
          </a:bodyPr>
          <a:lstStyle/>
          <a:p>
            <a:r>
              <a:rPr kumimoji="1" lang="en-US" altLang="ja-JP" sz="1400" dirty="0" smtClean="0"/>
              <a:t>7:45</a:t>
            </a:r>
            <a:r>
              <a:rPr kumimoji="1" lang="ja-JP" altLang="en-US" sz="1400" dirty="0" smtClean="0"/>
              <a:t>　　　　　</a:t>
            </a:r>
            <a:r>
              <a:rPr kumimoji="1" lang="en-US" altLang="ja-JP" sz="1400" dirty="0" smtClean="0"/>
              <a:t>7:50</a:t>
            </a:r>
            <a:r>
              <a:rPr kumimoji="1" lang="ja-JP" altLang="en-US" sz="1400" dirty="0" smtClean="0"/>
              <a:t>　　　　</a:t>
            </a:r>
            <a:r>
              <a:rPr kumimoji="1" lang="en-US" altLang="ja-JP" sz="1400" dirty="0" smtClean="0"/>
              <a:t>7:55</a:t>
            </a:r>
            <a:r>
              <a:rPr kumimoji="1" lang="ja-JP" altLang="en-US" sz="1400" dirty="0" smtClean="0"/>
              <a:t>　　　　</a:t>
            </a:r>
            <a:r>
              <a:rPr kumimoji="1" lang="en-US" altLang="ja-JP" sz="1400" dirty="0" smtClean="0"/>
              <a:t>8:00</a:t>
            </a:r>
            <a:r>
              <a:rPr kumimoji="1" lang="ja-JP" altLang="en-US" sz="1400" dirty="0" smtClean="0"/>
              <a:t>　　　　</a:t>
            </a:r>
            <a:r>
              <a:rPr kumimoji="1" lang="en-US" altLang="ja-JP" sz="1400" dirty="0" smtClean="0"/>
              <a:t>8:05</a:t>
            </a:r>
            <a:endParaRPr kumimoji="1" lang="ja-JP" altLang="en-US" sz="1400" dirty="0"/>
          </a:p>
        </p:txBody>
      </p:sp>
      <p:cxnSp>
        <p:nvCxnSpPr>
          <p:cNvPr id="17" name="直線コネクタ 16"/>
          <p:cNvCxnSpPr/>
          <p:nvPr/>
        </p:nvCxnSpPr>
        <p:spPr>
          <a:xfrm>
            <a:off x="8244408" y="3367444"/>
            <a:ext cx="0" cy="565612"/>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直線コネクタ 17"/>
          <p:cNvCxnSpPr/>
          <p:nvPr/>
        </p:nvCxnSpPr>
        <p:spPr>
          <a:xfrm>
            <a:off x="3347864" y="3445906"/>
            <a:ext cx="0" cy="2071326"/>
          </a:xfrm>
          <a:prstGeom prst="line">
            <a:avLst/>
          </a:prstGeom>
          <a:ln w="1905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1" name="直線矢印コネクタ 20"/>
          <p:cNvCxnSpPr>
            <a:stCxn id="25" idx="1"/>
          </p:cNvCxnSpPr>
          <p:nvPr/>
        </p:nvCxnSpPr>
        <p:spPr>
          <a:xfrm flipH="1">
            <a:off x="3491880" y="2929136"/>
            <a:ext cx="1956657" cy="7878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直線矢印コネクタ 21"/>
          <p:cNvCxnSpPr/>
          <p:nvPr/>
        </p:nvCxnSpPr>
        <p:spPr>
          <a:xfrm>
            <a:off x="6660232" y="2929136"/>
            <a:ext cx="1368152" cy="4383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5448537" y="2744470"/>
            <a:ext cx="1440160" cy="369332"/>
          </a:xfrm>
          <a:prstGeom prst="rect">
            <a:avLst/>
          </a:prstGeom>
          <a:noFill/>
        </p:spPr>
        <p:txBody>
          <a:bodyPr wrap="square" rtlCol="0">
            <a:spAutoFit/>
          </a:bodyPr>
          <a:lstStyle/>
          <a:p>
            <a:r>
              <a:rPr lang="ja-JP" altLang="en-US" dirty="0">
                <a:solidFill>
                  <a:srgbClr val="FF0000"/>
                </a:solidFill>
              </a:rPr>
              <a:t>デッドライン</a:t>
            </a:r>
            <a:endParaRPr kumimoji="1" lang="ja-JP" altLang="en-US" dirty="0">
              <a:solidFill>
                <a:srgbClr val="FF0000"/>
              </a:solidFill>
            </a:endParaRPr>
          </a:p>
        </p:txBody>
      </p:sp>
    </p:spTree>
    <p:extLst>
      <p:ext uri="{BB962C8B-B14F-4D97-AF65-F5344CB8AC3E}">
        <p14:creationId xmlns:p14="http://schemas.microsoft.com/office/powerpoint/2010/main" val="13709139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0832" y="129952"/>
            <a:ext cx="8229600" cy="1066800"/>
          </a:xfrm>
        </p:spPr>
        <p:txBody>
          <a:bodyPr/>
          <a:lstStyle/>
          <a:p>
            <a:r>
              <a:rPr kumimoji="1" lang="ja-JP" altLang="en-US" dirty="0" smtClean="0"/>
              <a:t>モデル</a:t>
            </a:r>
            <a:endParaRPr kumimoji="1" lang="ja-JP" altLang="en-US" dirty="0"/>
          </a:p>
        </p:txBody>
      </p:sp>
      <p:sp>
        <p:nvSpPr>
          <p:cNvPr id="3" name="コンテンツ プレースホルダー 2"/>
          <p:cNvSpPr>
            <a:spLocks noGrp="1"/>
          </p:cNvSpPr>
          <p:nvPr>
            <p:ph idx="1"/>
          </p:nvPr>
        </p:nvSpPr>
        <p:spPr>
          <a:xfrm>
            <a:off x="457200" y="1556792"/>
            <a:ext cx="8229600" cy="5017744"/>
          </a:xfrm>
        </p:spPr>
        <p:txBody>
          <a:bodyPr/>
          <a:lstStyle/>
          <a:p>
            <a:r>
              <a:rPr kumimoji="1" lang="ja-JP" altLang="en-US" dirty="0" smtClean="0"/>
              <a:t>交通手段選択モデル</a:t>
            </a:r>
            <a:endParaRPr kumimoji="1" lang="en-US" altLang="ja-JP" dirty="0" smtClean="0"/>
          </a:p>
          <a:p>
            <a:endParaRPr kumimoji="1" lang="ja-JP" altLang="en-US" dirty="0"/>
          </a:p>
        </p:txBody>
      </p:sp>
      <p:grpSp>
        <p:nvGrpSpPr>
          <p:cNvPr id="4" name="グループ化 31"/>
          <p:cNvGrpSpPr/>
          <p:nvPr/>
        </p:nvGrpSpPr>
        <p:grpSpPr>
          <a:xfrm>
            <a:off x="4505735" y="2195572"/>
            <a:ext cx="4314737" cy="2097524"/>
            <a:chOff x="4505735" y="1043444"/>
            <a:chExt cx="4314737" cy="2097524"/>
          </a:xfrm>
        </p:grpSpPr>
        <p:sp>
          <p:nvSpPr>
            <p:cNvPr id="5" name="テキスト ボックス 5"/>
            <p:cNvSpPr txBox="1">
              <a:spLocks noChangeArrowheads="1"/>
            </p:cNvSpPr>
            <p:nvPr/>
          </p:nvSpPr>
          <p:spPr bwMode="auto">
            <a:xfrm>
              <a:off x="5227538" y="2771636"/>
              <a:ext cx="928638" cy="36933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dirty="0">
                  <a:latin typeface="Verdana" charset="0"/>
                </a:rPr>
                <a:t>自転車</a:t>
              </a:r>
            </a:p>
          </p:txBody>
        </p:sp>
        <p:sp>
          <p:nvSpPr>
            <p:cNvPr id="6" name="テキスト ボックス 6"/>
            <p:cNvSpPr txBox="1">
              <a:spLocks noChangeArrowheads="1"/>
            </p:cNvSpPr>
            <p:nvPr/>
          </p:nvSpPr>
          <p:spPr bwMode="auto">
            <a:xfrm>
              <a:off x="4505735" y="2771634"/>
              <a:ext cx="642329" cy="36933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eaLnBrk="1" hangingPunct="1">
                <a:buSzTx/>
                <a:buFontTx/>
                <a:buNone/>
              </a:pPr>
              <a:r>
                <a:rPr lang="ja-JP" altLang="en-US" dirty="0">
                  <a:latin typeface="Verdana" charset="0"/>
                </a:rPr>
                <a:t>徒歩</a:t>
              </a:r>
            </a:p>
          </p:txBody>
        </p:sp>
        <p:sp>
          <p:nvSpPr>
            <p:cNvPr id="7" name="テキスト ボックス 7"/>
            <p:cNvSpPr txBox="1">
              <a:spLocks noChangeArrowheads="1"/>
            </p:cNvSpPr>
            <p:nvPr/>
          </p:nvSpPr>
          <p:spPr bwMode="auto">
            <a:xfrm>
              <a:off x="7236296" y="2771636"/>
              <a:ext cx="720080" cy="36933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dirty="0">
                  <a:latin typeface="Verdana" charset="0"/>
                </a:rPr>
                <a:t>電車</a:t>
              </a:r>
            </a:p>
          </p:txBody>
        </p:sp>
        <p:cxnSp>
          <p:nvCxnSpPr>
            <p:cNvPr id="8" name="直線コネクタ 7"/>
            <p:cNvCxnSpPr>
              <a:stCxn id="6" idx="0"/>
              <a:endCxn id="11" idx="2"/>
            </p:cNvCxnSpPr>
            <p:nvPr/>
          </p:nvCxnSpPr>
          <p:spPr bwMode="auto">
            <a:xfrm flipV="1">
              <a:off x="4826900" y="1412776"/>
              <a:ext cx="1683754" cy="135885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直線コネクタ 8"/>
            <p:cNvCxnSpPr>
              <a:stCxn id="5" idx="0"/>
              <a:endCxn id="11" idx="2"/>
            </p:cNvCxnSpPr>
            <p:nvPr/>
          </p:nvCxnSpPr>
          <p:spPr bwMode="auto">
            <a:xfrm flipV="1">
              <a:off x="5691857" y="1412776"/>
              <a:ext cx="818797" cy="13588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直線コネクタ 9"/>
            <p:cNvCxnSpPr>
              <a:stCxn id="13" idx="0"/>
              <a:endCxn id="11" idx="2"/>
            </p:cNvCxnSpPr>
            <p:nvPr/>
          </p:nvCxnSpPr>
          <p:spPr bwMode="auto">
            <a:xfrm flipH="1" flipV="1">
              <a:off x="6510654" y="1412776"/>
              <a:ext cx="1949778" cy="13588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テキスト ボックス 5"/>
            <p:cNvSpPr txBox="1">
              <a:spLocks noChangeArrowheads="1"/>
            </p:cNvSpPr>
            <p:nvPr/>
          </p:nvSpPr>
          <p:spPr bwMode="auto">
            <a:xfrm>
              <a:off x="5796136" y="1043444"/>
              <a:ext cx="1429036" cy="36933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dirty="0" smtClean="0">
                  <a:latin typeface="Verdana" charset="0"/>
                </a:rPr>
                <a:t>平日通勤者</a:t>
              </a:r>
              <a:endParaRPr lang="ja-JP" altLang="en-US" dirty="0">
                <a:latin typeface="Verdana" charset="0"/>
              </a:endParaRPr>
            </a:p>
          </p:txBody>
        </p:sp>
        <p:sp>
          <p:nvSpPr>
            <p:cNvPr id="12" name="テキスト ボックス 5"/>
            <p:cNvSpPr txBox="1">
              <a:spLocks noChangeArrowheads="1"/>
            </p:cNvSpPr>
            <p:nvPr/>
          </p:nvSpPr>
          <p:spPr bwMode="auto">
            <a:xfrm>
              <a:off x="6235650" y="2771636"/>
              <a:ext cx="928638" cy="36933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dirty="0" smtClean="0">
                  <a:latin typeface="Verdana" charset="0"/>
                </a:rPr>
                <a:t>自動車</a:t>
              </a:r>
              <a:endParaRPr lang="ja-JP" altLang="en-US" dirty="0">
                <a:latin typeface="Verdana" charset="0"/>
              </a:endParaRPr>
            </a:p>
          </p:txBody>
        </p:sp>
        <p:sp>
          <p:nvSpPr>
            <p:cNvPr id="13" name="テキスト ボックス 7"/>
            <p:cNvSpPr txBox="1">
              <a:spLocks noChangeArrowheads="1"/>
            </p:cNvSpPr>
            <p:nvPr/>
          </p:nvSpPr>
          <p:spPr bwMode="auto">
            <a:xfrm>
              <a:off x="8100392" y="2771636"/>
              <a:ext cx="720080" cy="36933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defRPr kumimoji="1">
                  <a:solidFill>
                    <a:schemeClr val="tx1"/>
                  </a:solidFill>
                  <a:latin typeface="Tw Cen MT" charset="0"/>
                  <a:ea typeface="ＭＳ Ｐゴシック" charset="-128"/>
                </a:defRPr>
              </a:lvl1pPr>
              <a:lvl2pPr marL="742950" indent="-285750" eaLnBrk="0" hangingPunct="0">
                <a:defRPr kumimoji="1">
                  <a:solidFill>
                    <a:schemeClr val="tx1"/>
                  </a:solidFill>
                  <a:latin typeface="Tw Cen MT" charset="0"/>
                  <a:ea typeface="ＭＳ Ｐゴシック" charset="-128"/>
                </a:defRPr>
              </a:lvl2pPr>
              <a:lvl3pPr marL="1143000" indent="-228600" eaLnBrk="0" hangingPunct="0">
                <a:defRPr kumimoji="1">
                  <a:solidFill>
                    <a:schemeClr val="tx1"/>
                  </a:solidFill>
                  <a:latin typeface="Tw Cen MT" charset="0"/>
                  <a:ea typeface="ＭＳ Ｐゴシック" charset="-128"/>
                </a:defRPr>
              </a:lvl3pPr>
              <a:lvl4pPr marL="1600200" indent="-228600" eaLnBrk="0" hangingPunct="0">
                <a:defRPr kumimoji="1">
                  <a:solidFill>
                    <a:schemeClr val="tx1"/>
                  </a:solidFill>
                  <a:latin typeface="Tw Cen MT" charset="0"/>
                  <a:ea typeface="ＭＳ Ｐゴシック" charset="-128"/>
                </a:defRPr>
              </a:lvl4pPr>
              <a:lvl5pPr marL="2057400" indent="-228600" eaLnBrk="0" hangingPunct="0">
                <a:defRPr kumimoji="1">
                  <a:solidFill>
                    <a:schemeClr val="tx1"/>
                  </a:solidFill>
                  <a:latin typeface="Tw Cen MT" charset="0"/>
                  <a:ea typeface="ＭＳ Ｐゴシック" charset="-128"/>
                </a:defRPr>
              </a:lvl5pPr>
              <a:lvl6pPr marL="25146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6pPr>
              <a:lvl7pPr marL="29718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7pPr>
              <a:lvl8pPr marL="34290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8pPr>
              <a:lvl9pPr marL="3886200" indent="-228600" eaLnBrk="0" fontAlgn="base" hangingPunct="0">
                <a:spcBef>
                  <a:spcPct val="0"/>
                </a:spcBef>
                <a:spcAft>
                  <a:spcPct val="0"/>
                </a:spcAft>
                <a:buSzPct val="100000"/>
                <a:buFont typeface="Arial" charset="0"/>
                <a:defRPr kumimoji="1">
                  <a:solidFill>
                    <a:schemeClr val="tx1"/>
                  </a:solidFill>
                  <a:latin typeface="Tw Cen MT" charset="0"/>
                  <a:ea typeface="ＭＳ Ｐゴシック" charset="-128"/>
                </a:defRPr>
              </a:lvl9pPr>
            </a:lstStyle>
            <a:p>
              <a:pPr algn="ctr" eaLnBrk="1" hangingPunct="1">
                <a:buSzTx/>
                <a:buFontTx/>
                <a:buNone/>
              </a:pPr>
              <a:r>
                <a:rPr lang="ja-JP" altLang="en-US" dirty="0">
                  <a:latin typeface="Verdana" charset="0"/>
                </a:rPr>
                <a:t>バス</a:t>
              </a:r>
            </a:p>
          </p:txBody>
        </p:sp>
        <p:cxnSp>
          <p:nvCxnSpPr>
            <p:cNvPr id="14" name="直線コネクタ 13"/>
            <p:cNvCxnSpPr>
              <a:stCxn id="12" idx="0"/>
              <a:endCxn id="11" idx="2"/>
            </p:cNvCxnSpPr>
            <p:nvPr/>
          </p:nvCxnSpPr>
          <p:spPr bwMode="auto">
            <a:xfrm flipH="1" flipV="1">
              <a:off x="6510654" y="1412776"/>
              <a:ext cx="189315" cy="13588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a:stCxn id="7" idx="0"/>
              <a:endCxn id="11" idx="2"/>
            </p:cNvCxnSpPr>
            <p:nvPr/>
          </p:nvCxnSpPr>
          <p:spPr bwMode="auto">
            <a:xfrm flipH="1" flipV="1">
              <a:off x="6510654" y="1412776"/>
              <a:ext cx="1085682" cy="135886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aphicFrame>
        <p:nvGraphicFramePr>
          <p:cNvPr id="28" name="オブジェクト 27"/>
          <p:cNvGraphicFramePr>
            <a:graphicFrameLocks noChangeAspect="1"/>
          </p:cNvGraphicFramePr>
          <p:nvPr>
            <p:extLst>
              <p:ext uri="{D42A27DB-BD31-4B8C-83A1-F6EECF244321}">
                <p14:modId xmlns:p14="http://schemas.microsoft.com/office/powerpoint/2010/main" val="633205459"/>
              </p:ext>
            </p:extLst>
          </p:nvPr>
        </p:nvGraphicFramePr>
        <p:xfrm>
          <a:off x="35496" y="4725144"/>
          <a:ext cx="648072" cy="1666098"/>
        </p:xfrm>
        <a:graphic>
          <a:graphicData uri="http://schemas.openxmlformats.org/presentationml/2006/ole">
            <mc:AlternateContent xmlns:mc="http://schemas.openxmlformats.org/markup-compatibility/2006">
              <mc:Choice xmlns:v="urn:schemas-microsoft-com:vml" Requires="v">
                <p:oleObj spid="_x0000_s1038" name="数式" r:id="rId3" imgW="406080" imgH="990360" progId="Equation.3">
                  <p:embed/>
                </p:oleObj>
              </mc:Choice>
              <mc:Fallback>
                <p:oleObj name="数式" r:id="rId3" imgW="406080" imgH="99036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5496" y="4725144"/>
                        <a:ext cx="648072" cy="166609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29" name="オブジェクト 28"/>
          <p:cNvGraphicFramePr>
            <a:graphicFrameLocks noChangeAspect="1"/>
          </p:cNvGraphicFramePr>
          <p:nvPr>
            <p:extLst>
              <p:ext uri="{D42A27DB-BD31-4B8C-83A1-F6EECF244321}">
                <p14:modId xmlns:p14="http://schemas.microsoft.com/office/powerpoint/2010/main" val="2976588717"/>
              </p:ext>
            </p:extLst>
          </p:nvPr>
        </p:nvGraphicFramePr>
        <p:xfrm>
          <a:off x="535434" y="4797425"/>
          <a:ext cx="8572500" cy="1608138"/>
        </p:xfrm>
        <a:graphic>
          <a:graphicData uri="http://schemas.openxmlformats.org/presentationml/2006/ole">
            <mc:AlternateContent xmlns:mc="http://schemas.openxmlformats.org/markup-compatibility/2006">
              <mc:Choice xmlns:v="urn:schemas-microsoft-com:vml" Requires="v">
                <p:oleObj spid="_x0000_s1039" name="数式" r:id="rId5" imgW="6083280" imgH="1180800" progId="Equation.3">
                  <p:embed/>
                </p:oleObj>
              </mc:Choice>
              <mc:Fallback>
                <p:oleObj name="数式" r:id="rId5" imgW="6083280" imgH="1180800" progId="Equation.3">
                  <p:embed/>
                  <p:pic>
                    <p:nvPicPr>
                      <p:cNvPr id="0" name=""/>
                      <p:cNvPicPr>
                        <a:picLocks noChangeAspect="1" noChangeArrowheads="1"/>
                      </p:cNvPicPr>
                      <p:nvPr/>
                    </p:nvPicPr>
                    <p:blipFill>
                      <a:blip r:embed="rId6"/>
                      <a:srcRect/>
                      <a:stretch>
                        <a:fillRect/>
                      </a:stretch>
                    </p:blipFill>
                    <p:spPr bwMode="auto">
                      <a:xfrm>
                        <a:off x="535434" y="4797425"/>
                        <a:ext cx="8572500" cy="16081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31" name="オブジェクト 30"/>
          <p:cNvGraphicFramePr>
            <a:graphicFrameLocks noChangeAspect="1"/>
          </p:cNvGraphicFramePr>
          <p:nvPr>
            <p:extLst>
              <p:ext uri="{D42A27DB-BD31-4B8C-83A1-F6EECF244321}">
                <p14:modId xmlns:p14="http://schemas.microsoft.com/office/powerpoint/2010/main" val="1638475533"/>
              </p:ext>
            </p:extLst>
          </p:nvPr>
        </p:nvGraphicFramePr>
        <p:xfrm>
          <a:off x="1042988" y="2768600"/>
          <a:ext cx="2243137" cy="1322388"/>
        </p:xfrm>
        <a:graphic>
          <a:graphicData uri="http://schemas.openxmlformats.org/presentationml/2006/ole">
            <mc:AlternateContent xmlns:mc="http://schemas.openxmlformats.org/markup-compatibility/2006">
              <mc:Choice xmlns:v="urn:schemas-microsoft-com:vml" Requires="v">
                <p:oleObj spid="_x0000_s1040" name="数式" r:id="rId7" imgW="1473120" imgH="863280" progId="Equation.3">
                  <p:embed/>
                </p:oleObj>
              </mc:Choice>
              <mc:Fallback>
                <p:oleObj name="数式" r:id="rId7" imgW="1473120" imgH="863280" progId="Equation.3">
                  <p:embed/>
                  <p:pic>
                    <p:nvPicPr>
                      <p:cNvPr id="0" name=""/>
                      <p:cNvPicPr>
                        <a:picLocks noChangeAspect="1" noChangeArrowheads="1"/>
                      </p:cNvPicPr>
                      <p:nvPr/>
                    </p:nvPicPr>
                    <p:blipFill>
                      <a:blip r:embed="rId8"/>
                      <a:srcRect/>
                      <a:stretch>
                        <a:fillRect/>
                      </a:stretch>
                    </p:blipFill>
                    <p:spPr bwMode="auto">
                      <a:xfrm>
                        <a:off x="1042988" y="2768600"/>
                        <a:ext cx="2243137" cy="1322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4149592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表 8"/>
          <p:cNvGraphicFramePr>
            <a:graphicFrameLocks noGrp="1"/>
          </p:cNvGraphicFramePr>
          <p:nvPr>
            <p:extLst>
              <p:ext uri="{D42A27DB-BD31-4B8C-83A1-F6EECF244321}">
                <p14:modId xmlns:p14="http://schemas.microsoft.com/office/powerpoint/2010/main" val="2990076072"/>
              </p:ext>
            </p:extLst>
          </p:nvPr>
        </p:nvGraphicFramePr>
        <p:xfrm>
          <a:off x="251520" y="1916832"/>
          <a:ext cx="4361681" cy="3792165"/>
        </p:xfrm>
        <a:graphic>
          <a:graphicData uri="http://schemas.openxmlformats.org/drawingml/2006/table">
            <a:tbl>
              <a:tblPr/>
              <a:tblGrid>
                <a:gridCol w="1974850"/>
                <a:gridCol w="195286"/>
                <a:gridCol w="1128320"/>
                <a:gridCol w="737748"/>
                <a:gridCol w="325477"/>
              </a:tblGrid>
              <a:tr h="291705">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400" b="0" i="0" u="none" strike="noStrike">
                          <a:solidFill>
                            <a:srgbClr val="000000"/>
                          </a:solidFill>
                          <a:latin typeface="ＭＳ 明朝" pitchFamily="17" charset="-128"/>
                          <a:ea typeface="ＭＳ 明朝" pitchFamily="17" charset="-128"/>
                        </a:rPr>
                        <a:t>パラメータ</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400" b="0" i="0" u="none" strike="noStrike" dirty="0">
                          <a:solidFill>
                            <a:srgbClr val="000000"/>
                          </a:solidFill>
                          <a:latin typeface="ＭＳ 明朝" pitchFamily="17" charset="-128"/>
                          <a:ea typeface="ＭＳ 明朝" pitchFamily="17" charset="-128"/>
                        </a:rPr>
                        <a:t>t</a:t>
                      </a:r>
                      <a:r>
                        <a:rPr lang="ja-JP" altLang="en-US" sz="1400" b="0" i="0" u="none" strike="noStrike" dirty="0">
                          <a:solidFill>
                            <a:srgbClr val="000000"/>
                          </a:solidFill>
                          <a:latin typeface="ＭＳ 明朝" pitchFamily="17" charset="-128"/>
                          <a:ea typeface="ＭＳ 明朝" pitchFamily="17" charset="-128"/>
                        </a:rPr>
                        <a:t>値</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ja-JP" altLang="en-US" sz="1100" b="0" i="0" u="none" strike="noStrike">
                          <a:solidFill>
                            <a:srgbClr val="000000"/>
                          </a:solidFill>
                          <a:latin typeface="ＭＳ Ｐゴシック"/>
                        </a:rPr>
                        <a:t>　</a:t>
                      </a:r>
                    </a:p>
                  </a:txBody>
                  <a:tcPr marL="9525" marR="9525" marT="9525" marB="0" anchor="ctr">
                    <a:lnL>
                      <a:noFill/>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91705">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定数項</a:t>
                      </a:r>
                      <a:r>
                        <a:rPr lang="en-US" altLang="ja-JP" sz="1400" b="0" i="0" u="none" strike="noStrike" dirty="0" smtClean="0">
                          <a:solidFill>
                            <a:srgbClr val="000000"/>
                          </a:solidFill>
                          <a:latin typeface="ＭＳ 明朝" pitchFamily="17" charset="-128"/>
                          <a:ea typeface="ＭＳ 明朝" pitchFamily="17" charset="-128"/>
                        </a:rPr>
                        <a:t>(</a:t>
                      </a:r>
                      <a:r>
                        <a:rPr lang="ja-JP" altLang="en-US" sz="1400" b="0" i="0" u="none" strike="noStrike" dirty="0" smtClean="0">
                          <a:solidFill>
                            <a:srgbClr val="000000"/>
                          </a:solidFill>
                          <a:latin typeface="ＭＳ 明朝" pitchFamily="17" charset="-128"/>
                          <a:ea typeface="ＭＳ 明朝" pitchFamily="17" charset="-128"/>
                        </a:rPr>
                        <a:t>鉄道</a:t>
                      </a:r>
                      <a:r>
                        <a:rPr lang="en-US" altLang="ja-JP" sz="1400" b="0" i="0" u="none" strike="noStrike" dirty="0" smtClean="0">
                          <a:solidFill>
                            <a:srgbClr val="000000"/>
                          </a:solidFill>
                          <a:latin typeface="ＭＳ 明朝" pitchFamily="17" charset="-128"/>
                          <a:ea typeface="ＭＳ 明朝" pitchFamily="17" charset="-128"/>
                        </a:rPr>
                        <a:t>)</a:t>
                      </a:r>
                      <a:endParaRPr lang="en-US" altLang="ja-JP" sz="1400" b="0" i="0" u="none" strike="noStrike" dirty="0">
                        <a:solidFill>
                          <a:srgbClr val="000000"/>
                        </a:solidFill>
                        <a:latin typeface="ＭＳ 明朝" pitchFamily="17" charset="-128"/>
                        <a:ea typeface="ＭＳ 明朝" pitchFamily="17" charset="-128"/>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4.21</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1.87</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tr>
              <a:tr h="291705">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定数項</a:t>
                      </a:r>
                      <a:r>
                        <a:rPr lang="en-US" altLang="ja-JP" sz="1400" b="0" i="0" u="none" strike="noStrike" dirty="0">
                          <a:solidFill>
                            <a:srgbClr val="000000"/>
                          </a:solidFill>
                          <a:latin typeface="ＭＳ 明朝" pitchFamily="17" charset="-128"/>
                          <a:ea typeface="ＭＳ 明朝" pitchFamily="17" charset="-128"/>
                        </a:rPr>
                        <a:t>(</a:t>
                      </a:r>
                      <a:r>
                        <a:rPr lang="ja-JP" altLang="en-US" sz="1400" b="0" i="0" u="none" strike="noStrike" dirty="0">
                          <a:solidFill>
                            <a:srgbClr val="000000"/>
                          </a:solidFill>
                          <a:latin typeface="ＭＳ 明朝" pitchFamily="17" charset="-128"/>
                          <a:ea typeface="ＭＳ 明朝" pitchFamily="17" charset="-128"/>
                        </a:rPr>
                        <a:t>バス</a:t>
                      </a:r>
                      <a:r>
                        <a:rPr lang="en-US" altLang="ja-JP" sz="1400" b="0" i="0" u="none" strike="noStrike" dirty="0">
                          <a:solidFill>
                            <a:srgbClr val="000000"/>
                          </a:solidFill>
                          <a:latin typeface="ＭＳ 明朝" pitchFamily="17" charset="-128"/>
                          <a:ea typeface="ＭＳ 明朝" pitchFamily="17" charset="-128"/>
                        </a:rPr>
                        <a:t>)</a:t>
                      </a: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1.56</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0.70</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91705">
                <a:tc>
                  <a:txBody>
                    <a:bodyPr/>
                    <a:lstStyle/>
                    <a:p>
                      <a:pPr algn="l" fontAlgn="ctr"/>
                      <a:r>
                        <a:rPr lang="zh-TW" altLang="en-US" sz="1400" b="0" i="0" u="none" strike="noStrike" dirty="0">
                          <a:solidFill>
                            <a:srgbClr val="000000"/>
                          </a:solidFill>
                          <a:latin typeface="ＭＳ 明朝" pitchFamily="17" charset="-128"/>
                          <a:ea typeface="ＭＳ 明朝" pitchFamily="17" charset="-128"/>
                        </a:rPr>
                        <a:t>定数項</a:t>
                      </a:r>
                      <a:r>
                        <a:rPr lang="en-US" altLang="zh-TW" sz="1400" b="0" i="0" u="none" strike="noStrike" dirty="0" smtClean="0">
                          <a:solidFill>
                            <a:srgbClr val="000000"/>
                          </a:solidFill>
                          <a:latin typeface="ＭＳ 明朝" pitchFamily="17" charset="-128"/>
                          <a:ea typeface="ＭＳ 明朝" pitchFamily="17" charset="-128"/>
                        </a:rPr>
                        <a:t>(</a:t>
                      </a:r>
                      <a:r>
                        <a:rPr lang="ja-JP" altLang="en-US" sz="1400" b="0" i="0" u="none" strike="noStrike" dirty="0" smtClean="0">
                          <a:solidFill>
                            <a:srgbClr val="000000"/>
                          </a:solidFill>
                          <a:latin typeface="ＭＳ 明朝" pitchFamily="17" charset="-128"/>
                          <a:ea typeface="ＭＳ 明朝" pitchFamily="17" charset="-128"/>
                        </a:rPr>
                        <a:t>自動車</a:t>
                      </a:r>
                      <a:r>
                        <a:rPr lang="en-US" altLang="zh-TW" sz="1400" b="0" i="0" u="none" strike="noStrike" dirty="0" smtClean="0">
                          <a:solidFill>
                            <a:srgbClr val="000000"/>
                          </a:solidFill>
                          <a:latin typeface="ＭＳ 明朝" pitchFamily="17" charset="-128"/>
                          <a:ea typeface="ＭＳ 明朝" pitchFamily="17" charset="-128"/>
                        </a:rPr>
                        <a:t>)</a:t>
                      </a:r>
                      <a:endParaRPr lang="en-US" altLang="zh-TW" sz="1400" b="0" i="0" u="none" strike="noStrike" dirty="0">
                        <a:solidFill>
                          <a:srgbClr val="000000"/>
                        </a:solidFill>
                        <a:latin typeface="ＭＳ 明朝" pitchFamily="17" charset="-128"/>
                        <a:ea typeface="ＭＳ 明朝" pitchFamily="17" charset="-128"/>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9.68</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1.97</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91705">
                <a:tc>
                  <a:txBody>
                    <a:bodyPr/>
                    <a:lstStyle/>
                    <a:p>
                      <a:pPr algn="l" fontAlgn="ctr"/>
                      <a:r>
                        <a:rPr lang="zh-TW" altLang="en-US" sz="1400" b="0" i="0" u="none" strike="noStrike" dirty="0">
                          <a:solidFill>
                            <a:srgbClr val="000000"/>
                          </a:solidFill>
                          <a:latin typeface="ＭＳ 明朝" pitchFamily="17" charset="-128"/>
                          <a:ea typeface="ＭＳ 明朝" pitchFamily="17" charset="-128"/>
                        </a:rPr>
                        <a:t>定数項</a:t>
                      </a:r>
                      <a:r>
                        <a:rPr lang="en-US" altLang="zh-TW" sz="1400" b="0" i="0" u="none" strike="noStrike" dirty="0">
                          <a:solidFill>
                            <a:srgbClr val="000000"/>
                          </a:solidFill>
                          <a:latin typeface="ＭＳ 明朝" pitchFamily="17" charset="-128"/>
                          <a:ea typeface="ＭＳ 明朝" pitchFamily="17" charset="-128"/>
                        </a:rPr>
                        <a:t>(</a:t>
                      </a:r>
                      <a:r>
                        <a:rPr lang="zh-TW" altLang="en-US" sz="1400" b="0" i="0" u="none" strike="noStrike" dirty="0">
                          <a:solidFill>
                            <a:srgbClr val="000000"/>
                          </a:solidFill>
                          <a:latin typeface="ＭＳ 明朝" pitchFamily="17" charset="-128"/>
                          <a:ea typeface="ＭＳ 明朝" pitchFamily="17" charset="-128"/>
                        </a:rPr>
                        <a:t>自転車</a:t>
                      </a:r>
                      <a:r>
                        <a:rPr lang="en-US" altLang="zh-TW" sz="1400" b="0" i="0" u="none" strike="noStrike" dirty="0">
                          <a:solidFill>
                            <a:srgbClr val="000000"/>
                          </a:solidFill>
                          <a:latin typeface="ＭＳ 明朝" pitchFamily="17" charset="-128"/>
                          <a:ea typeface="ＭＳ 明朝" pitchFamily="17" charset="-128"/>
                        </a:rPr>
                        <a:t>)</a:t>
                      </a: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0.26</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0.12</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r>
              <a:tr h="291705">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所要</a:t>
                      </a:r>
                      <a:r>
                        <a:rPr lang="ja-JP" altLang="en-US" sz="1400" b="0" i="0" u="none" strike="noStrike" dirty="0" smtClean="0">
                          <a:solidFill>
                            <a:srgbClr val="000000"/>
                          </a:solidFill>
                          <a:latin typeface="ＭＳ 明朝" pitchFamily="17" charset="-128"/>
                          <a:ea typeface="ＭＳ 明朝" pitchFamily="17" charset="-128"/>
                        </a:rPr>
                        <a:t>時間</a:t>
                      </a:r>
                      <a:endParaRPr lang="en-US" altLang="ja-JP" sz="1400" b="0" i="0" u="none" strike="noStrike" dirty="0">
                        <a:solidFill>
                          <a:srgbClr val="000000"/>
                        </a:solidFill>
                        <a:latin typeface="ＭＳ 明朝" pitchFamily="17" charset="-128"/>
                        <a:ea typeface="ＭＳ 明朝" pitchFamily="17" charset="-128"/>
                      </a:endParaRPr>
                    </a:p>
                  </a:txBody>
                  <a:tcPr marL="9525" marR="9525" marT="9525" marB="0" anchor="ctr">
                    <a:lnL>
                      <a:noFill/>
                    </a:lnL>
                    <a:lnR>
                      <a:noFill/>
                    </a:lnR>
                    <a:lnT>
                      <a:noFill/>
                    </a:lnT>
                    <a:lnB w="12700" cap="flat" cmpd="sng" algn="ctr">
                      <a:no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w="12700" cap="flat" cmpd="sng" algn="ctr">
                      <a:no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0.18</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w="12700" cap="flat" cmpd="sng" algn="ctr">
                      <a:no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-4.74</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w="12700" cap="flat" cmpd="sng" algn="ctr">
                      <a:noFill/>
                      <a:prstDash val="solid"/>
                      <a:round/>
                      <a:headEnd type="none" w="med" len="med"/>
                      <a:tailEnd type="none" w="med" len="med"/>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w="12700" cap="flat" cmpd="sng" algn="ctr">
                      <a:noFill/>
                      <a:prstDash val="solid"/>
                      <a:round/>
                      <a:headEnd type="none" w="med" len="med"/>
                      <a:tailEnd type="none" w="med" len="med"/>
                    </a:lnB>
                  </a:tcPr>
                </a:tc>
              </a:tr>
              <a:tr h="291705">
                <a:tc>
                  <a:txBody>
                    <a:bodyPr/>
                    <a:lstStyle/>
                    <a:p>
                      <a:pPr algn="l" fontAlgn="ctr"/>
                      <a:r>
                        <a:rPr lang="ja-JP" altLang="en-US" sz="1400" b="0" i="0" u="none" strike="noStrike" dirty="0" smtClean="0">
                          <a:solidFill>
                            <a:srgbClr val="000000"/>
                          </a:solidFill>
                          <a:latin typeface="ＭＳ 明朝" pitchFamily="17" charset="-128"/>
                          <a:ea typeface="ＭＳ 明朝" pitchFamily="17" charset="-128"/>
                        </a:rPr>
                        <a:t>デッドライン差</a:t>
                      </a:r>
                      <a:r>
                        <a:rPr lang="en-US" altLang="ja-JP" sz="1400" b="0" i="0" u="none" strike="noStrike" dirty="0" smtClean="0">
                          <a:solidFill>
                            <a:srgbClr val="000000"/>
                          </a:solidFill>
                          <a:latin typeface="ＭＳ 明朝" pitchFamily="17" charset="-128"/>
                          <a:ea typeface="ＭＳ 明朝" pitchFamily="17" charset="-128"/>
                        </a:rPr>
                        <a:t>[100</a:t>
                      </a:r>
                      <a:r>
                        <a:rPr lang="ja-JP" altLang="en-US" sz="1400" b="0" i="0" u="none" strike="noStrike" dirty="0" smtClean="0">
                          <a:solidFill>
                            <a:srgbClr val="000000"/>
                          </a:solidFill>
                          <a:latin typeface="ＭＳ 明朝" pitchFamily="17" charset="-128"/>
                          <a:ea typeface="ＭＳ 明朝" pitchFamily="17" charset="-128"/>
                        </a:rPr>
                        <a:t>分</a:t>
                      </a:r>
                      <a:r>
                        <a:rPr lang="en-US" altLang="ja-JP" sz="1400" b="0" i="0" u="none" strike="noStrike" dirty="0" smtClean="0">
                          <a:solidFill>
                            <a:srgbClr val="000000"/>
                          </a:solidFill>
                          <a:latin typeface="ＭＳ 明朝" pitchFamily="17" charset="-128"/>
                          <a:ea typeface="ＭＳ 明朝" pitchFamily="17" charset="-128"/>
                        </a:rPr>
                        <a:t>]</a:t>
                      </a:r>
                      <a:endParaRPr lang="en-US" altLang="ja-JP" sz="1400" b="0" i="0" u="none" strike="noStrike" dirty="0">
                        <a:solidFill>
                          <a:srgbClr val="000000"/>
                        </a:solidFill>
                        <a:latin typeface="ＭＳ 明朝" pitchFamily="17" charset="-128"/>
                        <a:ea typeface="ＭＳ 明朝" pitchFamily="17" charset="-128"/>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0.61</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-1.04</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r>
              <a:tr h="291705">
                <a:tc>
                  <a:txBody>
                    <a:bodyPr/>
                    <a:lstStyle/>
                    <a:p>
                      <a:pPr algn="l" fontAlgn="ctr"/>
                      <a:r>
                        <a:rPr lang="ja-JP" altLang="en-US" sz="1400" b="0" i="0" u="none" strike="noStrike" dirty="0" smtClean="0">
                          <a:solidFill>
                            <a:srgbClr val="000000"/>
                          </a:solidFill>
                          <a:latin typeface="ＭＳ 明朝" pitchFamily="17" charset="-128"/>
                          <a:ea typeface="ＭＳ 明朝" pitchFamily="17" charset="-128"/>
                        </a:rPr>
                        <a:t>混雑係数</a:t>
                      </a:r>
                      <a:r>
                        <a:rPr lang="en-US" altLang="ja-JP" sz="1400" b="0" i="0" u="none" strike="noStrike" dirty="0" smtClean="0">
                          <a:solidFill>
                            <a:srgbClr val="000000"/>
                          </a:solidFill>
                          <a:latin typeface="ＭＳ 明朝" pitchFamily="17" charset="-128"/>
                          <a:ea typeface="ＭＳ 明朝" pitchFamily="17" charset="-128"/>
                        </a:rPr>
                        <a:t>(</a:t>
                      </a:r>
                      <a:r>
                        <a:rPr lang="ja-JP" altLang="en-US" sz="1400" b="0" i="0" u="none" strike="noStrike" dirty="0" smtClean="0">
                          <a:solidFill>
                            <a:srgbClr val="000000"/>
                          </a:solidFill>
                          <a:latin typeface="ＭＳ 明朝" pitchFamily="17" charset="-128"/>
                          <a:ea typeface="ＭＳ 明朝" pitchFamily="17" charset="-128"/>
                        </a:rPr>
                        <a:t>自動車</a:t>
                      </a:r>
                      <a:r>
                        <a:rPr lang="en-US" altLang="ja-JP" sz="1400" b="0" i="0" u="none" strike="noStrike" dirty="0" smtClean="0">
                          <a:solidFill>
                            <a:srgbClr val="000000"/>
                          </a:solidFill>
                          <a:latin typeface="ＭＳ 明朝" pitchFamily="17" charset="-128"/>
                          <a:ea typeface="ＭＳ 明朝" pitchFamily="17" charset="-128"/>
                        </a:rPr>
                        <a:t>)</a:t>
                      </a:r>
                      <a:endParaRPr lang="en-US" altLang="ja-JP" sz="1400" b="0" i="0" u="none" strike="noStrike" dirty="0">
                        <a:solidFill>
                          <a:srgbClr val="000000"/>
                        </a:solidFill>
                        <a:latin typeface="ＭＳ 明朝" pitchFamily="17" charset="-128"/>
                        <a:ea typeface="ＭＳ 明朝" pitchFamily="17" charset="-128"/>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a:t>
                      </a: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en-US" altLang="ja-JP" sz="1800" b="0" i="0" u="none" strike="noStrike" dirty="0" smtClean="0">
                          <a:solidFill>
                            <a:srgbClr val="000000"/>
                          </a:solidFill>
                          <a:latin typeface="Times New Roman" pitchFamily="18" charset="0"/>
                          <a:cs typeface="Times New Roman" pitchFamily="18" charset="0"/>
                        </a:rPr>
                        <a:t>10.63</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-2.25</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91705">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サンプル数</a:t>
                      </a: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100</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w="12700" cap="flat" cmpd="sng" algn="ctr">
                      <a:solidFill>
                        <a:schemeClr val="tx1"/>
                      </a:solidFill>
                      <a:prstDash val="solid"/>
                      <a:round/>
                      <a:headEnd type="none" w="med" len="med"/>
                      <a:tailEnd type="none" w="med" len="med"/>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1705">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初期尤度</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-141.47</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1705">
                <a:tc>
                  <a:txBody>
                    <a:bodyPr/>
                    <a:lstStyle/>
                    <a:p>
                      <a:pPr algn="l" fontAlgn="ctr"/>
                      <a:r>
                        <a:rPr lang="ja-JP" altLang="en-US" sz="1400" b="0" i="0" u="none" strike="noStrike">
                          <a:solidFill>
                            <a:srgbClr val="000000"/>
                          </a:solidFill>
                          <a:latin typeface="ＭＳ 明朝" pitchFamily="17" charset="-128"/>
                          <a:ea typeface="ＭＳ 明朝" pitchFamily="17" charset="-128"/>
                        </a:rPr>
                        <a:t>最終尤度</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-45.99</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1705">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決定係数</a:t>
                      </a:r>
                    </a:p>
                  </a:txBody>
                  <a:tcPr marL="9525" marR="9525" marT="9525" marB="0" anchor="ctr">
                    <a:lnL>
                      <a:noFill/>
                    </a:lnL>
                    <a:lnR>
                      <a:noFill/>
                    </a:lnR>
                    <a:lnT>
                      <a:noFill/>
                    </a:lnT>
                    <a:lnB>
                      <a:noFill/>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0.675</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a:noFill/>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r h="291705">
                <a:tc>
                  <a:txBody>
                    <a:bodyPr/>
                    <a:lstStyle/>
                    <a:p>
                      <a:pPr algn="l" fontAlgn="ctr"/>
                      <a:r>
                        <a:rPr lang="ja-JP" altLang="en-US" sz="1400" b="0" i="0" u="none" strike="noStrike" dirty="0">
                          <a:solidFill>
                            <a:srgbClr val="000000"/>
                          </a:solidFill>
                          <a:latin typeface="ＭＳ 明朝" pitchFamily="17" charset="-128"/>
                          <a:ea typeface="ＭＳ 明朝" pitchFamily="17" charset="-128"/>
                        </a:rPr>
                        <a:t>修正済み決定係数</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gridSpan="4">
                  <a:txBody>
                    <a:bodyPr/>
                    <a:lstStyle/>
                    <a:p>
                      <a:pPr algn="r" fontAlgn="ctr"/>
                      <a:r>
                        <a:rPr lang="en-US" altLang="ja-JP" sz="1800" b="0" i="0" u="none" strike="noStrike" dirty="0" smtClean="0">
                          <a:solidFill>
                            <a:srgbClr val="000000"/>
                          </a:solidFill>
                          <a:latin typeface="Times New Roman" pitchFamily="18" charset="0"/>
                          <a:cs typeface="Times New Roman" pitchFamily="18" charset="0"/>
                        </a:rPr>
                        <a:t>0.625</a:t>
                      </a:r>
                      <a:endParaRPr lang="en-US" altLang="ja-JP" sz="1800" b="0" i="0" u="none" strike="noStrike" dirty="0">
                        <a:solidFill>
                          <a:srgbClr val="000000"/>
                        </a:solidFill>
                        <a:latin typeface="Times New Roman" pitchFamily="18" charset="0"/>
                        <a:cs typeface="Times New Roman" pitchFamily="18" charset="0"/>
                      </a:endParaRP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r>
            </a:tbl>
          </a:graphicData>
        </a:graphic>
      </p:graphicFrame>
      <p:sp>
        <p:nvSpPr>
          <p:cNvPr id="3" name="タイトル 1"/>
          <p:cNvSpPr>
            <a:spLocks noGrp="1"/>
          </p:cNvSpPr>
          <p:nvPr>
            <p:ph type="title"/>
          </p:nvPr>
        </p:nvSpPr>
        <p:spPr>
          <a:xfrm>
            <a:off x="457200" y="116632"/>
            <a:ext cx="8229600" cy="1066800"/>
          </a:xfrm>
        </p:spPr>
        <p:txBody>
          <a:bodyPr/>
          <a:lstStyle/>
          <a:p>
            <a:r>
              <a:rPr lang="ja-JP" altLang="en-US" dirty="0" smtClean="0"/>
              <a:t>推定結果と方針</a:t>
            </a:r>
            <a:endParaRPr kumimoji="1" lang="ja-JP" altLang="en-US" dirty="0"/>
          </a:p>
        </p:txBody>
      </p:sp>
      <p:sp>
        <p:nvSpPr>
          <p:cNvPr id="5" name="コンテンツ プレースホルダー 2"/>
          <p:cNvSpPr>
            <a:spLocks noGrp="1"/>
          </p:cNvSpPr>
          <p:nvPr>
            <p:ph idx="1"/>
          </p:nvPr>
        </p:nvSpPr>
        <p:spPr>
          <a:xfrm>
            <a:off x="4716016" y="980728"/>
            <a:ext cx="4320480" cy="5693264"/>
          </a:xfrm>
        </p:spPr>
        <p:txBody>
          <a:bodyPr>
            <a:normAutofit/>
          </a:bodyPr>
          <a:lstStyle/>
          <a:p>
            <a:pPr>
              <a:buNone/>
            </a:pPr>
            <a:endParaRPr lang="en-US" altLang="ja-JP" dirty="0" smtClean="0"/>
          </a:p>
          <a:p>
            <a:pPr marL="365760" lvl="1" indent="-256032">
              <a:buClr>
                <a:schemeClr val="accent3"/>
              </a:buClr>
              <a:buFont typeface="Georgia"/>
              <a:buChar char="•"/>
            </a:pPr>
            <a:r>
              <a:rPr lang="ja-JP" altLang="en-US" dirty="0" smtClean="0"/>
              <a:t>政策の評価はピーク時交通量「デッドライン差」は負の値をとり、所与の始業時刻に近いほど</a:t>
            </a:r>
            <a:r>
              <a:rPr lang="en-US" altLang="ja-JP" dirty="0" smtClean="0"/>
              <a:t>(</a:t>
            </a:r>
            <a:r>
              <a:rPr lang="ja-JP" altLang="en-US" dirty="0" smtClean="0"/>
              <a:t>ギリギリに到着するほど</a:t>
            </a:r>
            <a:r>
              <a:rPr lang="en-US" altLang="ja-JP" dirty="0" smtClean="0"/>
              <a:t>)</a:t>
            </a:r>
            <a:r>
              <a:rPr lang="ja-JP" altLang="en-US" dirty="0" smtClean="0"/>
              <a:t>効用が高くなるといえる</a:t>
            </a:r>
            <a:endParaRPr lang="en-US" altLang="ja-JP" dirty="0" smtClean="0"/>
          </a:p>
          <a:p>
            <a:pPr marL="365760" lvl="1" indent="-256032">
              <a:buClr>
                <a:schemeClr val="accent3"/>
              </a:buClr>
              <a:buFont typeface="Georgia"/>
              <a:buChar char="•"/>
            </a:pPr>
            <a:r>
              <a:rPr lang="ja-JP" altLang="en-US" dirty="0" smtClean="0"/>
              <a:t>自動車では、混雑係数が低いほど効用が高くなることがいえる</a:t>
            </a:r>
            <a:endParaRPr lang="en-US" altLang="ja-JP" dirty="0" smtClean="0"/>
          </a:p>
          <a:p>
            <a:endParaRPr kumimoji="1" lang="en-US" altLang="ja-JP" dirty="0" smtClean="0"/>
          </a:p>
        </p:txBody>
      </p:sp>
    </p:spTree>
    <p:extLst>
      <p:ext uri="{BB962C8B-B14F-4D97-AF65-F5344CB8AC3E}">
        <p14:creationId xmlns:p14="http://schemas.microsoft.com/office/powerpoint/2010/main" val="33342961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アース">
  <a:themeElements>
    <a:clrScheme name="アース">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アース">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アース">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559</TotalTime>
  <Words>737</Words>
  <Application>Microsoft Office PowerPoint</Application>
  <PresentationFormat>画面に合わせる (4:3)</PresentationFormat>
  <Paragraphs>182</Paragraphs>
  <Slides>10</Slides>
  <Notes>0</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10</vt:i4>
      </vt:variant>
    </vt:vector>
  </HeadingPairs>
  <TitlesOfParts>
    <vt:vector size="12" baseType="lpstr">
      <vt:lpstr>アース</vt:lpstr>
      <vt:lpstr>数式</vt:lpstr>
      <vt:lpstr>移動時間に着目した通勤手段選択モデル</vt:lpstr>
      <vt:lpstr>着眼点</vt:lpstr>
      <vt:lpstr>基礎分析</vt:lpstr>
      <vt:lpstr>PowerPoint プレゼンテーション</vt:lpstr>
      <vt:lpstr>PowerPoint プレゼンテーション</vt:lpstr>
      <vt:lpstr>混雑比（平均所要時間比）</vt:lpstr>
      <vt:lpstr>デッドライン</vt:lpstr>
      <vt:lpstr>モデル</vt:lpstr>
      <vt:lpstr>推定結果と方針</vt:lpstr>
      <vt:lpstr>展望</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h.tokano</dc:creator>
  <cp:lastModifiedBy>斎藤有紗</cp:lastModifiedBy>
  <cp:revision>14</cp:revision>
  <dcterms:created xsi:type="dcterms:W3CDTF">2011-09-15T18:31:49Z</dcterms:created>
  <dcterms:modified xsi:type="dcterms:W3CDTF">2011-09-16T06:08:20Z</dcterms:modified>
</cp:coreProperties>
</file>