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72" r:id="rId6"/>
    <p:sldId id="267" r:id="rId7"/>
    <p:sldId id="268" r:id="rId8"/>
    <p:sldId id="270" r:id="rId9"/>
    <p:sldId id="273" r:id="rId10"/>
    <p:sldId id="264" r:id="rId11"/>
    <p:sldId id="271" r:id="rId12"/>
    <p:sldId id="274" r:id="rId13"/>
    <p:sldId id="275"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7" autoAdjust="0"/>
    <p:restoredTop sz="94660"/>
  </p:normalViewPr>
  <p:slideViewPr>
    <p:cSldViewPr>
      <p:cViewPr>
        <p:scale>
          <a:sx n="70" d="100"/>
          <a:sy n="70" d="100"/>
        </p:scale>
        <p:origin x="-137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620B0F5E-ED75-41DF-BDC3-E5AD25F67312}" type="datetimeFigureOut">
              <a:rPr kumimoji="1" lang="ja-JP" altLang="en-US" smtClean="0"/>
              <a:pPr/>
              <a:t>2011/9/16</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6F7CBBBD-E3EE-4383-A063-590DA4CE4F6D}"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620B0F5E-ED75-41DF-BDC3-E5AD25F67312}" type="datetimeFigureOut">
              <a:rPr kumimoji="1" lang="ja-JP" altLang="en-US" smtClean="0"/>
              <a:pPr/>
              <a:t>2011/9/16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7CBBBD-E3EE-4383-A063-590DA4CE4F6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620B0F5E-ED75-41DF-BDC3-E5AD25F67312}" type="datetimeFigureOut">
              <a:rPr kumimoji="1" lang="ja-JP" altLang="en-US" smtClean="0"/>
              <a:pPr/>
              <a:t>2011/9/16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F7CBBBD-E3EE-4383-A063-590DA4CE4F6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620B0F5E-ED75-41DF-BDC3-E5AD25F67312}" type="datetimeFigureOut">
              <a:rPr kumimoji="1" lang="ja-JP" altLang="en-US" smtClean="0"/>
              <a:pPr/>
              <a:t>2011/9/16</a:t>
            </a:fld>
            <a:endParaRPr kumimoji="1" lang="ja-JP" altLang="en-US"/>
          </a:p>
        </p:txBody>
      </p:sp>
      <p:sp>
        <p:nvSpPr>
          <p:cNvPr id="9" name="スライド番号プレースホルダー 8"/>
          <p:cNvSpPr>
            <a:spLocks noGrp="1"/>
          </p:cNvSpPr>
          <p:nvPr>
            <p:ph type="sldNum" sz="quarter" idx="15"/>
          </p:nvPr>
        </p:nvSpPr>
        <p:spPr/>
        <p:txBody>
          <a:bodyPr rtlCol="0"/>
          <a:lstStyle/>
          <a:p>
            <a:fld id="{6F7CBBBD-E3EE-4383-A063-590DA4CE4F6D}" type="slidenum">
              <a:rPr kumimoji="1" lang="ja-JP" altLang="en-US" smtClean="0"/>
              <a:pPr/>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620B0F5E-ED75-41DF-BDC3-E5AD25F67312}" type="datetimeFigureOut">
              <a:rPr kumimoji="1" lang="ja-JP" altLang="en-US" smtClean="0"/>
              <a:pPr/>
              <a:t>2011/9/16</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6F7CBBBD-E3EE-4383-A063-590DA4CE4F6D}"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620B0F5E-ED75-41DF-BDC3-E5AD25F67312}" type="datetimeFigureOut">
              <a:rPr kumimoji="1" lang="ja-JP" altLang="en-US" smtClean="0"/>
              <a:pPr/>
              <a:t>2011/9/16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F7CBBBD-E3EE-4383-A063-590DA4CE4F6D}" type="slidenum">
              <a:rPr kumimoji="1" lang="ja-JP" altLang="en-US" smtClean="0"/>
              <a:pPr/>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620B0F5E-ED75-41DF-BDC3-E5AD25F67312}" type="datetimeFigureOut">
              <a:rPr kumimoji="1" lang="ja-JP" altLang="en-US" smtClean="0"/>
              <a:pPr/>
              <a:t>2011/9/16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F7CBBBD-E3EE-4383-A063-590DA4CE4F6D}" type="slidenum">
              <a:rPr kumimoji="1" lang="ja-JP" altLang="en-US" smtClean="0"/>
              <a:pPr/>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620B0F5E-ED75-41DF-BDC3-E5AD25F67312}" type="datetimeFigureOut">
              <a:rPr kumimoji="1" lang="ja-JP" altLang="en-US" smtClean="0"/>
              <a:pPr/>
              <a:t>2011/9/16</a:t>
            </a:fld>
            <a:endParaRPr kumimoji="1" lang="ja-JP" altLang="en-US"/>
          </a:p>
        </p:txBody>
      </p:sp>
      <p:sp>
        <p:nvSpPr>
          <p:cNvPr id="7" name="スライド番号プレースホルダー 6"/>
          <p:cNvSpPr>
            <a:spLocks noGrp="1"/>
          </p:cNvSpPr>
          <p:nvPr>
            <p:ph type="sldNum" sz="quarter" idx="11"/>
          </p:nvPr>
        </p:nvSpPr>
        <p:spPr/>
        <p:txBody>
          <a:bodyPr rtlCol="0"/>
          <a:lstStyle/>
          <a:p>
            <a:fld id="{6F7CBBBD-E3EE-4383-A063-590DA4CE4F6D}" type="slidenum">
              <a:rPr kumimoji="1" lang="ja-JP" altLang="en-US" smtClean="0"/>
              <a:pPr/>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0B0F5E-ED75-41DF-BDC3-E5AD25F67312}" type="datetimeFigureOut">
              <a:rPr kumimoji="1" lang="ja-JP" altLang="en-US" smtClean="0"/>
              <a:pPr/>
              <a:t>2011/9/16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F7CBBBD-E3EE-4383-A063-590DA4CE4F6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620B0F5E-ED75-41DF-BDC3-E5AD25F67312}" type="datetimeFigureOut">
              <a:rPr kumimoji="1" lang="ja-JP" altLang="en-US" smtClean="0"/>
              <a:pPr/>
              <a:t>2011/9/16</a:t>
            </a:fld>
            <a:endParaRPr kumimoji="1" lang="ja-JP" altLang="en-US"/>
          </a:p>
        </p:txBody>
      </p:sp>
      <p:sp>
        <p:nvSpPr>
          <p:cNvPr id="22" name="スライド番号プレースホルダー 21"/>
          <p:cNvSpPr>
            <a:spLocks noGrp="1"/>
          </p:cNvSpPr>
          <p:nvPr>
            <p:ph type="sldNum" sz="quarter" idx="15"/>
          </p:nvPr>
        </p:nvSpPr>
        <p:spPr/>
        <p:txBody>
          <a:bodyPr rtlCol="0"/>
          <a:lstStyle/>
          <a:p>
            <a:fld id="{6F7CBBBD-E3EE-4383-A063-590DA4CE4F6D}" type="slidenum">
              <a:rPr kumimoji="1" lang="ja-JP" altLang="en-US" smtClean="0"/>
              <a:pPr/>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620B0F5E-ED75-41DF-BDC3-E5AD25F67312}" type="datetimeFigureOut">
              <a:rPr kumimoji="1" lang="ja-JP" altLang="en-US" smtClean="0"/>
              <a:pPr/>
              <a:t>2011/9/16</a:t>
            </a:fld>
            <a:endParaRPr kumimoji="1" lang="ja-JP" altLang="en-US"/>
          </a:p>
        </p:txBody>
      </p:sp>
      <p:sp>
        <p:nvSpPr>
          <p:cNvPr id="18" name="スライド番号プレースホルダー 17"/>
          <p:cNvSpPr>
            <a:spLocks noGrp="1"/>
          </p:cNvSpPr>
          <p:nvPr>
            <p:ph type="sldNum" sz="quarter" idx="11"/>
          </p:nvPr>
        </p:nvSpPr>
        <p:spPr/>
        <p:txBody>
          <a:bodyPr rtlCol="0"/>
          <a:lstStyle/>
          <a:p>
            <a:fld id="{6F7CBBBD-E3EE-4383-A063-590DA4CE4F6D}" type="slidenum">
              <a:rPr kumimoji="1" lang="ja-JP" altLang="en-US" smtClean="0"/>
              <a:pPr/>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0B0F5E-ED75-41DF-BDC3-E5AD25F67312}" type="datetimeFigureOut">
              <a:rPr kumimoji="1" lang="ja-JP" altLang="en-US" smtClean="0"/>
              <a:pPr/>
              <a:t>2011/9/16</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7CBBBD-E3EE-4383-A063-590DA4CE4F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a:xfrm>
            <a:off x="2915816" y="4293096"/>
            <a:ext cx="3600400" cy="504056"/>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1"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1"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1"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1"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r>
              <a:rPr lang="ja-JP" altLang="en-US" sz="2400" dirty="0" smtClean="0"/>
              <a:t>名古屋大学　　</a:t>
            </a:r>
            <a:r>
              <a:rPr lang="en-US" altLang="ja-JP" sz="2400" dirty="0" smtClean="0">
                <a:latin typeface="Times New Roman" pitchFamily="18" charset="0"/>
                <a:cs typeface="Times New Roman" pitchFamily="18" charset="0"/>
              </a:rPr>
              <a:t>E</a:t>
            </a:r>
            <a:r>
              <a:rPr lang="ja-JP" altLang="en-US" sz="2400" dirty="0" smtClean="0"/>
              <a:t>班　</a:t>
            </a:r>
            <a:r>
              <a:rPr lang="en-US" altLang="ja-JP" sz="2400" dirty="0" smtClean="0">
                <a:latin typeface="Times New Roman" pitchFamily="18" charset="0"/>
                <a:cs typeface="Times New Roman" pitchFamily="18" charset="0"/>
              </a:rPr>
              <a:t>M</a:t>
            </a:r>
            <a:r>
              <a:rPr lang="ja-JP" altLang="en-US" sz="2400" dirty="0" smtClean="0">
                <a:latin typeface="Times New Roman" pitchFamily="18" charset="0"/>
                <a:cs typeface="Times New Roman" pitchFamily="18" charset="0"/>
              </a:rPr>
              <a:t>１</a:t>
            </a:r>
            <a:r>
              <a:rPr lang="ja-JP" altLang="en-US" sz="2400" dirty="0" smtClean="0"/>
              <a:t>　</a:t>
            </a:r>
            <a:endParaRPr lang="en-US" altLang="ja-JP" dirty="0" smtClean="0"/>
          </a:p>
        </p:txBody>
      </p:sp>
      <p:sp>
        <p:nvSpPr>
          <p:cNvPr id="6" name="テキスト ボックス 5"/>
          <p:cNvSpPr txBox="1"/>
          <p:nvPr/>
        </p:nvSpPr>
        <p:spPr>
          <a:xfrm>
            <a:off x="6588224" y="4293096"/>
            <a:ext cx="1728192" cy="2308324"/>
          </a:xfrm>
          <a:prstGeom prst="rect">
            <a:avLst/>
          </a:prstGeom>
          <a:noFill/>
        </p:spPr>
        <p:txBody>
          <a:bodyPr wrap="square" rtlCol="0">
            <a:spAutoFit/>
          </a:bodyPr>
          <a:lstStyle/>
          <a:p>
            <a:r>
              <a:rPr lang="ja-JP" altLang="en-US" sz="2400" dirty="0" smtClean="0">
                <a:latin typeface="+mj-ea"/>
                <a:ea typeface="+mj-ea"/>
              </a:rPr>
              <a:t>酒井大輔　　　　  　　　　　　　   徐剛　　　　　　 　　　          </a:t>
            </a:r>
            <a:r>
              <a:rPr lang="en-US" altLang="ja-JP" sz="2400" dirty="0" smtClean="0">
                <a:latin typeface="+mj-ea"/>
                <a:ea typeface="+mj-ea"/>
              </a:rPr>
              <a:t>            </a:t>
            </a:r>
            <a:r>
              <a:rPr lang="ja-JP" altLang="en-US" sz="2400" dirty="0" smtClean="0">
                <a:latin typeface="+mj-ea"/>
                <a:ea typeface="+mj-ea"/>
              </a:rPr>
              <a:t>高橋和大                     平野泰博　　　                 安江勇弥</a:t>
            </a:r>
            <a:endParaRPr lang="en-US" altLang="ja-JP" sz="2400" dirty="0" smtClean="0">
              <a:latin typeface="+mj-ea"/>
              <a:ea typeface="+mj-ea"/>
            </a:endParaRPr>
          </a:p>
          <a:p>
            <a:endParaRPr kumimoji="1" lang="ja-JP" altLang="en-US" sz="2400" dirty="0">
              <a:latin typeface="+mj-ea"/>
              <a:ea typeface="+mj-ea"/>
            </a:endParaRPr>
          </a:p>
        </p:txBody>
      </p:sp>
      <p:sp>
        <p:nvSpPr>
          <p:cNvPr id="12" name="タイトル 1"/>
          <p:cNvSpPr txBox="1">
            <a:spLocks/>
          </p:cNvSpPr>
          <p:nvPr/>
        </p:nvSpPr>
        <p:spPr>
          <a:xfrm>
            <a:off x="1812234" y="1844824"/>
            <a:ext cx="6912768" cy="684076"/>
          </a:xfrm>
          <a:prstGeom prst="rect">
            <a:avLst/>
          </a:prstGeom>
        </p:spPr>
        <p:txBody>
          <a:bodyPr vert="horz" anchor="b">
            <a:noAutofit/>
          </a:bodyPr>
          <a:lstStyle>
            <a:lvl1pPr algn="l" rtl="0" eaLnBrk="1" latinLnBrk="0" hangingPunct="1">
              <a:spcBef>
                <a:spcPct val="0"/>
              </a:spcBef>
              <a:buNone/>
              <a:defRPr kumimoji="1" sz="3000" b="1" kern="1200" cap="small" baseline="0">
                <a:solidFill>
                  <a:schemeClr val="tx2"/>
                </a:solidFill>
                <a:latin typeface="+mj-lt"/>
                <a:ea typeface="+mj-ea"/>
                <a:cs typeface="+mj-cs"/>
              </a:defRPr>
            </a:lvl1pPr>
          </a:lstStyle>
          <a:p>
            <a:r>
              <a:rPr lang="ja-JP" altLang="en-US" sz="3600" i="1" dirty="0" smtClean="0"/>
              <a:t>自転車の利用促進に着目した研究</a:t>
            </a:r>
            <a:endParaRPr lang="ja-JP" altLang="en-US" sz="3600" i="1" dirty="0"/>
          </a:p>
        </p:txBody>
      </p:sp>
    </p:spTree>
    <p:extLst>
      <p:ext uri="{BB962C8B-B14F-4D97-AF65-F5344CB8AC3E}">
        <p14:creationId xmlns:p14="http://schemas.microsoft.com/office/powerpoint/2010/main" val="688485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pic>
        <p:nvPicPr>
          <p:cNvPr id="81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894" y="1340497"/>
            <a:ext cx="3872339"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116124" y="5239479"/>
            <a:ext cx="3487345" cy="369332"/>
          </a:xfrm>
          <a:prstGeom prst="rect">
            <a:avLst/>
          </a:prstGeom>
          <a:noFill/>
        </p:spPr>
        <p:txBody>
          <a:bodyPr wrap="square" rtlCol="0">
            <a:spAutoFit/>
          </a:bodyPr>
          <a:lstStyle/>
          <a:p>
            <a:r>
              <a:rPr lang="ja-JP" altLang="en-US" dirty="0"/>
              <a:t>表</a:t>
            </a:r>
            <a:r>
              <a:rPr lang="en-US" altLang="ja-JP" dirty="0" smtClean="0"/>
              <a:t>-1</a:t>
            </a:r>
            <a:r>
              <a:rPr lang="ja-JP" altLang="en-US" dirty="0" smtClean="0"/>
              <a:t>　</a:t>
            </a:r>
            <a:r>
              <a:rPr lang="ja-JP" altLang="en-US" dirty="0" smtClean="0"/>
              <a:t>モデル</a:t>
            </a:r>
            <a:r>
              <a:rPr lang="en-US" altLang="ja-JP" dirty="0" smtClean="0"/>
              <a:t>2</a:t>
            </a:r>
            <a:r>
              <a:rPr lang="ja-JP" altLang="en-US" dirty="0" smtClean="0"/>
              <a:t>パラメータ</a:t>
            </a:r>
            <a:r>
              <a:rPr lang="ja-JP" altLang="en-US" dirty="0" smtClean="0"/>
              <a:t>推定結果</a:t>
            </a:r>
            <a:endParaRPr kumimoji="1" lang="ja-JP" altLang="en-US" dirty="0"/>
          </a:p>
        </p:txBody>
      </p:sp>
      <p:sp>
        <p:nvSpPr>
          <p:cNvPr id="9" name="円/楕円 8"/>
          <p:cNvSpPr/>
          <p:nvPr/>
        </p:nvSpPr>
        <p:spPr>
          <a:xfrm>
            <a:off x="3329681" y="2737207"/>
            <a:ext cx="705696" cy="10022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flipV="1">
            <a:off x="4060332" y="2141619"/>
            <a:ext cx="801923" cy="10081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128678" y="1680201"/>
            <a:ext cx="3888432"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2000" dirty="0" smtClean="0"/>
              <a:t>所要時間、費用の</a:t>
            </a:r>
            <a:r>
              <a:rPr kumimoji="1" lang="en-US" altLang="ja-JP" sz="2000" dirty="0" smtClean="0"/>
              <a:t>t</a:t>
            </a:r>
            <a:r>
              <a:rPr kumimoji="1" lang="ja-JP" altLang="en-US" sz="2000" dirty="0" smtClean="0"/>
              <a:t>値はモデル</a:t>
            </a:r>
            <a:r>
              <a:rPr kumimoji="1" lang="en-US" altLang="ja-JP" sz="2000" dirty="0" smtClean="0"/>
              <a:t>1</a:t>
            </a:r>
            <a:r>
              <a:rPr kumimoji="1" lang="ja-JP" altLang="en-US" sz="2000" dirty="0" smtClean="0"/>
              <a:t>とほとんど変わらなかった</a:t>
            </a:r>
            <a:endParaRPr kumimoji="1" lang="en-US" altLang="ja-JP" sz="2000" dirty="0" smtClean="0"/>
          </a:p>
        </p:txBody>
      </p:sp>
      <p:sp>
        <p:nvSpPr>
          <p:cNvPr id="17" name="正方形/長方形 16"/>
          <p:cNvSpPr/>
          <p:nvPr/>
        </p:nvSpPr>
        <p:spPr>
          <a:xfrm>
            <a:off x="5144647" y="2821961"/>
            <a:ext cx="3872464" cy="6790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t>距離ダミーの</a:t>
            </a:r>
            <a:r>
              <a:rPr kumimoji="1" lang="en-US" altLang="ja-JP" sz="2000" dirty="0" smtClean="0"/>
              <a:t>t</a:t>
            </a:r>
            <a:r>
              <a:rPr kumimoji="1" lang="ja-JP" altLang="en-US" sz="2000" dirty="0" smtClean="0"/>
              <a:t>値は有意となった</a:t>
            </a:r>
            <a:endParaRPr kumimoji="1" lang="ja-JP" altLang="en-US" sz="2000" dirty="0"/>
          </a:p>
        </p:txBody>
      </p:sp>
      <p:sp>
        <p:nvSpPr>
          <p:cNvPr id="19" name="円/楕円 18"/>
          <p:cNvSpPr/>
          <p:nvPr/>
        </p:nvSpPr>
        <p:spPr>
          <a:xfrm>
            <a:off x="2878961" y="4723629"/>
            <a:ext cx="576064" cy="438475"/>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877159" y="4827425"/>
            <a:ext cx="4139952" cy="66935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ρ2</a:t>
            </a:r>
            <a:r>
              <a:rPr kumimoji="1" lang="ja-JP" altLang="en-US" dirty="0" smtClean="0"/>
              <a:t>はモデル</a:t>
            </a:r>
            <a:r>
              <a:rPr kumimoji="1" lang="en-US" altLang="ja-JP" dirty="0" smtClean="0"/>
              <a:t>1</a:t>
            </a:r>
            <a:r>
              <a:rPr kumimoji="1" lang="ja-JP" altLang="en-US" dirty="0" smtClean="0"/>
              <a:t>と比較して若干高くなった</a:t>
            </a:r>
            <a:endParaRPr kumimoji="1" lang="en-US" altLang="ja-JP" dirty="0" smtClean="0"/>
          </a:p>
        </p:txBody>
      </p:sp>
      <p:cxnSp>
        <p:nvCxnSpPr>
          <p:cNvPr id="21" name="直線矢印コネクタ 20"/>
          <p:cNvCxnSpPr/>
          <p:nvPr/>
        </p:nvCxnSpPr>
        <p:spPr>
          <a:xfrm>
            <a:off x="3478262" y="4942867"/>
            <a:ext cx="1271310" cy="219237"/>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086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268760"/>
            <a:ext cx="705678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直線矢印コネクタ 2"/>
          <p:cNvCxnSpPr/>
          <p:nvPr/>
        </p:nvCxnSpPr>
        <p:spPr>
          <a:xfrm>
            <a:off x="2581354" y="3717032"/>
            <a:ext cx="3734931" cy="36004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2571869" y="2888940"/>
            <a:ext cx="3744416" cy="43204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2541322" y="2204864"/>
            <a:ext cx="3774963" cy="14401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539552" y="5444991"/>
            <a:ext cx="8136904" cy="13234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8" name="テキスト ボックス 17"/>
          <p:cNvSpPr txBox="1"/>
          <p:nvPr/>
        </p:nvSpPr>
        <p:spPr>
          <a:xfrm>
            <a:off x="1099349" y="5444991"/>
            <a:ext cx="7272808" cy="1323439"/>
          </a:xfrm>
          <a:prstGeom prst="rect">
            <a:avLst/>
          </a:prstGeom>
          <a:noFill/>
        </p:spPr>
        <p:txBody>
          <a:bodyPr wrap="square" rtlCol="0">
            <a:spAutoFit/>
          </a:bodyPr>
          <a:lstStyle/>
          <a:p>
            <a:r>
              <a:rPr lang="ja-JP" altLang="en-US" sz="2000" dirty="0" smtClean="0"/>
              <a:t>モデル</a:t>
            </a:r>
            <a:r>
              <a:rPr lang="en-US" altLang="ja-JP" sz="2000" dirty="0" smtClean="0"/>
              <a:t>1</a:t>
            </a:r>
            <a:r>
              <a:rPr lang="ja-JP" altLang="en-US" sz="2000" dirty="0" smtClean="0"/>
              <a:t>に比べ政策による効果が大きくなり、自転車の所要時間を</a:t>
            </a:r>
            <a:r>
              <a:rPr lang="en-US" altLang="ja-JP" sz="2000" dirty="0" smtClean="0">
                <a:solidFill>
                  <a:srgbClr val="FF0000"/>
                </a:solidFill>
              </a:rPr>
              <a:t>30%</a:t>
            </a:r>
            <a:r>
              <a:rPr lang="ja-JP" altLang="en-US" sz="2000" dirty="0" smtClean="0">
                <a:solidFill>
                  <a:srgbClr val="FF0000"/>
                </a:solidFill>
              </a:rPr>
              <a:t>低下すると、利用が約</a:t>
            </a:r>
            <a:r>
              <a:rPr lang="en-US" altLang="ja-JP" sz="2000" dirty="0" smtClean="0">
                <a:solidFill>
                  <a:srgbClr val="FF0000"/>
                </a:solidFill>
              </a:rPr>
              <a:t>15%</a:t>
            </a:r>
            <a:r>
              <a:rPr lang="ja-JP" altLang="en-US" sz="2000" dirty="0" smtClean="0">
                <a:solidFill>
                  <a:srgbClr val="FF0000"/>
                </a:solidFill>
              </a:rPr>
              <a:t>上昇する</a:t>
            </a:r>
            <a:r>
              <a:rPr lang="ja-JP" altLang="en-US" sz="2000" dirty="0" smtClean="0"/>
              <a:t>ことが分かった</a:t>
            </a:r>
            <a:endParaRPr lang="en-US" altLang="ja-JP" sz="2000" dirty="0" smtClean="0"/>
          </a:p>
          <a:p>
            <a:endParaRPr lang="en-US" altLang="ja-JP" sz="2000" dirty="0">
              <a:solidFill>
                <a:srgbClr val="FF0000"/>
              </a:solidFill>
            </a:endParaRPr>
          </a:p>
          <a:p>
            <a:r>
              <a:rPr lang="ja-JP" altLang="en-US" sz="2000" dirty="0" smtClean="0"/>
              <a:t>また、</a:t>
            </a:r>
            <a:r>
              <a:rPr lang="ja-JP" altLang="en-US" sz="2000" dirty="0" smtClean="0">
                <a:solidFill>
                  <a:srgbClr val="FF0000"/>
                </a:solidFill>
              </a:rPr>
              <a:t>鉄道からの転換も見込める</a:t>
            </a:r>
            <a:r>
              <a:rPr lang="ja-JP" altLang="en-US" sz="2000" dirty="0" smtClean="0"/>
              <a:t>という結果が得られた</a:t>
            </a:r>
            <a:endParaRPr lang="en-US" altLang="ja-JP" sz="2000" dirty="0"/>
          </a:p>
        </p:txBody>
      </p:sp>
    </p:spTree>
    <p:extLst>
      <p:ext uri="{BB962C8B-B14F-4D97-AF65-F5344CB8AC3E}">
        <p14:creationId xmlns:p14="http://schemas.microsoft.com/office/powerpoint/2010/main" val="132157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正方形/長方形 15"/>
          <p:cNvSpPr/>
          <p:nvPr/>
        </p:nvSpPr>
        <p:spPr>
          <a:xfrm>
            <a:off x="1162417" y="3181343"/>
            <a:ext cx="6937975" cy="116111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1116124" y="1543956"/>
            <a:ext cx="6984268" cy="11649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正方形/長方形 3"/>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sp>
        <p:nvSpPr>
          <p:cNvPr id="8" name="テキスト ボックス 7"/>
          <p:cNvSpPr txBox="1"/>
          <p:nvPr/>
        </p:nvSpPr>
        <p:spPr>
          <a:xfrm>
            <a:off x="1342304" y="3407956"/>
            <a:ext cx="6610389" cy="707886"/>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000" b="1" dirty="0" smtClean="0"/>
              <a:t>実際に所要時間を減少した際の効果としては、所要時間が</a:t>
            </a:r>
            <a:r>
              <a:rPr lang="en-US" altLang="ja-JP" sz="2000" b="1" dirty="0" smtClean="0"/>
              <a:t>30%</a:t>
            </a:r>
            <a:r>
              <a:rPr lang="ja-JP" altLang="en-US" sz="2000" b="1" dirty="0"/>
              <a:t>減少</a:t>
            </a:r>
            <a:r>
              <a:rPr lang="ja-JP" altLang="en-US" sz="2000" b="1" dirty="0" smtClean="0"/>
              <a:t>すれば、約</a:t>
            </a:r>
            <a:r>
              <a:rPr lang="en-US" altLang="ja-JP" sz="2000" b="1" dirty="0" smtClean="0"/>
              <a:t>15%</a:t>
            </a:r>
            <a:r>
              <a:rPr lang="ja-JP" altLang="en-US" sz="2000" b="1" dirty="0" smtClean="0"/>
              <a:t>の手段変更が見込める</a:t>
            </a:r>
            <a:endParaRPr kumimoji="1" lang="ja-JP" altLang="en-US" sz="2000" b="1" dirty="0"/>
          </a:p>
        </p:txBody>
      </p:sp>
      <p:sp>
        <p:nvSpPr>
          <p:cNvPr id="12" name="テキスト ボックス 11"/>
          <p:cNvSpPr txBox="1"/>
          <p:nvPr/>
        </p:nvSpPr>
        <p:spPr>
          <a:xfrm>
            <a:off x="1376351" y="1777152"/>
            <a:ext cx="5995970" cy="1015663"/>
          </a:xfrm>
          <a:prstGeom prst="rect">
            <a:avLst/>
          </a:prstGeom>
          <a:noFill/>
        </p:spPr>
        <p:txBody>
          <a:bodyPr wrap="square" rtlCol="0">
            <a:spAutoFit/>
          </a:bodyPr>
          <a:lstStyle/>
          <a:p>
            <a:r>
              <a:rPr lang="ja-JP" altLang="en-US" sz="2000" b="1" dirty="0"/>
              <a:t>代表交通手段としての自転車の利用を促進するには、自転車の所要時間を減少することが大事である</a:t>
            </a:r>
          </a:p>
          <a:p>
            <a:endParaRPr kumimoji="1" lang="ja-JP" altLang="en-US" sz="2000" dirty="0"/>
          </a:p>
        </p:txBody>
      </p:sp>
      <p:sp>
        <p:nvSpPr>
          <p:cNvPr id="13" name="正方形/長方形 12"/>
          <p:cNvSpPr/>
          <p:nvPr/>
        </p:nvSpPr>
        <p:spPr>
          <a:xfrm>
            <a:off x="1162416" y="4957137"/>
            <a:ext cx="6937975" cy="11521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1774188" y="5339004"/>
            <a:ext cx="5721146" cy="400110"/>
          </a:xfrm>
          <a:prstGeom prst="rect">
            <a:avLst/>
          </a:prstGeom>
          <a:noFill/>
        </p:spPr>
        <p:txBody>
          <a:bodyPr wrap="square" rtlCol="0">
            <a:spAutoFit/>
          </a:bodyPr>
          <a:lstStyle/>
          <a:p>
            <a:r>
              <a:rPr kumimoji="1" lang="ja-JP" altLang="en-US" sz="2000" b="1" dirty="0" smtClean="0"/>
              <a:t>その際、自動車・鉄道両方からの転換が見込める</a:t>
            </a:r>
            <a:endParaRPr kumimoji="1" lang="ja-JP" altLang="en-US" sz="2000" b="1" dirty="0"/>
          </a:p>
        </p:txBody>
      </p:sp>
      <p:sp>
        <p:nvSpPr>
          <p:cNvPr id="19" name="円/楕円 18"/>
          <p:cNvSpPr/>
          <p:nvPr/>
        </p:nvSpPr>
        <p:spPr>
          <a:xfrm>
            <a:off x="612068" y="1871201"/>
            <a:ext cx="504056" cy="51047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1" name="円/楕円 20"/>
          <p:cNvSpPr/>
          <p:nvPr/>
        </p:nvSpPr>
        <p:spPr>
          <a:xfrm>
            <a:off x="637627" y="3480206"/>
            <a:ext cx="504056" cy="51047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2" name="円/楕円 21"/>
          <p:cNvSpPr/>
          <p:nvPr/>
        </p:nvSpPr>
        <p:spPr>
          <a:xfrm>
            <a:off x="658361" y="5277964"/>
            <a:ext cx="504056" cy="51047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62926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ストライプ矢印 18"/>
          <p:cNvSpPr/>
          <p:nvPr/>
        </p:nvSpPr>
        <p:spPr>
          <a:xfrm rot="7699460">
            <a:off x="6552602" y="2240242"/>
            <a:ext cx="801389" cy="480826"/>
          </a:xfrm>
          <a:prstGeom prst="strip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角丸四角形 19"/>
          <p:cNvSpPr/>
          <p:nvPr/>
        </p:nvSpPr>
        <p:spPr>
          <a:xfrm>
            <a:off x="6012160" y="1397218"/>
            <a:ext cx="2952328" cy="8796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正方形/長方形 9"/>
          <p:cNvSpPr/>
          <p:nvPr/>
        </p:nvSpPr>
        <p:spPr>
          <a:xfrm>
            <a:off x="1095704" y="2947221"/>
            <a:ext cx="7004687" cy="136815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正方形/長方形 3"/>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sp>
        <p:nvSpPr>
          <p:cNvPr id="2" name="テキスト ボックス 1"/>
          <p:cNvSpPr txBox="1"/>
          <p:nvPr/>
        </p:nvSpPr>
        <p:spPr>
          <a:xfrm>
            <a:off x="477931" y="1752060"/>
            <a:ext cx="3672408" cy="461665"/>
          </a:xfrm>
          <a:prstGeom prst="rect">
            <a:avLst/>
          </a:prstGeom>
          <a:noFill/>
        </p:spPr>
        <p:txBody>
          <a:bodyPr wrap="square" rtlCol="0">
            <a:spAutoFit/>
          </a:bodyPr>
          <a:lstStyle/>
          <a:p>
            <a:r>
              <a:rPr kumimoji="1" lang="ja-JP" altLang="en-US" sz="2400" b="1" dirty="0" smtClean="0"/>
              <a:t>具体的な政策としては</a:t>
            </a:r>
            <a:r>
              <a:rPr kumimoji="1" lang="en-US" altLang="ja-JP" sz="2400" b="1" dirty="0" smtClean="0"/>
              <a:t>…</a:t>
            </a:r>
            <a:endParaRPr kumimoji="1" lang="ja-JP" altLang="en-US" sz="2400" b="1" dirty="0"/>
          </a:p>
        </p:txBody>
      </p:sp>
      <p:sp>
        <p:nvSpPr>
          <p:cNvPr id="3" name="テキスト ボックス 2"/>
          <p:cNvSpPr txBox="1"/>
          <p:nvPr/>
        </p:nvSpPr>
        <p:spPr>
          <a:xfrm>
            <a:off x="1331640" y="3085720"/>
            <a:ext cx="6624736" cy="1015663"/>
          </a:xfrm>
          <a:prstGeom prst="rect">
            <a:avLst/>
          </a:prstGeom>
          <a:noFill/>
        </p:spPr>
        <p:txBody>
          <a:bodyPr wrap="square" rtlCol="0">
            <a:spAutoFit/>
          </a:bodyPr>
          <a:lstStyle/>
          <a:p>
            <a:r>
              <a:rPr lang="ja-JP" altLang="en-US" sz="2000" u="sng" dirty="0" smtClean="0"/>
              <a:t>高性能自転車（電気自動車・ロードバイク </a:t>
            </a:r>
            <a:r>
              <a:rPr lang="en-US" altLang="ja-JP" sz="2000" u="sng" dirty="0" smtClean="0"/>
              <a:t>20km/h</a:t>
            </a:r>
            <a:r>
              <a:rPr lang="ja-JP" altLang="en-US" sz="2000" u="sng" dirty="0" smtClean="0"/>
              <a:t>）が普及することによって</a:t>
            </a:r>
            <a:r>
              <a:rPr lang="ja-JP" altLang="en-US" sz="2000" dirty="0" smtClean="0"/>
              <a:t>、現在の自転車</a:t>
            </a:r>
            <a:r>
              <a:rPr lang="ja-JP" altLang="en-US" sz="2000" dirty="0"/>
              <a:t>（</a:t>
            </a:r>
            <a:r>
              <a:rPr lang="en-US" altLang="ja-JP" sz="2000" dirty="0"/>
              <a:t>12km/h</a:t>
            </a:r>
            <a:r>
              <a:rPr lang="ja-JP" altLang="en-US" sz="2000" dirty="0" smtClean="0"/>
              <a:t>）に比べ時速が</a:t>
            </a:r>
            <a:r>
              <a:rPr lang="en-US" altLang="ja-JP" sz="2000" dirty="0" smtClean="0"/>
              <a:t>8km/h</a:t>
            </a:r>
            <a:r>
              <a:rPr lang="ja-JP" altLang="en-US" sz="2000" dirty="0" smtClean="0"/>
              <a:t>程度上昇し、結果所要時間が約</a:t>
            </a:r>
            <a:r>
              <a:rPr lang="en-US" altLang="ja-JP" sz="2000" dirty="0" smtClean="0"/>
              <a:t>30%</a:t>
            </a:r>
            <a:r>
              <a:rPr lang="ja-JP" altLang="en-US" sz="2000" dirty="0" smtClean="0"/>
              <a:t>低下する</a:t>
            </a:r>
            <a:endParaRPr kumimoji="1" lang="ja-JP" altLang="en-US" sz="2000" dirty="0"/>
          </a:p>
        </p:txBody>
      </p:sp>
      <p:sp>
        <p:nvSpPr>
          <p:cNvPr id="11" name="下矢印 10"/>
          <p:cNvSpPr/>
          <p:nvPr/>
        </p:nvSpPr>
        <p:spPr>
          <a:xfrm>
            <a:off x="3707904" y="4509120"/>
            <a:ext cx="1368135" cy="720080"/>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1059510" y="5430673"/>
            <a:ext cx="6809971" cy="68407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1835696" y="5580508"/>
            <a:ext cx="5616624" cy="369332"/>
          </a:xfrm>
          <a:prstGeom prst="rect">
            <a:avLst/>
          </a:prstGeom>
          <a:noFill/>
        </p:spPr>
        <p:txBody>
          <a:bodyPr wrap="square" rtlCol="0">
            <a:spAutoFit/>
          </a:bodyPr>
          <a:lstStyle/>
          <a:p>
            <a:r>
              <a:rPr kumimoji="1" lang="ja-JP" altLang="en-US" dirty="0" smtClean="0"/>
              <a:t>今回得られたのとほぼ同等の代表手段変化が見込める</a:t>
            </a:r>
            <a:endParaRPr kumimoji="1" lang="ja-JP" altLang="en-US" dirty="0"/>
          </a:p>
        </p:txBody>
      </p:sp>
      <p:sp>
        <p:nvSpPr>
          <p:cNvPr id="18" name="テキスト ボックス 17"/>
          <p:cNvSpPr txBox="1"/>
          <p:nvPr/>
        </p:nvSpPr>
        <p:spPr>
          <a:xfrm>
            <a:off x="6228184" y="1490342"/>
            <a:ext cx="2520280" cy="646331"/>
          </a:xfrm>
          <a:prstGeom prst="rect">
            <a:avLst/>
          </a:prstGeom>
          <a:noFill/>
        </p:spPr>
        <p:txBody>
          <a:bodyPr wrap="square" rtlCol="0">
            <a:spAutoFit/>
          </a:bodyPr>
          <a:lstStyle/>
          <a:p>
            <a:r>
              <a:rPr kumimoji="1" lang="ja-JP" altLang="en-US" dirty="0" smtClean="0"/>
              <a:t>政府の援助など様々な</a:t>
            </a:r>
            <a:endParaRPr kumimoji="1" lang="en-US" altLang="ja-JP" dirty="0" smtClean="0"/>
          </a:p>
          <a:p>
            <a:r>
              <a:rPr kumimoji="1" lang="ja-JP" altLang="en-US" dirty="0" smtClean="0"/>
              <a:t>対策が考えられる</a:t>
            </a:r>
            <a:endParaRPr kumimoji="1" lang="ja-JP" altLang="en-US" dirty="0"/>
          </a:p>
        </p:txBody>
      </p:sp>
    </p:spTree>
    <p:extLst>
      <p:ext uri="{BB962C8B-B14F-4D97-AF65-F5344CB8AC3E}">
        <p14:creationId xmlns:p14="http://schemas.microsoft.com/office/powerpoint/2010/main" val="194237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0" y="0"/>
            <a:ext cx="2232248"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データ分析</a:t>
            </a:r>
            <a:endParaRPr kumimoji="1" lang="ja-JP" altLang="en-US" sz="2400" dirty="0"/>
          </a:p>
        </p:txBody>
      </p:sp>
      <p:sp>
        <p:nvSpPr>
          <p:cNvPr id="6" name="正方形/長方形 5"/>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政策分析</a:t>
            </a:r>
            <a:endParaRPr kumimoji="1" lang="ja-JP" altLang="en-US" sz="2400" dirty="0"/>
          </a:p>
        </p:txBody>
      </p:sp>
      <p:sp>
        <p:nvSpPr>
          <p:cNvPr id="7" name="正方形/長方形 6"/>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sp>
        <p:nvSpPr>
          <p:cNvPr id="3" name="テキスト ボックス 2"/>
          <p:cNvSpPr txBox="1"/>
          <p:nvPr/>
        </p:nvSpPr>
        <p:spPr>
          <a:xfrm>
            <a:off x="836596" y="1846220"/>
            <a:ext cx="5360734" cy="369332"/>
          </a:xfrm>
          <a:prstGeom prst="rect">
            <a:avLst/>
          </a:prstGeom>
          <a:noFill/>
        </p:spPr>
        <p:txBody>
          <a:bodyPr wrap="square" rtlCol="0">
            <a:spAutoFit/>
          </a:bodyPr>
          <a:lstStyle/>
          <a:p>
            <a:r>
              <a:rPr kumimoji="1" lang="ja-JP" altLang="en-US" dirty="0" smtClean="0"/>
              <a:t>○自動車利用による</a:t>
            </a:r>
            <a:r>
              <a:rPr kumimoji="1" lang="en-US" altLang="ja-JP" dirty="0" smtClean="0"/>
              <a:t>CO2</a:t>
            </a:r>
            <a:r>
              <a:rPr lang="ja-JP" altLang="en-US" dirty="0"/>
              <a:t>排出や</a:t>
            </a:r>
            <a:r>
              <a:rPr kumimoji="1" lang="ja-JP" altLang="en-US" dirty="0" smtClean="0"/>
              <a:t>エネルギー問題</a:t>
            </a:r>
            <a:endParaRPr kumimoji="1" lang="ja-JP" altLang="en-US" dirty="0"/>
          </a:p>
        </p:txBody>
      </p:sp>
      <p:sp>
        <p:nvSpPr>
          <p:cNvPr id="8" name="テキスト ボックス 7"/>
          <p:cNvSpPr txBox="1"/>
          <p:nvPr/>
        </p:nvSpPr>
        <p:spPr>
          <a:xfrm>
            <a:off x="843576" y="2846035"/>
            <a:ext cx="4464496" cy="369332"/>
          </a:xfrm>
          <a:prstGeom prst="rect">
            <a:avLst/>
          </a:prstGeom>
          <a:noFill/>
        </p:spPr>
        <p:txBody>
          <a:bodyPr wrap="square" rtlCol="0">
            <a:spAutoFit/>
          </a:bodyPr>
          <a:lstStyle/>
          <a:p>
            <a:r>
              <a:rPr kumimoji="1" lang="ja-JP" altLang="en-US" dirty="0" smtClean="0"/>
              <a:t>○高まる健康志向</a:t>
            </a:r>
            <a:endParaRPr kumimoji="1" lang="ja-JP" altLang="en-US" dirty="0"/>
          </a:p>
        </p:txBody>
      </p:sp>
      <p:sp>
        <p:nvSpPr>
          <p:cNvPr id="9" name="テキスト ボックス 8"/>
          <p:cNvSpPr txBox="1"/>
          <p:nvPr/>
        </p:nvSpPr>
        <p:spPr>
          <a:xfrm>
            <a:off x="899590" y="3892307"/>
            <a:ext cx="6048674" cy="369332"/>
          </a:xfrm>
          <a:prstGeom prst="rect">
            <a:avLst/>
          </a:prstGeom>
          <a:noFill/>
        </p:spPr>
        <p:txBody>
          <a:bodyPr wrap="square" rtlCol="0">
            <a:spAutoFit/>
          </a:bodyPr>
          <a:lstStyle/>
          <a:p>
            <a:r>
              <a:rPr kumimoji="1" lang="ja-JP" altLang="en-US" dirty="0" smtClean="0"/>
              <a:t>○慢性的な鉄道混雑や、今後懸念される震災に対する備え</a:t>
            </a:r>
            <a:endParaRPr kumimoji="1" lang="ja-JP" altLang="en-US" dirty="0"/>
          </a:p>
        </p:txBody>
      </p:sp>
      <p:sp>
        <p:nvSpPr>
          <p:cNvPr id="10" name="テキスト ボックス 9"/>
          <p:cNvSpPr txBox="1"/>
          <p:nvPr/>
        </p:nvSpPr>
        <p:spPr>
          <a:xfrm>
            <a:off x="502195" y="1284813"/>
            <a:ext cx="5259289" cy="400110"/>
          </a:xfrm>
          <a:prstGeom prst="rect">
            <a:avLst/>
          </a:prstGeom>
          <a:noFill/>
        </p:spPr>
        <p:txBody>
          <a:bodyPr wrap="square" rtlCol="0">
            <a:spAutoFit/>
          </a:bodyPr>
          <a:lstStyle/>
          <a:p>
            <a:r>
              <a:rPr lang="ja-JP" altLang="en-US" sz="2000" dirty="0" smtClean="0"/>
              <a:t>近年、日本でよく取り上げられる話題として</a:t>
            </a:r>
            <a:r>
              <a:rPr lang="en-US" altLang="ja-JP" sz="2000" dirty="0" smtClean="0"/>
              <a:t>…</a:t>
            </a:r>
            <a:endParaRPr kumimoji="1" lang="ja-JP" altLang="en-US" sz="2000" dirty="0"/>
          </a:p>
        </p:txBody>
      </p:sp>
      <p:sp>
        <p:nvSpPr>
          <p:cNvPr id="14" name="屈折矢印 13"/>
          <p:cNvSpPr/>
          <p:nvPr/>
        </p:nvSpPr>
        <p:spPr>
          <a:xfrm rot="5400000">
            <a:off x="1735627" y="1923412"/>
            <a:ext cx="423267" cy="1087225"/>
          </a:xfrm>
          <a:prstGeom prst="ben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正方形/長方形 16"/>
          <p:cNvSpPr/>
          <p:nvPr/>
        </p:nvSpPr>
        <p:spPr>
          <a:xfrm>
            <a:off x="2717754" y="2259088"/>
            <a:ext cx="3456903" cy="4709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自動車利用抑制</a:t>
            </a:r>
            <a:endParaRPr kumimoji="1" lang="ja-JP" altLang="en-US" dirty="0"/>
          </a:p>
        </p:txBody>
      </p:sp>
      <p:sp>
        <p:nvSpPr>
          <p:cNvPr id="18" name="屈折矢印 17"/>
          <p:cNvSpPr/>
          <p:nvPr/>
        </p:nvSpPr>
        <p:spPr>
          <a:xfrm rot="5400000">
            <a:off x="1712053" y="2952731"/>
            <a:ext cx="470414" cy="1087225"/>
          </a:xfrm>
          <a:prstGeom prst="ben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9" name="正方形/長方形 18"/>
          <p:cNvSpPr/>
          <p:nvPr/>
        </p:nvSpPr>
        <p:spPr>
          <a:xfrm>
            <a:off x="2715625" y="3260566"/>
            <a:ext cx="3456903" cy="4709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日常的な運動の需要</a:t>
            </a:r>
            <a:endParaRPr kumimoji="1" lang="ja-JP" altLang="en-US" dirty="0"/>
          </a:p>
        </p:txBody>
      </p:sp>
      <p:sp>
        <p:nvSpPr>
          <p:cNvPr id="20" name="屈折矢印 19"/>
          <p:cNvSpPr/>
          <p:nvPr/>
        </p:nvSpPr>
        <p:spPr>
          <a:xfrm rot="5400000">
            <a:off x="1761620" y="3989155"/>
            <a:ext cx="418082" cy="1087225"/>
          </a:xfrm>
          <a:prstGeom prst="ben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1" name="正方形/長方形 20"/>
          <p:cNvSpPr/>
          <p:nvPr/>
        </p:nvSpPr>
        <p:spPr>
          <a:xfrm>
            <a:off x="2699532" y="4335953"/>
            <a:ext cx="3456903" cy="4709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過度な鉄道依存からの脱却</a:t>
            </a:r>
            <a:endParaRPr kumimoji="1" lang="ja-JP" altLang="en-US" dirty="0"/>
          </a:p>
        </p:txBody>
      </p:sp>
      <p:sp>
        <p:nvSpPr>
          <p:cNvPr id="22" name="下矢印 21"/>
          <p:cNvSpPr/>
          <p:nvPr/>
        </p:nvSpPr>
        <p:spPr>
          <a:xfrm>
            <a:off x="3311860" y="5089670"/>
            <a:ext cx="1764196" cy="43204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角丸四角形 22"/>
          <p:cNvSpPr/>
          <p:nvPr/>
        </p:nvSpPr>
        <p:spPr>
          <a:xfrm>
            <a:off x="416750" y="5805264"/>
            <a:ext cx="8084808"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自転車の利用促進を</a:t>
            </a:r>
            <a:r>
              <a:rPr kumimoji="1" lang="ja-JP" altLang="en-US" dirty="0" smtClean="0"/>
              <a:t>目指すことでこのような問題を解決できないだろう</a:t>
            </a:r>
            <a:r>
              <a:rPr kumimoji="1" lang="ja-JP" altLang="en-US" dirty="0" smtClean="0"/>
              <a:t>か</a:t>
            </a:r>
            <a:r>
              <a:rPr kumimoji="1" lang="en-US" altLang="ja-JP" dirty="0" smtClean="0"/>
              <a:t>??</a:t>
            </a:r>
            <a:endParaRPr kumimoji="1" lang="ja-JP" altLang="en-US" dirty="0"/>
          </a:p>
        </p:txBody>
      </p:sp>
      <p:pic>
        <p:nvPicPr>
          <p:cNvPr id="24" name="Picture 2" descr="\\sonicneo\home\public\受け渡し用\n夏の学校2011\bn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446789"/>
            <a:ext cx="2366962" cy="12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正方形/長方形 24"/>
          <p:cNvSpPr/>
          <p:nvPr/>
        </p:nvSpPr>
        <p:spPr>
          <a:xfrm>
            <a:off x="2179643" y="3984"/>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26" name="正方形/長方形 25"/>
          <p:cNvSpPr/>
          <p:nvPr/>
        </p:nvSpPr>
        <p:spPr>
          <a:xfrm>
            <a:off x="4427984" y="3984"/>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Tree>
    <p:extLst>
      <p:ext uri="{BB962C8B-B14F-4D97-AF65-F5344CB8AC3E}">
        <p14:creationId xmlns:p14="http://schemas.microsoft.com/office/powerpoint/2010/main" val="199569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0" y="0"/>
            <a:ext cx="2232248" cy="98072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807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807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807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sp>
        <p:nvSpPr>
          <p:cNvPr id="3" name="テキスト ボックス 2"/>
          <p:cNvSpPr txBox="1"/>
          <p:nvPr/>
        </p:nvSpPr>
        <p:spPr>
          <a:xfrm>
            <a:off x="453460" y="1268922"/>
            <a:ext cx="6068990" cy="369332"/>
          </a:xfrm>
          <a:prstGeom prst="rect">
            <a:avLst/>
          </a:prstGeom>
          <a:noFill/>
        </p:spPr>
        <p:txBody>
          <a:bodyPr wrap="square" rtlCol="0">
            <a:spAutoFit/>
          </a:bodyPr>
          <a:lstStyle/>
          <a:p>
            <a:r>
              <a:rPr kumimoji="1" lang="ja-JP" altLang="en-US" dirty="0" smtClean="0"/>
              <a:t>まず、基礎集計から得られたデータをもとに現状を把握する</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491" y="1750915"/>
            <a:ext cx="2858400" cy="232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1860" y="1750915"/>
            <a:ext cx="2772308" cy="232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328553" y="4251896"/>
            <a:ext cx="3024336" cy="369332"/>
          </a:xfrm>
          <a:prstGeom prst="rect">
            <a:avLst/>
          </a:prstGeom>
          <a:noFill/>
        </p:spPr>
        <p:txBody>
          <a:bodyPr wrap="square" rtlCol="0">
            <a:spAutoFit/>
          </a:bodyPr>
          <a:lstStyle/>
          <a:p>
            <a:r>
              <a:rPr kumimoji="1" lang="ja-JP" altLang="en-US" dirty="0" smtClean="0"/>
              <a:t>図</a:t>
            </a:r>
            <a:r>
              <a:rPr lang="en-US" altLang="ja-JP" dirty="0" smtClean="0"/>
              <a:t>-1</a:t>
            </a:r>
            <a:r>
              <a:rPr lang="ja-JP" altLang="en-US" dirty="0" smtClean="0"/>
              <a:t>　代表交通手段（平日）</a:t>
            </a:r>
            <a:endParaRPr kumimoji="1" lang="ja-JP" altLang="en-US" dirty="0"/>
          </a:p>
        </p:txBody>
      </p:sp>
      <p:sp>
        <p:nvSpPr>
          <p:cNvPr id="14" name="テキスト ボックス 13"/>
          <p:cNvSpPr txBox="1"/>
          <p:nvPr/>
        </p:nvSpPr>
        <p:spPr>
          <a:xfrm>
            <a:off x="3311860" y="4260181"/>
            <a:ext cx="3024336" cy="369332"/>
          </a:xfrm>
          <a:prstGeom prst="rect">
            <a:avLst/>
          </a:prstGeom>
          <a:noFill/>
        </p:spPr>
        <p:txBody>
          <a:bodyPr wrap="square" rtlCol="0">
            <a:spAutoFit/>
          </a:bodyPr>
          <a:lstStyle/>
          <a:p>
            <a:r>
              <a:rPr kumimoji="1" lang="ja-JP" altLang="en-US" dirty="0" smtClean="0"/>
              <a:t>図</a:t>
            </a:r>
            <a:r>
              <a:rPr lang="en-US" altLang="ja-JP" dirty="0" smtClean="0"/>
              <a:t>-2</a:t>
            </a:r>
            <a:r>
              <a:rPr lang="ja-JP" altLang="en-US" dirty="0" smtClean="0"/>
              <a:t>　代表交通手段（休日）</a:t>
            </a:r>
            <a:endParaRPr kumimoji="1" lang="ja-JP" altLang="en-US" dirty="0"/>
          </a:p>
        </p:txBody>
      </p:sp>
      <p:sp>
        <p:nvSpPr>
          <p:cNvPr id="12" name="テキスト ボックス 11"/>
          <p:cNvSpPr txBox="1"/>
          <p:nvPr/>
        </p:nvSpPr>
        <p:spPr>
          <a:xfrm>
            <a:off x="6155497" y="1968807"/>
            <a:ext cx="2808991" cy="707886"/>
          </a:xfrm>
          <a:prstGeom prst="rect">
            <a:avLst/>
          </a:prstGeom>
          <a:noFill/>
        </p:spPr>
        <p:txBody>
          <a:bodyPr wrap="square" rtlCol="0">
            <a:spAutoFit/>
          </a:bodyPr>
          <a:lstStyle/>
          <a:p>
            <a:r>
              <a:rPr lang="ja-JP" altLang="en-US" sz="2000" dirty="0" smtClean="0"/>
              <a:t>○帰宅と</a:t>
            </a:r>
            <a:r>
              <a:rPr lang="ja-JP" altLang="en-US" sz="2000" dirty="0"/>
              <a:t>帰社に</a:t>
            </a:r>
            <a:r>
              <a:rPr lang="ja-JP" altLang="en-US" sz="2000" dirty="0" smtClean="0"/>
              <a:t>関して　　</a:t>
            </a:r>
            <a:endParaRPr lang="en-US" altLang="ja-JP" sz="2000" dirty="0" smtClean="0"/>
          </a:p>
          <a:p>
            <a:r>
              <a:rPr lang="ja-JP" altLang="en-US" sz="2000" dirty="0"/>
              <a:t>　</a:t>
            </a:r>
            <a:r>
              <a:rPr lang="ja-JP" altLang="en-US" sz="2000" dirty="0" smtClean="0"/>
              <a:t>はデータから除いた</a:t>
            </a:r>
            <a:endParaRPr kumimoji="1" lang="ja-JP" altLang="en-US" sz="2000" dirty="0"/>
          </a:p>
        </p:txBody>
      </p:sp>
      <p:sp>
        <p:nvSpPr>
          <p:cNvPr id="16" name="テキスト ボックス 15"/>
          <p:cNvSpPr txBox="1"/>
          <p:nvPr/>
        </p:nvSpPr>
        <p:spPr>
          <a:xfrm>
            <a:off x="6155497" y="3420899"/>
            <a:ext cx="2365097" cy="1015663"/>
          </a:xfrm>
          <a:prstGeom prst="rect">
            <a:avLst/>
          </a:prstGeom>
          <a:noFill/>
        </p:spPr>
        <p:txBody>
          <a:bodyPr wrap="square" rtlCol="0">
            <a:spAutoFit/>
          </a:bodyPr>
          <a:lstStyle/>
          <a:p>
            <a:r>
              <a:rPr lang="ja-JP" altLang="en-US" sz="2000" dirty="0" smtClean="0"/>
              <a:t>○サンプル数</a:t>
            </a:r>
            <a:endParaRPr lang="en-US" altLang="ja-JP" sz="2000" dirty="0" smtClean="0"/>
          </a:p>
          <a:p>
            <a:r>
              <a:rPr lang="ja-JP" altLang="en-US" sz="2000" dirty="0" smtClean="0"/>
              <a:t>　　　　平日</a:t>
            </a:r>
            <a:r>
              <a:rPr lang="en-US" altLang="ja-JP" sz="2000" dirty="0" smtClean="0"/>
              <a:t>212</a:t>
            </a:r>
          </a:p>
          <a:p>
            <a:r>
              <a:rPr kumimoji="1" lang="ja-JP" altLang="en-US" sz="2000" dirty="0" smtClean="0"/>
              <a:t>　　　　休日</a:t>
            </a:r>
            <a:r>
              <a:rPr kumimoji="1" lang="en-US" altLang="ja-JP" sz="2000" dirty="0" smtClean="0"/>
              <a:t>231</a:t>
            </a:r>
            <a:endParaRPr kumimoji="1" lang="ja-JP" altLang="en-US" sz="2000" dirty="0"/>
          </a:p>
        </p:txBody>
      </p:sp>
      <p:sp>
        <p:nvSpPr>
          <p:cNvPr id="13" name="円/楕円 12"/>
          <p:cNvSpPr/>
          <p:nvPr/>
        </p:nvSpPr>
        <p:spPr>
          <a:xfrm>
            <a:off x="453460" y="2244645"/>
            <a:ext cx="526153" cy="432048"/>
          </a:xfrm>
          <a:prstGeom prst="ellipse">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8" name="円/楕円 17"/>
          <p:cNvSpPr/>
          <p:nvPr/>
        </p:nvSpPr>
        <p:spPr>
          <a:xfrm>
            <a:off x="3165891" y="2830867"/>
            <a:ext cx="526153" cy="432048"/>
          </a:xfrm>
          <a:prstGeom prst="ellipse">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cxnSp>
        <p:nvCxnSpPr>
          <p:cNvPr id="20" name="直線矢印コネクタ 19"/>
          <p:cNvCxnSpPr/>
          <p:nvPr/>
        </p:nvCxnSpPr>
        <p:spPr>
          <a:xfrm>
            <a:off x="746814" y="2704047"/>
            <a:ext cx="1485434" cy="23003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3137115" y="3262915"/>
            <a:ext cx="255120" cy="17415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24" name="正方形/長方形 1023"/>
          <p:cNvSpPr/>
          <p:nvPr/>
        </p:nvSpPr>
        <p:spPr>
          <a:xfrm>
            <a:off x="629880" y="5122917"/>
            <a:ext cx="7890714" cy="94484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8" name="テキスト ボックス 27"/>
          <p:cNvSpPr txBox="1"/>
          <p:nvPr/>
        </p:nvSpPr>
        <p:spPr>
          <a:xfrm>
            <a:off x="843676" y="5241394"/>
            <a:ext cx="7544747" cy="707886"/>
          </a:xfrm>
          <a:prstGeom prst="rect">
            <a:avLst/>
          </a:prstGeom>
          <a:noFill/>
        </p:spPr>
        <p:txBody>
          <a:bodyPr wrap="square" rtlCol="0">
            <a:spAutoFit/>
          </a:bodyPr>
          <a:lstStyle/>
          <a:p>
            <a:r>
              <a:rPr kumimoji="1" lang="ja-JP" altLang="en-US" sz="2000" dirty="0" smtClean="0"/>
              <a:t>現状、代表交通手段としての自転車利用は</a:t>
            </a:r>
            <a:r>
              <a:rPr kumimoji="1" lang="ja-JP" altLang="en-US" sz="2000" u="sng" dirty="0" smtClean="0"/>
              <a:t>平日で</a:t>
            </a:r>
            <a:r>
              <a:rPr kumimoji="1" lang="en-US" altLang="ja-JP" sz="2000" u="sng" dirty="0" smtClean="0"/>
              <a:t>8% </a:t>
            </a:r>
            <a:r>
              <a:rPr kumimoji="1" lang="ja-JP" altLang="en-US" sz="2000" dirty="0" smtClean="0"/>
              <a:t>・ </a:t>
            </a:r>
            <a:r>
              <a:rPr kumimoji="1" lang="ja-JP" altLang="en-US" sz="2000" u="sng" dirty="0" smtClean="0"/>
              <a:t>休日で</a:t>
            </a:r>
            <a:r>
              <a:rPr kumimoji="1" lang="en-US" altLang="ja-JP" sz="2000" u="sng" dirty="0" smtClean="0"/>
              <a:t>18%</a:t>
            </a:r>
            <a:r>
              <a:rPr kumimoji="1" lang="ja-JP" altLang="en-US" sz="2000" dirty="0" smtClean="0"/>
              <a:t>であり、まだまだ少ないということが分かった</a:t>
            </a:r>
            <a:endParaRPr kumimoji="1" lang="ja-JP" altLang="en-US" sz="2000" dirty="0"/>
          </a:p>
        </p:txBody>
      </p:sp>
      <p:sp>
        <p:nvSpPr>
          <p:cNvPr id="1033" name="テキスト ボックス 1032"/>
          <p:cNvSpPr txBox="1"/>
          <p:nvPr/>
        </p:nvSpPr>
        <p:spPr>
          <a:xfrm>
            <a:off x="6285996" y="2662163"/>
            <a:ext cx="2621550" cy="646331"/>
          </a:xfrm>
          <a:prstGeom prst="rect">
            <a:avLst/>
          </a:prstGeom>
          <a:noFill/>
        </p:spPr>
        <p:txBody>
          <a:bodyPr wrap="square" rtlCol="0">
            <a:spAutoFit/>
          </a:bodyPr>
          <a:lstStyle/>
          <a:p>
            <a:r>
              <a:rPr lang="ja-JP" altLang="en-US" dirty="0">
                <a:solidFill>
                  <a:srgbClr val="FF0000"/>
                </a:solidFill>
              </a:rPr>
              <a:t>行き</a:t>
            </a:r>
            <a:r>
              <a:rPr lang="ja-JP" altLang="en-US" dirty="0" smtClean="0">
                <a:solidFill>
                  <a:srgbClr val="FF0000"/>
                </a:solidFill>
              </a:rPr>
              <a:t>と帰りは基本的に同じ交通手段を使うと仮定</a:t>
            </a:r>
            <a:endParaRPr kumimoji="1" lang="ja-JP" altLang="en-US" dirty="0">
              <a:solidFill>
                <a:srgbClr val="FF0000"/>
              </a:solidFill>
            </a:endParaRPr>
          </a:p>
        </p:txBody>
      </p:sp>
    </p:spTree>
    <p:extLst>
      <p:ext uri="{BB962C8B-B14F-4D97-AF65-F5344CB8AC3E}">
        <p14:creationId xmlns:p14="http://schemas.microsoft.com/office/powerpoint/2010/main" val="1995693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0439" y="1217448"/>
            <a:ext cx="4056017" cy="237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420" y="1231971"/>
            <a:ext cx="4129407" cy="235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0" y="0"/>
            <a:ext cx="2232248"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sp>
        <p:nvSpPr>
          <p:cNvPr id="9" name="正方形/長方形 8"/>
          <p:cNvSpPr/>
          <p:nvPr/>
        </p:nvSpPr>
        <p:spPr>
          <a:xfrm>
            <a:off x="951182" y="5373216"/>
            <a:ext cx="7941298" cy="1368152"/>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1249788" y="5974462"/>
            <a:ext cx="7426668" cy="707886"/>
          </a:xfrm>
          <a:prstGeom prst="rect">
            <a:avLst/>
          </a:prstGeom>
          <a:noFill/>
        </p:spPr>
        <p:txBody>
          <a:bodyPr wrap="square" rtlCol="0">
            <a:spAutoFit/>
          </a:bodyPr>
          <a:lstStyle/>
          <a:p>
            <a:r>
              <a:rPr kumimoji="1" lang="ja-JP" altLang="en-US" sz="2000" dirty="0" smtClean="0"/>
              <a:t>特に、</a:t>
            </a:r>
            <a:r>
              <a:rPr lang="ja-JP" altLang="en-US" sz="2000" dirty="0" smtClean="0"/>
              <a:t>現状平日の利用は</a:t>
            </a:r>
            <a:r>
              <a:rPr kumimoji="1" lang="ja-JP" altLang="en-US" sz="2000" dirty="0" smtClean="0"/>
              <a:t>少なく、また休日に比べ通勤などによる常習性も高いと考えられるため、改善の余地が大きいと考えられる</a:t>
            </a:r>
            <a:endParaRPr kumimoji="1" lang="ja-JP" altLang="en-US" sz="2000" dirty="0"/>
          </a:p>
        </p:txBody>
      </p:sp>
      <p:sp>
        <p:nvSpPr>
          <p:cNvPr id="11" name="星 5 10"/>
          <p:cNvSpPr/>
          <p:nvPr/>
        </p:nvSpPr>
        <p:spPr>
          <a:xfrm>
            <a:off x="262251" y="5517262"/>
            <a:ext cx="914400" cy="9144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99674" y="3715900"/>
            <a:ext cx="4128310" cy="369332"/>
          </a:xfrm>
          <a:prstGeom prst="rect">
            <a:avLst/>
          </a:prstGeom>
          <a:noFill/>
        </p:spPr>
        <p:txBody>
          <a:bodyPr wrap="square" rtlCol="0">
            <a:spAutoFit/>
          </a:bodyPr>
          <a:lstStyle/>
          <a:p>
            <a:r>
              <a:rPr kumimoji="1" lang="ja-JP" altLang="en-US" dirty="0" smtClean="0"/>
              <a:t>図</a:t>
            </a:r>
            <a:r>
              <a:rPr lang="en-US" altLang="ja-JP" dirty="0" smtClean="0"/>
              <a:t>-3</a:t>
            </a:r>
            <a:r>
              <a:rPr lang="ja-JP" altLang="en-US" dirty="0" smtClean="0"/>
              <a:t>　自動車・鉄道のトリップ距離（平日）</a:t>
            </a:r>
            <a:endParaRPr kumimoji="1" lang="ja-JP" altLang="en-US" dirty="0"/>
          </a:p>
        </p:txBody>
      </p:sp>
      <p:sp>
        <p:nvSpPr>
          <p:cNvPr id="24" name="円/楕円 23"/>
          <p:cNvSpPr/>
          <p:nvPr/>
        </p:nvSpPr>
        <p:spPr>
          <a:xfrm>
            <a:off x="5104989" y="2060848"/>
            <a:ext cx="640324" cy="1195903"/>
          </a:xfrm>
          <a:prstGeom prst="ellipse">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28" name="円/楕円 27"/>
          <p:cNvSpPr/>
          <p:nvPr/>
        </p:nvSpPr>
        <p:spPr>
          <a:xfrm>
            <a:off x="719452" y="2060848"/>
            <a:ext cx="612188" cy="1203165"/>
          </a:xfrm>
          <a:prstGeom prst="ellipse">
            <a:avLst/>
          </a:prstGeom>
          <a:noFill/>
          <a:ln>
            <a:solidFill>
              <a:srgbClr val="FF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825380" y="4509120"/>
            <a:ext cx="7409729"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t>自転車</a:t>
            </a:r>
            <a:r>
              <a:rPr kumimoji="1" lang="ja-JP" altLang="en-US" dirty="0" smtClean="0"/>
              <a:t>移動圏（</a:t>
            </a:r>
            <a:r>
              <a:rPr kumimoji="1" lang="en-US" altLang="ja-JP" dirty="0" smtClean="0"/>
              <a:t>0</a:t>
            </a:r>
            <a:r>
              <a:rPr kumimoji="1" lang="ja-JP" altLang="en-US" dirty="0" smtClean="0"/>
              <a:t>～</a:t>
            </a:r>
            <a:r>
              <a:rPr kumimoji="1" lang="en-US" altLang="ja-JP" dirty="0" smtClean="0"/>
              <a:t>10km</a:t>
            </a:r>
            <a:r>
              <a:rPr kumimoji="1" lang="ja-JP" altLang="en-US" dirty="0" smtClean="0"/>
              <a:t>）として考えられる範囲での利用が多く、こういった利用は自転車に変換できると</a:t>
            </a:r>
            <a:r>
              <a:rPr lang="ja-JP" altLang="en-US" dirty="0"/>
              <a:t>考えられる</a:t>
            </a:r>
            <a:endParaRPr kumimoji="1" lang="ja-JP" altLang="en-US" dirty="0"/>
          </a:p>
        </p:txBody>
      </p:sp>
      <p:sp>
        <p:nvSpPr>
          <p:cNvPr id="32" name="テキスト ボックス 31"/>
          <p:cNvSpPr txBox="1"/>
          <p:nvPr/>
        </p:nvSpPr>
        <p:spPr>
          <a:xfrm>
            <a:off x="4465827" y="3715900"/>
            <a:ext cx="4128310" cy="369332"/>
          </a:xfrm>
          <a:prstGeom prst="rect">
            <a:avLst/>
          </a:prstGeom>
          <a:noFill/>
        </p:spPr>
        <p:txBody>
          <a:bodyPr wrap="square" rtlCol="0">
            <a:spAutoFit/>
          </a:bodyPr>
          <a:lstStyle/>
          <a:p>
            <a:r>
              <a:rPr kumimoji="1" lang="ja-JP" altLang="en-US" dirty="0" smtClean="0"/>
              <a:t>図</a:t>
            </a:r>
            <a:r>
              <a:rPr lang="en-US" altLang="ja-JP" dirty="0" smtClean="0"/>
              <a:t>-4</a:t>
            </a:r>
            <a:r>
              <a:rPr lang="ja-JP" altLang="en-US" dirty="0" smtClean="0"/>
              <a:t>　自動車・鉄道のトリップ距離（休日）</a:t>
            </a:r>
            <a:endParaRPr kumimoji="1" lang="ja-JP" altLang="en-US" dirty="0"/>
          </a:p>
        </p:txBody>
      </p:sp>
      <p:cxnSp>
        <p:nvCxnSpPr>
          <p:cNvPr id="33" name="直線矢印コネクタ 32"/>
          <p:cNvCxnSpPr/>
          <p:nvPr/>
        </p:nvCxnSpPr>
        <p:spPr>
          <a:xfrm>
            <a:off x="1240696" y="3093198"/>
            <a:ext cx="719563" cy="127190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H="1">
            <a:off x="5005797" y="3264013"/>
            <a:ext cx="419354" cy="11010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258487" y="5498992"/>
            <a:ext cx="7552142" cy="400110"/>
          </a:xfrm>
          <a:prstGeom prst="rect">
            <a:avLst/>
          </a:prstGeom>
          <a:noFill/>
        </p:spPr>
        <p:txBody>
          <a:bodyPr wrap="square" rtlCol="0">
            <a:spAutoFit/>
          </a:bodyPr>
          <a:lstStyle/>
          <a:p>
            <a:r>
              <a:rPr kumimoji="1" lang="ja-JP" altLang="en-US" sz="2000" dirty="0" smtClean="0"/>
              <a:t>現状の利用を見ると自転車への転換は十分可能であると考えられる</a:t>
            </a:r>
            <a:endParaRPr kumimoji="1" lang="ja-JP" altLang="en-US" sz="2000" dirty="0"/>
          </a:p>
        </p:txBody>
      </p:sp>
      <p:sp>
        <p:nvSpPr>
          <p:cNvPr id="40" name="対角する 2 つの角を丸めた四角形 39"/>
          <p:cNvSpPr/>
          <p:nvPr/>
        </p:nvSpPr>
        <p:spPr>
          <a:xfrm>
            <a:off x="509007" y="2658799"/>
            <a:ext cx="8112031" cy="194421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dirty="0" smtClean="0"/>
              <a:t>今回</a:t>
            </a:r>
            <a:r>
              <a:rPr kumimoji="1" lang="ja-JP" altLang="en-US" sz="2800" dirty="0" smtClean="0"/>
              <a:t>の分析では</a:t>
            </a:r>
            <a:r>
              <a:rPr lang="ja-JP" altLang="en-US" sz="2800" u="sng" dirty="0" smtClean="0">
                <a:solidFill>
                  <a:srgbClr val="FF0000"/>
                </a:solidFill>
              </a:rPr>
              <a:t>平日における自転車の利用増加</a:t>
            </a:r>
            <a:r>
              <a:rPr lang="ja-JP" altLang="en-US" sz="2800" dirty="0" smtClean="0"/>
              <a:t>について、</a:t>
            </a:r>
            <a:r>
              <a:rPr lang="ja-JP" altLang="en-US" sz="2800" u="sng" dirty="0" smtClean="0">
                <a:solidFill>
                  <a:srgbClr val="FF0000"/>
                </a:solidFill>
              </a:rPr>
              <a:t>自動車及び鉄道からの手段変更</a:t>
            </a:r>
            <a:r>
              <a:rPr lang="ja-JP" altLang="en-US" sz="2800" dirty="0" smtClean="0"/>
              <a:t>を考える</a:t>
            </a:r>
            <a:endParaRPr kumimoji="1" lang="ja-JP" altLang="en-US" sz="2800" dirty="0"/>
          </a:p>
        </p:txBody>
      </p:sp>
    </p:spTree>
    <p:extLst>
      <p:ext uri="{BB962C8B-B14F-4D97-AF65-F5344CB8AC3E}">
        <p14:creationId xmlns:p14="http://schemas.microsoft.com/office/powerpoint/2010/main" val="69369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35"/>
                                        </p:tgtEl>
                                      </p:cBhvr>
                                    </p:animEffect>
                                    <p:set>
                                      <p:cBhvr>
                                        <p:cTn id="32" dur="1" fill="hold">
                                          <p:stCondLst>
                                            <p:cond delay="499"/>
                                          </p:stCondLst>
                                        </p:cTn>
                                        <p:tgtEl>
                                          <p:spTgt spid="35"/>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32"/>
                                        </p:tgtEl>
                                      </p:cBhvr>
                                    </p:animEffect>
                                    <p:set>
                                      <p:cBhvr>
                                        <p:cTn id="35" dur="1" fill="hold">
                                          <p:stCondLst>
                                            <p:cond delay="499"/>
                                          </p:stCondLst>
                                        </p:cTn>
                                        <p:tgtEl>
                                          <p:spTgt spid="32"/>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22"/>
                                        </p:tgtEl>
                                      </p:cBhvr>
                                    </p:animEffect>
                                    <p:set>
                                      <p:cBhvr>
                                        <p:cTn id="38" dur="1" fill="hold">
                                          <p:stCondLst>
                                            <p:cond delay="499"/>
                                          </p:stCondLst>
                                        </p:cTn>
                                        <p:tgtEl>
                                          <p:spTgt spid="22"/>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33"/>
                                        </p:tgtEl>
                                      </p:cBhvr>
                                    </p:animEffect>
                                    <p:set>
                                      <p:cBhvr>
                                        <p:cTn id="41" dur="1" fill="hold">
                                          <p:stCondLst>
                                            <p:cond delay="499"/>
                                          </p:stCondLst>
                                        </p:cTn>
                                        <p:tgtEl>
                                          <p:spTgt spid="33"/>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500"/>
                                        <p:tgtEl>
                                          <p:spTgt spid="28"/>
                                        </p:tgtEl>
                                      </p:cBhvr>
                                    </p:animEffect>
                                    <p:set>
                                      <p:cBhvr>
                                        <p:cTn id="44" dur="1" fill="hold">
                                          <p:stCondLst>
                                            <p:cond delay="499"/>
                                          </p:stCondLst>
                                        </p:cTn>
                                        <p:tgtEl>
                                          <p:spTgt spid="28"/>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6146"/>
                                        </p:tgtEl>
                                      </p:cBhvr>
                                    </p:animEffect>
                                    <p:set>
                                      <p:cBhvr>
                                        <p:cTn id="47" dur="1" fill="hold">
                                          <p:stCondLst>
                                            <p:cond delay="499"/>
                                          </p:stCondLst>
                                        </p:cTn>
                                        <p:tgtEl>
                                          <p:spTgt spid="6146"/>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500"/>
                                        <p:tgtEl>
                                          <p:spTgt spid="24"/>
                                        </p:tgtEl>
                                      </p:cBhvr>
                                    </p:animEffect>
                                    <p:set>
                                      <p:cBhvr>
                                        <p:cTn id="50" dur="1" fill="hold">
                                          <p:stCondLst>
                                            <p:cond delay="499"/>
                                          </p:stCondLst>
                                        </p:cTn>
                                        <p:tgtEl>
                                          <p:spTgt spid="24"/>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6147"/>
                                        </p:tgtEl>
                                      </p:cBhvr>
                                    </p:animEffect>
                                    <p:set>
                                      <p:cBhvr>
                                        <p:cTn id="53" dur="1" fill="hold">
                                          <p:stCondLst>
                                            <p:cond delay="499"/>
                                          </p:stCondLst>
                                        </p:cTn>
                                        <p:tgtEl>
                                          <p:spTgt spid="6147"/>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fade">
                                      <p:cBhvr>
                                        <p:cTn id="5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22" grpId="0"/>
      <p:bldP spid="24" grpId="0" animBg="1"/>
      <p:bldP spid="28" grpId="0" animBg="1"/>
      <p:bldP spid="13" grpId="0" animBg="1"/>
      <p:bldP spid="32" grpId="0"/>
      <p:bldP spid="27" grpId="0"/>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下矢印 17"/>
          <p:cNvSpPr/>
          <p:nvPr/>
        </p:nvSpPr>
        <p:spPr>
          <a:xfrm>
            <a:off x="4019202" y="2281888"/>
            <a:ext cx="648073" cy="313873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正方形/長方形 3"/>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sp>
        <p:nvSpPr>
          <p:cNvPr id="2" name="テキスト ボックス 1"/>
          <p:cNvSpPr txBox="1"/>
          <p:nvPr/>
        </p:nvSpPr>
        <p:spPr>
          <a:xfrm>
            <a:off x="179512" y="1268760"/>
            <a:ext cx="3384376" cy="369332"/>
          </a:xfrm>
          <a:prstGeom prst="rect">
            <a:avLst/>
          </a:prstGeom>
          <a:noFill/>
        </p:spPr>
        <p:txBody>
          <a:bodyPr wrap="square" rtlCol="0">
            <a:spAutoFit/>
          </a:bodyPr>
          <a:lstStyle/>
          <a:p>
            <a:r>
              <a:rPr kumimoji="1" lang="ja-JP" altLang="en-US" dirty="0" smtClean="0"/>
              <a:t>アプローチの仕方は</a:t>
            </a:r>
            <a:r>
              <a:rPr kumimoji="1" lang="en-US" altLang="ja-JP" dirty="0" smtClean="0"/>
              <a:t>??</a:t>
            </a:r>
            <a:endParaRPr kumimoji="1" lang="ja-JP" altLang="en-US" dirty="0"/>
          </a:p>
        </p:txBody>
      </p:sp>
      <p:sp>
        <p:nvSpPr>
          <p:cNvPr id="11" name="正方形/長方形 10"/>
          <p:cNvSpPr/>
          <p:nvPr/>
        </p:nvSpPr>
        <p:spPr>
          <a:xfrm>
            <a:off x="670831" y="1802433"/>
            <a:ext cx="7344816" cy="4947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1302434" y="1865149"/>
            <a:ext cx="6264697" cy="369332"/>
          </a:xfrm>
          <a:prstGeom prst="rect">
            <a:avLst/>
          </a:prstGeom>
          <a:noFill/>
        </p:spPr>
        <p:txBody>
          <a:bodyPr wrap="square" rtlCol="0">
            <a:spAutoFit/>
          </a:bodyPr>
          <a:lstStyle/>
          <a:p>
            <a:r>
              <a:rPr kumimoji="1" lang="ja-JP" altLang="en-US" dirty="0" smtClean="0"/>
              <a:t>現状、</a:t>
            </a:r>
            <a:r>
              <a:rPr kumimoji="1" lang="en-US" altLang="ja-JP" dirty="0" smtClean="0"/>
              <a:t>0</a:t>
            </a:r>
            <a:r>
              <a:rPr kumimoji="1" lang="ja-JP" altLang="en-US" dirty="0" smtClean="0"/>
              <a:t>～</a:t>
            </a:r>
            <a:r>
              <a:rPr kumimoji="1" lang="en-US" altLang="ja-JP" dirty="0" smtClean="0"/>
              <a:t>5km</a:t>
            </a:r>
            <a:r>
              <a:rPr kumimoji="1" lang="ja-JP" altLang="en-US" dirty="0" smtClean="0"/>
              <a:t>圏内の移動でしか自転車は利用されていない</a:t>
            </a:r>
            <a:endParaRPr kumimoji="1" lang="ja-JP" altLang="en-US" dirty="0"/>
          </a:p>
        </p:txBody>
      </p:sp>
      <p:sp>
        <p:nvSpPr>
          <p:cNvPr id="16" name="正方形/長方形 15"/>
          <p:cNvSpPr/>
          <p:nvPr/>
        </p:nvSpPr>
        <p:spPr>
          <a:xfrm>
            <a:off x="659005" y="2739753"/>
            <a:ext cx="7196463" cy="57711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正方形/長方形 16"/>
          <p:cNvSpPr/>
          <p:nvPr/>
        </p:nvSpPr>
        <p:spPr>
          <a:xfrm>
            <a:off x="668491" y="3802122"/>
            <a:ext cx="7177492" cy="8013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1318903" y="2843644"/>
            <a:ext cx="6048672" cy="369332"/>
          </a:xfrm>
          <a:prstGeom prst="rect">
            <a:avLst/>
          </a:prstGeom>
          <a:noFill/>
        </p:spPr>
        <p:txBody>
          <a:bodyPr wrap="square" rtlCol="0">
            <a:spAutoFit/>
          </a:bodyPr>
          <a:lstStyle/>
          <a:p>
            <a:r>
              <a:rPr kumimoji="1" lang="ja-JP" altLang="en-US" dirty="0" smtClean="0"/>
              <a:t>これは、体力的な問題や所要時間によるものだと考えられる</a:t>
            </a:r>
            <a:endParaRPr kumimoji="1" lang="ja-JP" altLang="en-US" dirty="0"/>
          </a:p>
        </p:txBody>
      </p:sp>
      <p:sp>
        <p:nvSpPr>
          <p:cNvPr id="9" name="テキスト ボックス 8"/>
          <p:cNvSpPr txBox="1"/>
          <p:nvPr/>
        </p:nvSpPr>
        <p:spPr>
          <a:xfrm>
            <a:off x="1282309" y="3833779"/>
            <a:ext cx="5805487" cy="646331"/>
          </a:xfrm>
          <a:prstGeom prst="rect">
            <a:avLst/>
          </a:prstGeom>
          <a:noFill/>
        </p:spPr>
        <p:txBody>
          <a:bodyPr wrap="square" rtlCol="0">
            <a:spAutoFit/>
          </a:bodyPr>
          <a:lstStyle/>
          <a:p>
            <a:r>
              <a:rPr kumimoji="1" lang="ja-JP" altLang="en-US" dirty="0" smtClean="0"/>
              <a:t>つまり、こういった問題を解決できれば自転車の利用を</a:t>
            </a:r>
            <a:endParaRPr kumimoji="1" lang="en-US" altLang="ja-JP" dirty="0" smtClean="0"/>
          </a:p>
          <a:p>
            <a:r>
              <a:rPr kumimoji="1" lang="ja-JP" altLang="en-US" dirty="0" smtClean="0"/>
              <a:t>促進できるのではないか</a:t>
            </a:r>
            <a:r>
              <a:rPr kumimoji="1" lang="en-US" altLang="ja-JP" dirty="0" smtClean="0"/>
              <a:t>??</a:t>
            </a:r>
            <a:endParaRPr kumimoji="1" lang="ja-JP" altLang="en-US" dirty="0"/>
          </a:p>
        </p:txBody>
      </p:sp>
      <p:sp>
        <p:nvSpPr>
          <p:cNvPr id="19" name="正方形/長方形 18"/>
          <p:cNvSpPr/>
          <p:nvPr/>
        </p:nvSpPr>
        <p:spPr>
          <a:xfrm>
            <a:off x="598822" y="5517232"/>
            <a:ext cx="7717593"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自転車利用促進において重要となるのは</a:t>
            </a:r>
            <a:r>
              <a:rPr kumimoji="1" lang="ja-JP" altLang="en-US" dirty="0" smtClean="0">
                <a:solidFill>
                  <a:srgbClr val="FF0000"/>
                </a:solidFill>
              </a:rPr>
              <a:t>所要時間（移動距離）</a:t>
            </a:r>
            <a:r>
              <a:rPr kumimoji="1" lang="ja-JP" altLang="en-US" dirty="0" smtClean="0"/>
              <a:t>だと考えられる</a:t>
            </a:r>
            <a:endParaRPr kumimoji="1" lang="ja-JP" altLang="en-US" dirty="0"/>
          </a:p>
        </p:txBody>
      </p:sp>
    </p:spTree>
    <p:extLst>
      <p:ext uri="{BB962C8B-B14F-4D97-AF65-F5344CB8AC3E}">
        <p14:creationId xmlns:p14="http://schemas.microsoft.com/office/powerpoint/2010/main" val="160249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4197872" y="4454421"/>
            <a:ext cx="4715052" cy="19989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29" name="タイトル 2"/>
          <p:cNvSpPr>
            <a:spLocks noGrp="1"/>
          </p:cNvSpPr>
          <p:nvPr>
            <p:ph type="title"/>
          </p:nvPr>
        </p:nvSpPr>
        <p:spPr>
          <a:xfrm>
            <a:off x="277703" y="1027817"/>
            <a:ext cx="7467600" cy="594978"/>
          </a:xfrm>
        </p:spPr>
        <p:txBody>
          <a:bodyPr/>
          <a:lstStyle/>
          <a:p>
            <a:r>
              <a:rPr lang="ja-JP" altLang="en-US" dirty="0" smtClean="0"/>
              <a:t>モデルの定式化</a:t>
            </a:r>
          </a:p>
        </p:txBody>
      </p:sp>
      <p:sp>
        <p:nvSpPr>
          <p:cNvPr id="1030" name="テキスト ボックス 16"/>
          <p:cNvSpPr txBox="1">
            <a:spLocks noChangeArrowheads="1"/>
          </p:cNvSpPr>
          <p:nvPr/>
        </p:nvSpPr>
        <p:spPr bwMode="auto">
          <a:xfrm>
            <a:off x="107504" y="1700808"/>
            <a:ext cx="815340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defRPr kumimoji="1">
                <a:solidFill>
                  <a:schemeClr val="tx1"/>
                </a:solidFill>
                <a:latin typeface="Candara" pitchFamily="34" charset="0"/>
                <a:ea typeface="HGP明朝E" pitchFamily="18" charset="-128"/>
              </a:defRPr>
            </a:lvl1pPr>
            <a:lvl2pPr marL="742950" indent="-285750">
              <a:defRPr kumimoji="1">
                <a:solidFill>
                  <a:schemeClr val="tx1"/>
                </a:solidFill>
                <a:latin typeface="Candara" pitchFamily="34" charset="0"/>
                <a:ea typeface="HGP明朝E" pitchFamily="18" charset="-128"/>
              </a:defRPr>
            </a:lvl2pPr>
            <a:lvl3pPr marL="1143000" indent="-228600">
              <a:defRPr kumimoji="1">
                <a:solidFill>
                  <a:schemeClr val="tx1"/>
                </a:solidFill>
                <a:latin typeface="Candara" pitchFamily="34" charset="0"/>
                <a:ea typeface="HGP明朝E" pitchFamily="18" charset="-128"/>
              </a:defRPr>
            </a:lvl3pPr>
            <a:lvl4pPr marL="1600200" indent="-228600">
              <a:defRPr kumimoji="1">
                <a:solidFill>
                  <a:schemeClr val="tx1"/>
                </a:solidFill>
                <a:latin typeface="Candara" pitchFamily="34" charset="0"/>
                <a:ea typeface="HGP明朝E" pitchFamily="18" charset="-128"/>
              </a:defRPr>
            </a:lvl4pPr>
            <a:lvl5pPr marL="2057400" indent="-228600">
              <a:defRPr kumimoji="1">
                <a:solidFill>
                  <a:schemeClr val="tx1"/>
                </a:solidFill>
                <a:latin typeface="Candara" pitchFamily="34" charset="0"/>
                <a:ea typeface="HGP明朝E" pitchFamily="18" charset="-128"/>
              </a:defRPr>
            </a:lvl5pPr>
            <a:lvl6pPr marL="2514600" indent="-228600" fontAlgn="base">
              <a:spcBef>
                <a:spcPct val="0"/>
              </a:spcBef>
              <a:spcAft>
                <a:spcPct val="0"/>
              </a:spcAft>
              <a:defRPr kumimoji="1">
                <a:solidFill>
                  <a:schemeClr val="tx1"/>
                </a:solidFill>
                <a:latin typeface="Candara" pitchFamily="34" charset="0"/>
                <a:ea typeface="HGP明朝E" pitchFamily="18" charset="-128"/>
              </a:defRPr>
            </a:lvl6pPr>
            <a:lvl7pPr marL="2971800" indent="-228600" fontAlgn="base">
              <a:spcBef>
                <a:spcPct val="0"/>
              </a:spcBef>
              <a:spcAft>
                <a:spcPct val="0"/>
              </a:spcAft>
              <a:defRPr kumimoji="1">
                <a:solidFill>
                  <a:schemeClr val="tx1"/>
                </a:solidFill>
                <a:latin typeface="Candara" pitchFamily="34" charset="0"/>
                <a:ea typeface="HGP明朝E" pitchFamily="18" charset="-128"/>
              </a:defRPr>
            </a:lvl7pPr>
            <a:lvl8pPr marL="3429000" indent="-228600" fontAlgn="base">
              <a:spcBef>
                <a:spcPct val="0"/>
              </a:spcBef>
              <a:spcAft>
                <a:spcPct val="0"/>
              </a:spcAft>
              <a:defRPr kumimoji="1">
                <a:solidFill>
                  <a:schemeClr val="tx1"/>
                </a:solidFill>
                <a:latin typeface="Candara" pitchFamily="34" charset="0"/>
                <a:ea typeface="HGP明朝E" pitchFamily="18" charset="-128"/>
              </a:defRPr>
            </a:lvl8pPr>
            <a:lvl9pPr marL="3886200" indent="-228600" fontAlgn="base">
              <a:spcBef>
                <a:spcPct val="0"/>
              </a:spcBef>
              <a:spcAft>
                <a:spcPct val="0"/>
              </a:spcAft>
              <a:defRPr kumimoji="1">
                <a:solidFill>
                  <a:schemeClr val="tx1"/>
                </a:solidFill>
                <a:latin typeface="Candara" pitchFamily="34" charset="0"/>
                <a:ea typeface="HGP明朝E" pitchFamily="18" charset="-128"/>
              </a:defRPr>
            </a:lvl9pPr>
          </a:lstStyle>
          <a:p>
            <a:pPr>
              <a:spcBef>
                <a:spcPct val="20000"/>
              </a:spcBef>
              <a:buClr>
                <a:schemeClr val="accent1"/>
              </a:buClr>
              <a:buSzPct val="100000"/>
              <a:buFont typeface="Symbol" pitchFamily="18" charset="2"/>
              <a:buChar char=""/>
            </a:pPr>
            <a:r>
              <a:rPr lang="ja-JP" altLang="en-US" sz="2400" dirty="0">
                <a:solidFill>
                  <a:schemeClr val="tx2"/>
                </a:solidFill>
              </a:rPr>
              <a:t>効用関数</a:t>
            </a:r>
          </a:p>
        </p:txBody>
      </p:sp>
      <p:graphicFrame>
        <p:nvGraphicFramePr>
          <p:cNvPr id="1026" name="Object 2"/>
          <p:cNvGraphicFramePr>
            <a:graphicFrameLocks noChangeAspect="1"/>
          </p:cNvGraphicFramePr>
          <p:nvPr>
            <p:extLst>
              <p:ext uri="{D42A27DB-BD31-4B8C-83A1-F6EECF244321}">
                <p14:modId xmlns:p14="http://schemas.microsoft.com/office/powerpoint/2010/main" val="2621747567"/>
              </p:ext>
            </p:extLst>
          </p:nvPr>
        </p:nvGraphicFramePr>
        <p:xfrm>
          <a:off x="450961" y="2238970"/>
          <a:ext cx="665163" cy="1878013"/>
        </p:xfrm>
        <a:graphic>
          <a:graphicData uri="http://schemas.openxmlformats.org/presentationml/2006/ole">
            <mc:AlternateContent xmlns:mc="http://schemas.openxmlformats.org/markup-compatibility/2006">
              <mc:Choice xmlns:v="urn:schemas-microsoft-com:vml" Requires="v">
                <p:oleObj spid="_x0000_s3161" name="数式" r:id="rId3" imgW="419100" imgH="1168400" progId="Equation.3">
                  <p:embed/>
                </p:oleObj>
              </mc:Choice>
              <mc:Fallback>
                <p:oleObj name="数式" r:id="rId3" imgW="419100" imgH="1168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961" y="2238970"/>
                        <a:ext cx="665163" cy="187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テキスト ボックス 16"/>
          <p:cNvSpPr txBox="1">
            <a:spLocks noChangeArrowheads="1"/>
          </p:cNvSpPr>
          <p:nvPr/>
        </p:nvSpPr>
        <p:spPr bwMode="auto">
          <a:xfrm>
            <a:off x="91972" y="4197543"/>
            <a:ext cx="2140276"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19088" indent="-319088">
              <a:defRPr kumimoji="1">
                <a:solidFill>
                  <a:schemeClr val="tx1"/>
                </a:solidFill>
                <a:latin typeface="Candara" pitchFamily="34" charset="0"/>
                <a:ea typeface="HGP明朝E" pitchFamily="18" charset="-128"/>
              </a:defRPr>
            </a:lvl1pPr>
            <a:lvl2pPr marL="742950" indent="-285750">
              <a:defRPr kumimoji="1">
                <a:solidFill>
                  <a:schemeClr val="tx1"/>
                </a:solidFill>
                <a:latin typeface="Candara" pitchFamily="34" charset="0"/>
                <a:ea typeface="HGP明朝E" pitchFamily="18" charset="-128"/>
              </a:defRPr>
            </a:lvl2pPr>
            <a:lvl3pPr marL="1143000" indent="-228600">
              <a:defRPr kumimoji="1">
                <a:solidFill>
                  <a:schemeClr val="tx1"/>
                </a:solidFill>
                <a:latin typeface="Candara" pitchFamily="34" charset="0"/>
                <a:ea typeface="HGP明朝E" pitchFamily="18" charset="-128"/>
              </a:defRPr>
            </a:lvl3pPr>
            <a:lvl4pPr marL="1600200" indent="-228600">
              <a:defRPr kumimoji="1">
                <a:solidFill>
                  <a:schemeClr val="tx1"/>
                </a:solidFill>
                <a:latin typeface="Candara" pitchFamily="34" charset="0"/>
                <a:ea typeface="HGP明朝E" pitchFamily="18" charset="-128"/>
              </a:defRPr>
            </a:lvl4pPr>
            <a:lvl5pPr marL="2057400" indent="-228600">
              <a:defRPr kumimoji="1">
                <a:solidFill>
                  <a:schemeClr val="tx1"/>
                </a:solidFill>
                <a:latin typeface="Candara" pitchFamily="34" charset="0"/>
                <a:ea typeface="HGP明朝E" pitchFamily="18" charset="-128"/>
              </a:defRPr>
            </a:lvl5pPr>
            <a:lvl6pPr marL="2514600" indent="-228600" fontAlgn="base">
              <a:spcBef>
                <a:spcPct val="0"/>
              </a:spcBef>
              <a:spcAft>
                <a:spcPct val="0"/>
              </a:spcAft>
              <a:defRPr kumimoji="1">
                <a:solidFill>
                  <a:schemeClr val="tx1"/>
                </a:solidFill>
                <a:latin typeface="Candara" pitchFamily="34" charset="0"/>
                <a:ea typeface="HGP明朝E" pitchFamily="18" charset="-128"/>
              </a:defRPr>
            </a:lvl6pPr>
            <a:lvl7pPr marL="2971800" indent="-228600" fontAlgn="base">
              <a:spcBef>
                <a:spcPct val="0"/>
              </a:spcBef>
              <a:spcAft>
                <a:spcPct val="0"/>
              </a:spcAft>
              <a:defRPr kumimoji="1">
                <a:solidFill>
                  <a:schemeClr val="tx1"/>
                </a:solidFill>
                <a:latin typeface="Candara" pitchFamily="34" charset="0"/>
                <a:ea typeface="HGP明朝E" pitchFamily="18" charset="-128"/>
              </a:defRPr>
            </a:lvl7pPr>
            <a:lvl8pPr marL="3429000" indent="-228600" fontAlgn="base">
              <a:spcBef>
                <a:spcPct val="0"/>
              </a:spcBef>
              <a:spcAft>
                <a:spcPct val="0"/>
              </a:spcAft>
              <a:defRPr kumimoji="1">
                <a:solidFill>
                  <a:schemeClr val="tx1"/>
                </a:solidFill>
                <a:latin typeface="Candara" pitchFamily="34" charset="0"/>
                <a:ea typeface="HGP明朝E" pitchFamily="18" charset="-128"/>
              </a:defRPr>
            </a:lvl8pPr>
            <a:lvl9pPr marL="3886200" indent="-228600" fontAlgn="base">
              <a:spcBef>
                <a:spcPct val="0"/>
              </a:spcBef>
              <a:spcAft>
                <a:spcPct val="0"/>
              </a:spcAft>
              <a:defRPr kumimoji="1">
                <a:solidFill>
                  <a:schemeClr val="tx1"/>
                </a:solidFill>
                <a:latin typeface="Candara" pitchFamily="34" charset="0"/>
                <a:ea typeface="HGP明朝E" pitchFamily="18" charset="-128"/>
              </a:defRPr>
            </a:lvl9pPr>
          </a:lstStyle>
          <a:p>
            <a:pPr>
              <a:spcBef>
                <a:spcPts val="700"/>
              </a:spcBef>
              <a:buClr>
                <a:schemeClr val="accent2"/>
              </a:buClr>
              <a:buSzPct val="60000"/>
              <a:buFont typeface="Wingdings" pitchFamily="2" charset="2"/>
              <a:buChar char=""/>
            </a:pPr>
            <a:r>
              <a:rPr lang="ja-JP" altLang="en-US" sz="2800" dirty="0">
                <a:latin typeface="Tw Cen MT" pitchFamily="34" charset="0"/>
                <a:ea typeface="ＭＳ Ｐゴシック" pitchFamily="50" charset="-128"/>
              </a:rPr>
              <a:t>選択確率</a:t>
            </a:r>
          </a:p>
        </p:txBody>
      </p:sp>
      <p:graphicFrame>
        <p:nvGraphicFramePr>
          <p:cNvPr id="1027" name="Object 3"/>
          <p:cNvGraphicFramePr>
            <a:graphicFrameLocks noChangeAspect="1"/>
          </p:cNvGraphicFramePr>
          <p:nvPr>
            <p:extLst>
              <p:ext uri="{D42A27DB-BD31-4B8C-83A1-F6EECF244321}">
                <p14:modId xmlns:p14="http://schemas.microsoft.com/office/powerpoint/2010/main" val="3618707309"/>
              </p:ext>
            </p:extLst>
          </p:nvPr>
        </p:nvGraphicFramePr>
        <p:xfrm>
          <a:off x="1157288" y="2238375"/>
          <a:ext cx="5246687" cy="1900238"/>
        </p:xfrm>
        <a:graphic>
          <a:graphicData uri="http://schemas.openxmlformats.org/presentationml/2006/ole">
            <mc:AlternateContent xmlns:mc="http://schemas.openxmlformats.org/markup-compatibility/2006">
              <mc:Choice xmlns:v="urn:schemas-microsoft-com:vml" Requires="v">
                <p:oleObj spid="_x0000_s3162" name="数式" r:id="rId5" imgW="3238200" imgH="1180800" progId="Equation.3">
                  <p:embed/>
                </p:oleObj>
              </mc:Choice>
              <mc:Fallback>
                <p:oleObj name="数式" r:id="rId5" imgW="3238200" imgH="1180800" progId="Equation.3">
                  <p:embed/>
                  <p:pic>
                    <p:nvPicPr>
                      <p:cNvPr id="0" name=""/>
                      <p:cNvPicPr>
                        <a:picLocks noChangeAspect="1" noChangeArrowheads="1"/>
                      </p:cNvPicPr>
                      <p:nvPr/>
                    </p:nvPicPr>
                    <p:blipFill>
                      <a:blip r:embed="rId6"/>
                      <a:srcRect/>
                      <a:stretch>
                        <a:fillRect/>
                      </a:stretch>
                    </p:blipFill>
                    <p:spPr bwMode="auto">
                      <a:xfrm>
                        <a:off x="1157288" y="2238375"/>
                        <a:ext cx="5246687" cy="1900238"/>
                      </a:xfrm>
                      <a:prstGeom prst="rect">
                        <a:avLst/>
                      </a:prstGeom>
                      <a:noFill/>
                      <a:extLst/>
                    </p:spPr>
                  </p:pic>
                </p:oleObj>
              </mc:Fallback>
            </mc:AlternateContent>
          </a:graphicData>
        </a:graphic>
      </p:graphicFrame>
      <p:graphicFrame>
        <p:nvGraphicFramePr>
          <p:cNvPr id="1028" name="Object 4"/>
          <p:cNvGraphicFramePr>
            <a:graphicFrameLocks noChangeAspect="1"/>
          </p:cNvGraphicFramePr>
          <p:nvPr>
            <p:extLst>
              <p:ext uri="{D42A27DB-BD31-4B8C-83A1-F6EECF244321}">
                <p14:modId xmlns:p14="http://schemas.microsoft.com/office/powerpoint/2010/main" val="1479416678"/>
              </p:ext>
            </p:extLst>
          </p:nvPr>
        </p:nvGraphicFramePr>
        <p:xfrm>
          <a:off x="415460" y="4842315"/>
          <a:ext cx="3560552" cy="1804019"/>
        </p:xfrm>
        <a:graphic>
          <a:graphicData uri="http://schemas.openxmlformats.org/presentationml/2006/ole">
            <mc:AlternateContent xmlns:mc="http://schemas.openxmlformats.org/markup-compatibility/2006">
              <mc:Choice xmlns:v="urn:schemas-microsoft-com:vml" Requires="v">
                <p:oleObj spid="_x0000_s3163" name="数式" r:id="rId7" imgW="1473200" imgH="1130300" progId="Equation.3">
                  <p:embed/>
                </p:oleObj>
              </mc:Choice>
              <mc:Fallback>
                <p:oleObj name="数式" r:id="rId7" imgW="1473200" imgH="1130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460" y="4842315"/>
                        <a:ext cx="3560552" cy="1804019"/>
                      </a:xfrm>
                      <a:prstGeom prst="rect">
                        <a:avLst/>
                      </a:prstGeom>
                      <a:noFill/>
                      <a:extLst/>
                    </p:spPr>
                  </p:pic>
                </p:oleObj>
              </mc:Fallback>
            </mc:AlternateContent>
          </a:graphicData>
        </a:graphic>
      </p:graphicFrame>
      <p:sp>
        <p:nvSpPr>
          <p:cNvPr id="20" name="正方形/長方形 19"/>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研究背景</a:t>
            </a:r>
            <a:endParaRPr kumimoji="1" lang="ja-JP" altLang="en-US" sz="2400" dirty="0"/>
          </a:p>
        </p:txBody>
      </p:sp>
      <p:sp>
        <p:nvSpPr>
          <p:cNvPr id="21" name="正方形/長方形 20"/>
          <p:cNvSpPr/>
          <p:nvPr/>
        </p:nvSpPr>
        <p:spPr>
          <a:xfrm>
            <a:off x="2195736" y="0"/>
            <a:ext cx="2232248"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データ分析</a:t>
            </a:r>
            <a:endParaRPr kumimoji="1" lang="ja-JP" altLang="en-US" sz="2400" dirty="0"/>
          </a:p>
        </p:txBody>
      </p:sp>
      <p:sp>
        <p:nvSpPr>
          <p:cNvPr id="22" name="正方形/長方形 21"/>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政策分析</a:t>
            </a:r>
            <a:endParaRPr kumimoji="1" lang="ja-JP" altLang="en-US" sz="2400" dirty="0"/>
          </a:p>
        </p:txBody>
      </p:sp>
      <p:sp>
        <p:nvSpPr>
          <p:cNvPr id="23" name="正方形/長方形 22"/>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まとめ</a:t>
            </a:r>
            <a:endParaRPr kumimoji="1" lang="ja-JP" altLang="en-US" sz="2400" dirty="0"/>
          </a:p>
        </p:txBody>
      </p:sp>
      <p:sp>
        <p:nvSpPr>
          <p:cNvPr id="2" name="テキスト ボックス 1"/>
          <p:cNvSpPr txBox="1"/>
          <p:nvPr/>
        </p:nvSpPr>
        <p:spPr>
          <a:xfrm>
            <a:off x="7098434" y="2891081"/>
            <a:ext cx="826569" cy="369332"/>
          </a:xfrm>
          <a:prstGeom prst="rect">
            <a:avLst/>
          </a:prstGeom>
          <a:noFill/>
        </p:spPr>
        <p:txBody>
          <a:bodyPr wrap="square" rtlCol="0">
            <a:spAutoFit/>
          </a:bodyPr>
          <a:lstStyle/>
          <a:p>
            <a:r>
              <a:rPr kumimoji="1" lang="en-US" altLang="ja-JP" dirty="0" smtClean="0"/>
              <a:t>(1.1)</a:t>
            </a:r>
            <a:endParaRPr kumimoji="1" lang="ja-JP" altLang="en-US" dirty="0"/>
          </a:p>
        </p:txBody>
      </p:sp>
      <p:sp>
        <p:nvSpPr>
          <p:cNvPr id="3" name="テキスト ボックス 2"/>
          <p:cNvSpPr txBox="1"/>
          <p:nvPr/>
        </p:nvSpPr>
        <p:spPr>
          <a:xfrm>
            <a:off x="4256275" y="4506583"/>
            <a:ext cx="4656649" cy="1754326"/>
          </a:xfrm>
          <a:prstGeom prst="rect">
            <a:avLst/>
          </a:prstGeom>
          <a:noFill/>
        </p:spPr>
        <p:txBody>
          <a:bodyPr wrap="square" rtlCol="0">
            <a:spAutoFit/>
          </a:bodyPr>
          <a:lstStyle/>
          <a:p>
            <a:r>
              <a:rPr kumimoji="1" lang="en-US" altLang="ja-JP" dirty="0" err="1" smtClean="0"/>
              <a:t>U</a:t>
            </a:r>
            <a:r>
              <a:rPr kumimoji="1" lang="en-US" altLang="ja-JP" sz="1400" dirty="0" err="1" smtClean="0"/>
              <a:t>ni</a:t>
            </a:r>
            <a:r>
              <a:rPr kumimoji="1" lang="en-US" altLang="ja-JP" sz="1600" dirty="0" smtClean="0"/>
              <a:t>  </a:t>
            </a:r>
            <a:r>
              <a:rPr kumimoji="1" lang="en-US" altLang="ja-JP" dirty="0" smtClean="0"/>
              <a:t>:    </a:t>
            </a:r>
            <a:r>
              <a:rPr kumimoji="1" lang="ja-JP" altLang="en-US" dirty="0" smtClean="0"/>
              <a:t>個人</a:t>
            </a:r>
            <a:r>
              <a:rPr kumimoji="1" lang="en-US" altLang="ja-JP" dirty="0" smtClean="0"/>
              <a:t>n</a:t>
            </a:r>
            <a:r>
              <a:rPr kumimoji="1" lang="ja-JP" altLang="en-US" dirty="0" smtClean="0"/>
              <a:t>が選択肢</a:t>
            </a:r>
            <a:r>
              <a:rPr kumimoji="1" lang="en-US" altLang="ja-JP" dirty="0" smtClean="0"/>
              <a:t>i</a:t>
            </a:r>
            <a:r>
              <a:rPr kumimoji="1" lang="ja-JP" altLang="en-US" dirty="0" smtClean="0"/>
              <a:t>を選んだ際の効用</a:t>
            </a:r>
            <a:endParaRPr kumimoji="1" lang="en-US" altLang="ja-JP" dirty="0" smtClean="0"/>
          </a:p>
          <a:p>
            <a:r>
              <a:rPr lang="en-US" altLang="ja-JP" dirty="0" err="1" smtClean="0"/>
              <a:t>V</a:t>
            </a:r>
            <a:r>
              <a:rPr lang="en-US" altLang="ja-JP" sz="1400" dirty="0" err="1" smtClean="0"/>
              <a:t>ni</a:t>
            </a:r>
            <a:r>
              <a:rPr lang="en-US" altLang="ja-JP" sz="1400" dirty="0" smtClean="0"/>
              <a:t>   </a:t>
            </a:r>
            <a:r>
              <a:rPr lang="en-US" altLang="ja-JP" dirty="0" smtClean="0"/>
              <a:t>:    </a:t>
            </a:r>
            <a:r>
              <a:rPr lang="ja-JP" altLang="en-US" dirty="0" smtClean="0"/>
              <a:t>効用の確定項</a:t>
            </a:r>
            <a:endParaRPr lang="en-US" altLang="ja-JP" dirty="0" smtClean="0"/>
          </a:p>
          <a:p>
            <a:r>
              <a:rPr kumimoji="1" lang="en-US" altLang="ja-JP" dirty="0" err="1" smtClean="0"/>
              <a:t>ε</a:t>
            </a:r>
            <a:r>
              <a:rPr kumimoji="1" lang="en-US" altLang="ja-JP" sz="1400" dirty="0" err="1" smtClean="0"/>
              <a:t>ni</a:t>
            </a:r>
            <a:r>
              <a:rPr kumimoji="1" lang="en-US" altLang="ja-JP" sz="1400" dirty="0" smtClean="0"/>
              <a:t> </a:t>
            </a:r>
            <a:r>
              <a:rPr kumimoji="1" lang="en-US" altLang="ja-JP" dirty="0" smtClean="0"/>
              <a:t>   :    </a:t>
            </a:r>
            <a:r>
              <a:rPr kumimoji="1" lang="ja-JP" altLang="en-US" dirty="0" smtClean="0"/>
              <a:t>効用の誤差項</a:t>
            </a:r>
            <a:endParaRPr kumimoji="1" lang="en-US" altLang="ja-JP" dirty="0" smtClean="0"/>
          </a:p>
          <a:p>
            <a:r>
              <a:rPr lang="en-US" altLang="ja-JP" dirty="0" err="1" smtClean="0"/>
              <a:t>t</a:t>
            </a:r>
            <a:r>
              <a:rPr lang="en-US" altLang="ja-JP" sz="1400" dirty="0" err="1" smtClean="0"/>
              <a:t>ni</a:t>
            </a:r>
            <a:r>
              <a:rPr lang="en-US" altLang="ja-JP" sz="1400" dirty="0" smtClean="0"/>
              <a:t>    </a:t>
            </a:r>
            <a:r>
              <a:rPr lang="en-US" altLang="ja-JP" dirty="0" smtClean="0"/>
              <a:t>:    i</a:t>
            </a:r>
            <a:r>
              <a:rPr lang="ja-JP" altLang="en-US" dirty="0" smtClean="0"/>
              <a:t>を選んだ際のトリップ時間</a:t>
            </a:r>
            <a:endParaRPr lang="en-US" altLang="ja-JP" dirty="0" smtClean="0"/>
          </a:p>
          <a:p>
            <a:r>
              <a:rPr lang="en-US" altLang="ja-JP" dirty="0" err="1" smtClean="0"/>
              <a:t>f</a:t>
            </a:r>
            <a:r>
              <a:rPr lang="en-US" altLang="ja-JP" sz="1400" dirty="0" err="1" smtClean="0"/>
              <a:t>ni</a:t>
            </a:r>
            <a:r>
              <a:rPr lang="en-US" altLang="ja-JP" sz="1400" dirty="0" smtClean="0"/>
              <a:t>     </a:t>
            </a:r>
            <a:r>
              <a:rPr lang="en-US" altLang="ja-JP" dirty="0" smtClean="0"/>
              <a:t>:    i</a:t>
            </a:r>
            <a:r>
              <a:rPr lang="ja-JP" altLang="en-US" dirty="0" smtClean="0"/>
              <a:t>を利用する際の料金</a:t>
            </a:r>
            <a:endParaRPr lang="en-US" altLang="ja-JP" dirty="0" smtClean="0"/>
          </a:p>
          <a:p>
            <a:r>
              <a:rPr lang="en-US" altLang="ja-JP" dirty="0" err="1" smtClean="0"/>
              <a:t>b</a:t>
            </a:r>
            <a:r>
              <a:rPr lang="en-US" altLang="ja-JP" sz="1400" dirty="0" err="1" smtClean="0"/>
              <a:t>ni</a:t>
            </a:r>
            <a:r>
              <a:rPr lang="en-US" altLang="ja-JP" dirty="0" smtClean="0"/>
              <a:t>   :   </a:t>
            </a:r>
            <a:r>
              <a:rPr lang="ja-JP" altLang="en-US" dirty="0" smtClean="0"/>
              <a:t>定数項</a:t>
            </a:r>
            <a:endParaRPr lang="en-US" altLang="ja-JP" dirty="0" smtClean="0"/>
          </a:p>
        </p:txBody>
      </p:sp>
    </p:spTree>
    <p:extLst>
      <p:ext uri="{BB962C8B-B14F-4D97-AF65-F5344CB8AC3E}">
        <p14:creationId xmlns:p14="http://schemas.microsoft.com/office/powerpoint/2010/main" val="901215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sp>
        <p:nvSpPr>
          <p:cNvPr id="2" name="テキスト ボックス 1"/>
          <p:cNvSpPr txBox="1"/>
          <p:nvPr/>
        </p:nvSpPr>
        <p:spPr>
          <a:xfrm>
            <a:off x="550984" y="1453426"/>
            <a:ext cx="2520280" cy="369332"/>
          </a:xfrm>
          <a:prstGeom prst="rect">
            <a:avLst/>
          </a:prstGeom>
          <a:noFill/>
        </p:spPr>
        <p:txBody>
          <a:bodyPr wrap="square" rtlCol="0">
            <a:spAutoFit/>
          </a:bodyPr>
          <a:lstStyle/>
          <a:p>
            <a:r>
              <a:rPr kumimoji="1" lang="ja-JP" altLang="en-US" dirty="0" smtClean="0"/>
              <a:t>パラメータ推定結果</a:t>
            </a:r>
            <a:endParaRPr kumimoji="1" lang="ja-JP" altLang="en-US" dirty="0"/>
          </a:p>
        </p:txBody>
      </p:sp>
      <p:sp>
        <p:nvSpPr>
          <p:cNvPr id="10" name="テキスト ボックス 9"/>
          <p:cNvSpPr txBox="1"/>
          <p:nvPr/>
        </p:nvSpPr>
        <p:spPr>
          <a:xfrm>
            <a:off x="940639" y="5636316"/>
            <a:ext cx="3487345" cy="369332"/>
          </a:xfrm>
          <a:prstGeom prst="rect">
            <a:avLst/>
          </a:prstGeom>
          <a:noFill/>
        </p:spPr>
        <p:txBody>
          <a:bodyPr wrap="square" rtlCol="0">
            <a:spAutoFit/>
          </a:bodyPr>
          <a:lstStyle/>
          <a:p>
            <a:r>
              <a:rPr lang="ja-JP" altLang="en-US" dirty="0"/>
              <a:t>表</a:t>
            </a:r>
            <a:r>
              <a:rPr lang="en-US" altLang="ja-JP" dirty="0" smtClean="0"/>
              <a:t>-1</a:t>
            </a:r>
            <a:r>
              <a:rPr lang="ja-JP" altLang="en-US" dirty="0" smtClean="0"/>
              <a:t>　</a:t>
            </a:r>
            <a:r>
              <a:rPr lang="ja-JP" altLang="en-US" dirty="0" smtClean="0"/>
              <a:t>モデル</a:t>
            </a:r>
            <a:r>
              <a:rPr lang="en-US" altLang="ja-JP" dirty="0" smtClean="0"/>
              <a:t>1</a:t>
            </a:r>
            <a:r>
              <a:rPr lang="ja-JP" altLang="en-US" dirty="0" smtClean="0"/>
              <a:t>パラメータ</a:t>
            </a:r>
            <a:r>
              <a:rPr lang="ja-JP" altLang="en-US" dirty="0" smtClean="0"/>
              <a:t>推定結果</a:t>
            </a:r>
            <a:endParaRPr kumimoji="1" lang="ja-JP" alt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037" y="2023972"/>
            <a:ext cx="3764940" cy="3461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テキスト ボックス 11"/>
          <p:cNvSpPr txBox="1"/>
          <p:nvPr/>
        </p:nvSpPr>
        <p:spPr>
          <a:xfrm>
            <a:off x="5047288" y="1700808"/>
            <a:ext cx="3888432"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2000" dirty="0" smtClean="0"/>
              <a:t>所要時間の</a:t>
            </a:r>
            <a:r>
              <a:rPr kumimoji="1" lang="en-US" altLang="ja-JP" sz="2000" dirty="0" smtClean="0"/>
              <a:t>t</a:t>
            </a:r>
            <a:r>
              <a:rPr kumimoji="1" lang="ja-JP" altLang="en-US" sz="2000" dirty="0" smtClean="0"/>
              <a:t>値は有意となったが、費用に関しては有意とならなかった</a:t>
            </a:r>
            <a:endParaRPr kumimoji="1" lang="en-US" altLang="ja-JP" sz="2000" dirty="0" smtClean="0"/>
          </a:p>
        </p:txBody>
      </p:sp>
      <p:sp>
        <p:nvSpPr>
          <p:cNvPr id="13" name="円/楕円 12"/>
          <p:cNvSpPr/>
          <p:nvPr/>
        </p:nvSpPr>
        <p:spPr>
          <a:xfrm>
            <a:off x="3563888" y="3466890"/>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p:nvPr/>
        </p:nvCxnSpPr>
        <p:spPr>
          <a:xfrm flipV="1">
            <a:off x="4106547" y="2347139"/>
            <a:ext cx="835328" cy="122587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下矢印 16"/>
          <p:cNvSpPr/>
          <p:nvPr/>
        </p:nvSpPr>
        <p:spPr>
          <a:xfrm>
            <a:off x="6562055" y="2732089"/>
            <a:ext cx="648072" cy="57606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8" name="正方形/長方形 17"/>
          <p:cNvSpPr/>
          <p:nvPr/>
        </p:nvSpPr>
        <p:spPr>
          <a:xfrm>
            <a:off x="4930815" y="3502894"/>
            <a:ext cx="4094621"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smtClean="0"/>
              <a:t>費用に関しては手段選択の決定にあまり影響を与えていないと考えられる</a:t>
            </a:r>
            <a:endParaRPr kumimoji="1" lang="ja-JP" altLang="en-US" sz="2000" dirty="0"/>
          </a:p>
        </p:txBody>
      </p:sp>
      <p:sp>
        <p:nvSpPr>
          <p:cNvPr id="22" name="円/楕円 21"/>
          <p:cNvSpPr/>
          <p:nvPr/>
        </p:nvSpPr>
        <p:spPr>
          <a:xfrm>
            <a:off x="3071264" y="5180071"/>
            <a:ext cx="576064" cy="438475"/>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054558" y="5142635"/>
            <a:ext cx="3888432" cy="95182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ρ2</a:t>
            </a:r>
            <a:r>
              <a:rPr kumimoji="1" lang="ja-JP" altLang="en-US" dirty="0" smtClean="0"/>
              <a:t>は</a:t>
            </a:r>
            <a:r>
              <a:rPr kumimoji="1" lang="en-US" altLang="ja-JP" dirty="0" smtClean="0"/>
              <a:t>0.567</a:t>
            </a:r>
            <a:r>
              <a:rPr kumimoji="1" lang="ja-JP" altLang="en-US" dirty="0" smtClean="0"/>
              <a:t>と比較的高く、モデルの適合度は十分であるといえる</a:t>
            </a:r>
            <a:endParaRPr kumimoji="1" lang="en-US" altLang="ja-JP" dirty="0" smtClean="0"/>
          </a:p>
        </p:txBody>
      </p:sp>
      <p:cxnSp>
        <p:nvCxnSpPr>
          <p:cNvPr id="26" name="直線矢印コネクタ 25"/>
          <p:cNvCxnSpPr/>
          <p:nvPr/>
        </p:nvCxnSpPr>
        <p:spPr>
          <a:xfrm>
            <a:off x="3670565" y="5399309"/>
            <a:ext cx="1271310" cy="219237"/>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894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正方形/長方形 11"/>
          <p:cNvSpPr/>
          <p:nvPr/>
        </p:nvSpPr>
        <p:spPr>
          <a:xfrm>
            <a:off x="539552" y="5444991"/>
            <a:ext cx="8136904" cy="13234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28" y="1340768"/>
            <a:ext cx="7083556"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研究背景</a:t>
            </a:r>
            <a:endParaRPr kumimoji="1" lang="ja-JP" altLang="en-US" sz="2400" b="1" dirty="0"/>
          </a:p>
        </p:txBody>
      </p:sp>
      <p:sp>
        <p:nvSpPr>
          <p:cNvPr id="5" name="正方形/長方形 4"/>
          <p:cNvSpPr/>
          <p:nvPr/>
        </p:nvSpPr>
        <p:spPr>
          <a:xfrm>
            <a:off x="2195736"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データ分析</a:t>
            </a:r>
            <a:endParaRPr kumimoji="1" lang="ja-JP" altLang="en-US" sz="2400" b="1" dirty="0"/>
          </a:p>
        </p:txBody>
      </p:sp>
      <p:sp>
        <p:nvSpPr>
          <p:cNvPr id="6" name="正方形/長方形 5"/>
          <p:cNvSpPr/>
          <p:nvPr/>
        </p:nvSpPr>
        <p:spPr>
          <a:xfrm>
            <a:off x="4444077" y="0"/>
            <a:ext cx="2261930"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政策分析</a:t>
            </a:r>
            <a:endParaRPr kumimoji="1" lang="ja-JP" altLang="en-US" sz="2400" b="1" dirty="0"/>
          </a:p>
        </p:txBody>
      </p:sp>
      <p:sp>
        <p:nvSpPr>
          <p:cNvPr id="7" name="正方形/長方形 6"/>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b="1" dirty="0" smtClean="0"/>
              <a:t>まとめ</a:t>
            </a:r>
            <a:endParaRPr kumimoji="1" lang="ja-JP" altLang="en-US" sz="2400" b="1" dirty="0"/>
          </a:p>
        </p:txBody>
      </p:sp>
      <p:cxnSp>
        <p:nvCxnSpPr>
          <p:cNvPr id="9" name="直線矢印コネクタ 8"/>
          <p:cNvCxnSpPr/>
          <p:nvPr/>
        </p:nvCxnSpPr>
        <p:spPr>
          <a:xfrm>
            <a:off x="1907704" y="2852936"/>
            <a:ext cx="3888432" cy="21602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1931748" y="2276872"/>
            <a:ext cx="3774963" cy="14401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099349" y="5444991"/>
            <a:ext cx="7272808" cy="1323439"/>
          </a:xfrm>
          <a:prstGeom prst="rect">
            <a:avLst/>
          </a:prstGeom>
          <a:noFill/>
        </p:spPr>
        <p:txBody>
          <a:bodyPr wrap="square" rtlCol="0">
            <a:spAutoFit/>
          </a:bodyPr>
          <a:lstStyle/>
          <a:p>
            <a:r>
              <a:rPr kumimoji="1" lang="ja-JP" altLang="en-US" sz="2000" dirty="0" smtClean="0"/>
              <a:t>政策による効果は少なく、自転車の所要時間を</a:t>
            </a:r>
            <a:r>
              <a:rPr kumimoji="1" lang="en-US" altLang="ja-JP" sz="2000" dirty="0" smtClean="0">
                <a:solidFill>
                  <a:srgbClr val="FF0000"/>
                </a:solidFill>
              </a:rPr>
              <a:t>30%</a:t>
            </a:r>
            <a:r>
              <a:rPr kumimoji="1" lang="ja-JP" altLang="en-US" sz="2000" dirty="0" smtClean="0">
                <a:solidFill>
                  <a:srgbClr val="FF0000"/>
                </a:solidFill>
              </a:rPr>
              <a:t>減少しても、利用は約</a:t>
            </a:r>
            <a:r>
              <a:rPr kumimoji="1" lang="en-US" altLang="ja-JP" sz="2000" dirty="0" smtClean="0">
                <a:solidFill>
                  <a:srgbClr val="FF0000"/>
                </a:solidFill>
              </a:rPr>
              <a:t>5%</a:t>
            </a:r>
            <a:r>
              <a:rPr kumimoji="1" lang="ja-JP" altLang="en-US" sz="2000" dirty="0" smtClean="0">
                <a:solidFill>
                  <a:srgbClr val="FF0000"/>
                </a:solidFill>
              </a:rPr>
              <a:t>程度しか上昇しない</a:t>
            </a:r>
            <a:r>
              <a:rPr kumimoji="1" lang="ja-JP" altLang="en-US" sz="2000" dirty="0" smtClean="0"/>
              <a:t>ことがわかった</a:t>
            </a:r>
            <a:endParaRPr kumimoji="1" lang="en-US" altLang="ja-JP" sz="2000" dirty="0" smtClean="0"/>
          </a:p>
          <a:p>
            <a:endParaRPr lang="en-US" altLang="ja-JP" sz="2000" dirty="0" smtClean="0"/>
          </a:p>
          <a:p>
            <a:r>
              <a:rPr lang="ja-JP" altLang="en-US" sz="2000" dirty="0" smtClean="0"/>
              <a:t>また、</a:t>
            </a:r>
            <a:r>
              <a:rPr lang="ja-JP" altLang="en-US" sz="2000" dirty="0" smtClean="0">
                <a:solidFill>
                  <a:srgbClr val="FF0000"/>
                </a:solidFill>
              </a:rPr>
              <a:t>鉄道から自転車への転換がほとんど見られなかった</a:t>
            </a:r>
            <a:endParaRPr lang="en-US" altLang="ja-JP" sz="2000" dirty="0">
              <a:solidFill>
                <a:srgbClr val="FF0000"/>
              </a:solidFill>
            </a:endParaRPr>
          </a:p>
        </p:txBody>
      </p:sp>
      <p:sp>
        <p:nvSpPr>
          <p:cNvPr id="13" name="角丸四角形 12"/>
          <p:cNvSpPr/>
          <p:nvPr/>
        </p:nvSpPr>
        <p:spPr>
          <a:xfrm>
            <a:off x="599782" y="1562287"/>
            <a:ext cx="7688589" cy="105637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dirty="0" smtClean="0"/>
              <a:t>自動車と鉄道では代表交通手段の選択が異なるのではないか</a:t>
            </a:r>
            <a:r>
              <a:rPr kumimoji="1" lang="en-US" altLang="ja-JP" sz="2000" dirty="0" smtClean="0"/>
              <a:t>??</a:t>
            </a:r>
            <a:endParaRPr kumimoji="1" lang="ja-JP" altLang="en-US" sz="2000" dirty="0"/>
          </a:p>
        </p:txBody>
      </p:sp>
      <p:sp>
        <p:nvSpPr>
          <p:cNvPr id="22" name="右矢印 21"/>
          <p:cNvSpPr/>
          <p:nvPr/>
        </p:nvSpPr>
        <p:spPr>
          <a:xfrm rot="5400000">
            <a:off x="3943665" y="2672916"/>
            <a:ext cx="792088" cy="792088"/>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3" name="角丸四角形 22"/>
          <p:cNvSpPr/>
          <p:nvPr/>
        </p:nvSpPr>
        <p:spPr>
          <a:xfrm>
            <a:off x="539552" y="3493219"/>
            <a:ext cx="7570795" cy="9221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鉄道駅まで自転車を利用している人は、代表交通手段を鉄道から自転車に変換するとは考えにくい</a:t>
            </a:r>
            <a:endParaRPr kumimoji="1" lang="ja-JP" altLang="en-US" dirty="0"/>
          </a:p>
        </p:txBody>
      </p:sp>
      <p:sp>
        <p:nvSpPr>
          <p:cNvPr id="31" name="右矢印 30"/>
          <p:cNvSpPr/>
          <p:nvPr/>
        </p:nvSpPr>
        <p:spPr>
          <a:xfrm rot="5400000">
            <a:off x="3943665" y="4546584"/>
            <a:ext cx="792088" cy="792088"/>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角丸四角形 31"/>
          <p:cNvSpPr/>
          <p:nvPr/>
        </p:nvSpPr>
        <p:spPr>
          <a:xfrm>
            <a:off x="642586" y="5424378"/>
            <a:ext cx="7570795" cy="107831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先ほどのモデルに、自転車でのトリップ距離</a:t>
            </a:r>
            <a:r>
              <a:rPr kumimoji="1" lang="en-US" altLang="ja-JP" dirty="0" smtClean="0"/>
              <a:t>10km</a:t>
            </a:r>
            <a:r>
              <a:rPr kumimoji="1" lang="ja-JP" altLang="en-US" dirty="0" smtClean="0"/>
              <a:t>以上ダミーを導入することでこのような問題を解決できないか</a:t>
            </a:r>
            <a:r>
              <a:rPr kumimoji="1" lang="en-US" altLang="ja-JP" dirty="0" smtClean="0"/>
              <a:t>??</a:t>
            </a:r>
            <a:endParaRPr kumimoji="1" lang="ja-JP" altLang="en-US" dirty="0"/>
          </a:p>
        </p:txBody>
      </p:sp>
    </p:spTree>
    <p:extLst>
      <p:ext uri="{BB962C8B-B14F-4D97-AF65-F5344CB8AC3E}">
        <p14:creationId xmlns:p14="http://schemas.microsoft.com/office/powerpoint/2010/main" val="35316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9"/>
                                        </p:tgtEl>
                                      </p:cBhvr>
                                    </p:animEffect>
                                    <p:set>
                                      <p:cBhvr>
                                        <p:cTn id="10" dur="1" fill="hold">
                                          <p:stCondLst>
                                            <p:cond delay="499"/>
                                          </p:stCondLst>
                                        </p:cTn>
                                        <p:tgtEl>
                                          <p:spTgt spid="9"/>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2"/>
                                        </p:tgtEl>
                                      </p:cBhvr>
                                    </p:animEffect>
                                    <p:set>
                                      <p:cBhvr>
                                        <p:cTn id="16" dur="1" fill="hold">
                                          <p:stCondLst>
                                            <p:cond delay="499"/>
                                          </p:stCondLst>
                                        </p:cTn>
                                        <p:tgtEl>
                                          <p:spTgt spid="12"/>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0243"/>
                                        </p:tgtEl>
                                      </p:cBhvr>
                                    </p:animEffect>
                                    <p:set>
                                      <p:cBhvr>
                                        <p:cTn id="19" dur="1" fill="hold">
                                          <p:stCondLst>
                                            <p:cond delay="499"/>
                                          </p:stCondLst>
                                        </p:cTn>
                                        <p:tgtEl>
                                          <p:spTgt spid="1024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p:bldP spid="13" grpId="0" animBg="1"/>
      <p:bldP spid="22" grpId="0" animBg="1"/>
      <p:bldP spid="23" grpId="0" animBg="1"/>
      <p:bldP spid="31"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4197872" y="4197543"/>
            <a:ext cx="4715052" cy="256231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29" name="タイトル 2"/>
          <p:cNvSpPr>
            <a:spLocks noGrp="1"/>
          </p:cNvSpPr>
          <p:nvPr>
            <p:ph type="title"/>
          </p:nvPr>
        </p:nvSpPr>
        <p:spPr>
          <a:xfrm>
            <a:off x="277703" y="1027817"/>
            <a:ext cx="7467600" cy="594978"/>
          </a:xfrm>
        </p:spPr>
        <p:txBody>
          <a:bodyPr/>
          <a:lstStyle/>
          <a:p>
            <a:r>
              <a:rPr lang="ja-JP" altLang="en-US" dirty="0" smtClean="0"/>
              <a:t>モデルの定式化</a:t>
            </a:r>
          </a:p>
        </p:txBody>
      </p:sp>
      <p:sp>
        <p:nvSpPr>
          <p:cNvPr id="1030" name="テキスト ボックス 16"/>
          <p:cNvSpPr txBox="1">
            <a:spLocks noChangeArrowheads="1"/>
          </p:cNvSpPr>
          <p:nvPr/>
        </p:nvSpPr>
        <p:spPr bwMode="auto">
          <a:xfrm>
            <a:off x="107504" y="1700808"/>
            <a:ext cx="815340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defRPr kumimoji="1">
                <a:solidFill>
                  <a:schemeClr val="tx1"/>
                </a:solidFill>
                <a:latin typeface="Candara" pitchFamily="34" charset="0"/>
                <a:ea typeface="HGP明朝E" pitchFamily="18" charset="-128"/>
              </a:defRPr>
            </a:lvl1pPr>
            <a:lvl2pPr marL="742950" indent="-285750">
              <a:defRPr kumimoji="1">
                <a:solidFill>
                  <a:schemeClr val="tx1"/>
                </a:solidFill>
                <a:latin typeface="Candara" pitchFamily="34" charset="0"/>
                <a:ea typeface="HGP明朝E" pitchFamily="18" charset="-128"/>
              </a:defRPr>
            </a:lvl2pPr>
            <a:lvl3pPr marL="1143000" indent="-228600">
              <a:defRPr kumimoji="1">
                <a:solidFill>
                  <a:schemeClr val="tx1"/>
                </a:solidFill>
                <a:latin typeface="Candara" pitchFamily="34" charset="0"/>
                <a:ea typeface="HGP明朝E" pitchFamily="18" charset="-128"/>
              </a:defRPr>
            </a:lvl3pPr>
            <a:lvl4pPr marL="1600200" indent="-228600">
              <a:defRPr kumimoji="1">
                <a:solidFill>
                  <a:schemeClr val="tx1"/>
                </a:solidFill>
                <a:latin typeface="Candara" pitchFamily="34" charset="0"/>
                <a:ea typeface="HGP明朝E" pitchFamily="18" charset="-128"/>
              </a:defRPr>
            </a:lvl4pPr>
            <a:lvl5pPr marL="2057400" indent="-228600">
              <a:defRPr kumimoji="1">
                <a:solidFill>
                  <a:schemeClr val="tx1"/>
                </a:solidFill>
                <a:latin typeface="Candara" pitchFamily="34" charset="0"/>
                <a:ea typeface="HGP明朝E" pitchFamily="18" charset="-128"/>
              </a:defRPr>
            </a:lvl5pPr>
            <a:lvl6pPr marL="2514600" indent="-228600" fontAlgn="base">
              <a:spcBef>
                <a:spcPct val="0"/>
              </a:spcBef>
              <a:spcAft>
                <a:spcPct val="0"/>
              </a:spcAft>
              <a:defRPr kumimoji="1">
                <a:solidFill>
                  <a:schemeClr val="tx1"/>
                </a:solidFill>
                <a:latin typeface="Candara" pitchFamily="34" charset="0"/>
                <a:ea typeface="HGP明朝E" pitchFamily="18" charset="-128"/>
              </a:defRPr>
            </a:lvl6pPr>
            <a:lvl7pPr marL="2971800" indent="-228600" fontAlgn="base">
              <a:spcBef>
                <a:spcPct val="0"/>
              </a:spcBef>
              <a:spcAft>
                <a:spcPct val="0"/>
              </a:spcAft>
              <a:defRPr kumimoji="1">
                <a:solidFill>
                  <a:schemeClr val="tx1"/>
                </a:solidFill>
                <a:latin typeface="Candara" pitchFamily="34" charset="0"/>
                <a:ea typeface="HGP明朝E" pitchFamily="18" charset="-128"/>
              </a:defRPr>
            </a:lvl7pPr>
            <a:lvl8pPr marL="3429000" indent="-228600" fontAlgn="base">
              <a:spcBef>
                <a:spcPct val="0"/>
              </a:spcBef>
              <a:spcAft>
                <a:spcPct val="0"/>
              </a:spcAft>
              <a:defRPr kumimoji="1">
                <a:solidFill>
                  <a:schemeClr val="tx1"/>
                </a:solidFill>
                <a:latin typeface="Candara" pitchFamily="34" charset="0"/>
                <a:ea typeface="HGP明朝E" pitchFamily="18" charset="-128"/>
              </a:defRPr>
            </a:lvl8pPr>
            <a:lvl9pPr marL="3886200" indent="-228600" fontAlgn="base">
              <a:spcBef>
                <a:spcPct val="0"/>
              </a:spcBef>
              <a:spcAft>
                <a:spcPct val="0"/>
              </a:spcAft>
              <a:defRPr kumimoji="1">
                <a:solidFill>
                  <a:schemeClr val="tx1"/>
                </a:solidFill>
                <a:latin typeface="Candara" pitchFamily="34" charset="0"/>
                <a:ea typeface="HGP明朝E" pitchFamily="18" charset="-128"/>
              </a:defRPr>
            </a:lvl9pPr>
          </a:lstStyle>
          <a:p>
            <a:pPr>
              <a:spcBef>
                <a:spcPct val="20000"/>
              </a:spcBef>
              <a:buClr>
                <a:schemeClr val="accent1"/>
              </a:buClr>
              <a:buSzPct val="100000"/>
              <a:buFont typeface="Symbol" pitchFamily="18" charset="2"/>
              <a:buChar char=""/>
            </a:pPr>
            <a:r>
              <a:rPr lang="ja-JP" altLang="en-US" sz="2400" dirty="0">
                <a:solidFill>
                  <a:schemeClr val="tx2"/>
                </a:solidFill>
              </a:rPr>
              <a:t>効用関数</a:t>
            </a:r>
          </a:p>
        </p:txBody>
      </p:sp>
      <p:graphicFrame>
        <p:nvGraphicFramePr>
          <p:cNvPr id="1026" name="Object 2"/>
          <p:cNvGraphicFramePr>
            <a:graphicFrameLocks noChangeAspect="1"/>
          </p:cNvGraphicFramePr>
          <p:nvPr>
            <p:extLst>
              <p:ext uri="{D42A27DB-BD31-4B8C-83A1-F6EECF244321}">
                <p14:modId xmlns:p14="http://schemas.microsoft.com/office/powerpoint/2010/main" val="3918702285"/>
              </p:ext>
            </p:extLst>
          </p:nvPr>
        </p:nvGraphicFramePr>
        <p:xfrm>
          <a:off x="450961" y="2238970"/>
          <a:ext cx="665163" cy="1878013"/>
        </p:xfrm>
        <a:graphic>
          <a:graphicData uri="http://schemas.openxmlformats.org/presentationml/2006/ole">
            <mc:AlternateContent xmlns:mc="http://schemas.openxmlformats.org/markup-compatibility/2006">
              <mc:Choice xmlns:v="urn:schemas-microsoft-com:vml" Requires="v">
                <p:oleObj spid="_x0000_s7203" name="数式" r:id="rId3" imgW="419100" imgH="1168400" progId="Equation.3">
                  <p:embed/>
                </p:oleObj>
              </mc:Choice>
              <mc:Fallback>
                <p:oleObj name="数式" r:id="rId3" imgW="419100" imgH="1168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961" y="2238970"/>
                        <a:ext cx="665163" cy="187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テキスト ボックス 16"/>
          <p:cNvSpPr txBox="1">
            <a:spLocks noChangeArrowheads="1"/>
          </p:cNvSpPr>
          <p:nvPr/>
        </p:nvSpPr>
        <p:spPr bwMode="auto">
          <a:xfrm>
            <a:off x="91972" y="4197543"/>
            <a:ext cx="815340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19088" indent="-319088">
              <a:defRPr kumimoji="1">
                <a:solidFill>
                  <a:schemeClr val="tx1"/>
                </a:solidFill>
                <a:latin typeface="Candara" pitchFamily="34" charset="0"/>
                <a:ea typeface="HGP明朝E" pitchFamily="18" charset="-128"/>
              </a:defRPr>
            </a:lvl1pPr>
            <a:lvl2pPr marL="742950" indent="-285750">
              <a:defRPr kumimoji="1">
                <a:solidFill>
                  <a:schemeClr val="tx1"/>
                </a:solidFill>
                <a:latin typeface="Candara" pitchFamily="34" charset="0"/>
                <a:ea typeface="HGP明朝E" pitchFamily="18" charset="-128"/>
              </a:defRPr>
            </a:lvl2pPr>
            <a:lvl3pPr marL="1143000" indent="-228600">
              <a:defRPr kumimoji="1">
                <a:solidFill>
                  <a:schemeClr val="tx1"/>
                </a:solidFill>
                <a:latin typeface="Candara" pitchFamily="34" charset="0"/>
                <a:ea typeface="HGP明朝E" pitchFamily="18" charset="-128"/>
              </a:defRPr>
            </a:lvl3pPr>
            <a:lvl4pPr marL="1600200" indent="-228600">
              <a:defRPr kumimoji="1">
                <a:solidFill>
                  <a:schemeClr val="tx1"/>
                </a:solidFill>
                <a:latin typeface="Candara" pitchFamily="34" charset="0"/>
                <a:ea typeface="HGP明朝E" pitchFamily="18" charset="-128"/>
              </a:defRPr>
            </a:lvl4pPr>
            <a:lvl5pPr marL="2057400" indent="-228600">
              <a:defRPr kumimoji="1">
                <a:solidFill>
                  <a:schemeClr val="tx1"/>
                </a:solidFill>
                <a:latin typeface="Candara" pitchFamily="34" charset="0"/>
                <a:ea typeface="HGP明朝E" pitchFamily="18" charset="-128"/>
              </a:defRPr>
            </a:lvl5pPr>
            <a:lvl6pPr marL="2514600" indent="-228600" fontAlgn="base">
              <a:spcBef>
                <a:spcPct val="0"/>
              </a:spcBef>
              <a:spcAft>
                <a:spcPct val="0"/>
              </a:spcAft>
              <a:defRPr kumimoji="1">
                <a:solidFill>
                  <a:schemeClr val="tx1"/>
                </a:solidFill>
                <a:latin typeface="Candara" pitchFamily="34" charset="0"/>
                <a:ea typeface="HGP明朝E" pitchFamily="18" charset="-128"/>
              </a:defRPr>
            </a:lvl6pPr>
            <a:lvl7pPr marL="2971800" indent="-228600" fontAlgn="base">
              <a:spcBef>
                <a:spcPct val="0"/>
              </a:spcBef>
              <a:spcAft>
                <a:spcPct val="0"/>
              </a:spcAft>
              <a:defRPr kumimoji="1">
                <a:solidFill>
                  <a:schemeClr val="tx1"/>
                </a:solidFill>
                <a:latin typeface="Candara" pitchFamily="34" charset="0"/>
                <a:ea typeface="HGP明朝E" pitchFamily="18" charset="-128"/>
              </a:defRPr>
            </a:lvl7pPr>
            <a:lvl8pPr marL="3429000" indent="-228600" fontAlgn="base">
              <a:spcBef>
                <a:spcPct val="0"/>
              </a:spcBef>
              <a:spcAft>
                <a:spcPct val="0"/>
              </a:spcAft>
              <a:defRPr kumimoji="1">
                <a:solidFill>
                  <a:schemeClr val="tx1"/>
                </a:solidFill>
                <a:latin typeface="Candara" pitchFamily="34" charset="0"/>
                <a:ea typeface="HGP明朝E" pitchFamily="18" charset="-128"/>
              </a:defRPr>
            </a:lvl8pPr>
            <a:lvl9pPr marL="3886200" indent="-228600" fontAlgn="base">
              <a:spcBef>
                <a:spcPct val="0"/>
              </a:spcBef>
              <a:spcAft>
                <a:spcPct val="0"/>
              </a:spcAft>
              <a:defRPr kumimoji="1">
                <a:solidFill>
                  <a:schemeClr val="tx1"/>
                </a:solidFill>
                <a:latin typeface="Candara" pitchFamily="34" charset="0"/>
                <a:ea typeface="HGP明朝E" pitchFamily="18" charset="-128"/>
              </a:defRPr>
            </a:lvl9pPr>
          </a:lstStyle>
          <a:p>
            <a:pPr>
              <a:spcBef>
                <a:spcPts val="700"/>
              </a:spcBef>
              <a:buClr>
                <a:schemeClr val="accent2"/>
              </a:buClr>
              <a:buSzPct val="60000"/>
              <a:buFont typeface="Wingdings" pitchFamily="2" charset="2"/>
              <a:buChar char=""/>
            </a:pPr>
            <a:r>
              <a:rPr lang="ja-JP" altLang="en-US" sz="2800" dirty="0">
                <a:latin typeface="Tw Cen MT" pitchFamily="34" charset="0"/>
                <a:ea typeface="ＭＳ Ｐゴシック" pitchFamily="50" charset="-128"/>
              </a:rPr>
              <a:t>選択確率</a:t>
            </a:r>
          </a:p>
        </p:txBody>
      </p:sp>
      <p:graphicFrame>
        <p:nvGraphicFramePr>
          <p:cNvPr id="1027" name="Object 3"/>
          <p:cNvGraphicFramePr>
            <a:graphicFrameLocks noChangeAspect="1"/>
          </p:cNvGraphicFramePr>
          <p:nvPr>
            <p:extLst>
              <p:ext uri="{D42A27DB-BD31-4B8C-83A1-F6EECF244321}">
                <p14:modId xmlns:p14="http://schemas.microsoft.com/office/powerpoint/2010/main" val="1887849187"/>
              </p:ext>
            </p:extLst>
          </p:nvPr>
        </p:nvGraphicFramePr>
        <p:xfrm>
          <a:off x="1157288" y="2238375"/>
          <a:ext cx="5246687" cy="1900238"/>
        </p:xfrm>
        <a:graphic>
          <a:graphicData uri="http://schemas.openxmlformats.org/presentationml/2006/ole">
            <mc:AlternateContent xmlns:mc="http://schemas.openxmlformats.org/markup-compatibility/2006">
              <mc:Choice xmlns:v="urn:schemas-microsoft-com:vml" Requires="v">
                <p:oleObj spid="_x0000_s7204" name="数式" r:id="rId5" imgW="3238200" imgH="1180800" progId="Equation.3">
                  <p:embed/>
                </p:oleObj>
              </mc:Choice>
              <mc:Fallback>
                <p:oleObj name="数式" r:id="rId5" imgW="3238200" imgH="1180800" progId="Equation.3">
                  <p:embed/>
                  <p:pic>
                    <p:nvPicPr>
                      <p:cNvPr id="0" name=""/>
                      <p:cNvPicPr>
                        <a:picLocks noChangeAspect="1" noChangeArrowheads="1"/>
                      </p:cNvPicPr>
                      <p:nvPr/>
                    </p:nvPicPr>
                    <p:blipFill>
                      <a:blip r:embed="rId6"/>
                      <a:srcRect/>
                      <a:stretch>
                        <a:fillRect/>
                      </a:stretch>
                    </p:blipFill>
                    <p:spPr bwMode="auto">
                      <a:xfrm>
                        <a:off x="1157288" y="2238375"/>
                        <a:ext cx="5246687" cy="1900238"/>
                      </a:xfrm>
                      <a:prstGeom prst="rect">
                        <a:avLst/>
                      </a:prstGeom>
                      <a:noFill/>
                      <a:extLst/>
                    </p:spPr>
                  </p:pic>
                </p:oleObj>
              </mc:Fallback>
            </mc:AlternateContent>
          </a:graphicData>
        </a:graphic>
      </p:graphicFrame>
      <p:graphicFrame>
        <p:nvGraphicFramePr>
          <p:cNvPr id="1028" name="Object 4"/>
          <p:cNvGraphicFramePr>
            <a:graphicFrameLocks noChangeAspect="1"/>
          </p:cNvGraphicFramePr>
          <p:nvPr>
            <p:extLst>
              <p:ext uri="{D42A27DB-BD31-4B8C-83A1-F6EECF244321}">
                <p14:modId xmlns:p14="http://schemas.microsoft.com/office/powerpoint/2010/main" val="70784072"/>
              </p:ext>
            </p:extLst>
          </p:nvPr>
        </p:nvGraphicFramePr>
        <p:xfrm>
          <a:off x="415460" y="4842315"/>
          <a:ext cx="3560552" cy="1804019"/>
        </p:xfrm>
        <a:graphic>
          <a:graphicData uri="http://schemas.openxmlformats.org/presentationml/2006/ole">
            <mc:AlternateContent xmlns:mc="http://schemas.openxmlformats.org/markup-compatibility/2006">
              <mc:Choice xmlns:v="urn:schemas-microsoft-com:vml" Requires="v">
                <p:oleObj spid="_x0000_s7205" name="数式" r:id="rId7" imgW="1473200" imgH="1130300" progId="Equation.3">
                  <p:embed/>
                </p:oleObj>
              </mc:Choice>
              <mc:Fallback>
                <p:oleObj name="数式" r:id="rId7" imgW="1473200" imgH="1130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460" y="4842315"/>
                        <a:ext cx="3560552" cy="1804019"/>
                      </a:xfrm>
                      <a:prstGeom prst="rect">
                        <a:avLst/>
                      </a:prstGeom>
                      <a:noFill/>
                      <a:extLst/>
                    </p:spPr>
                  </p:pic>
                </p:oleObj>
              </mc:Fallback>
            </mc:AlternateContent>
          </a:graphicData>
        </a:graphic>
      </p:graphicFrame>
      <p:sp>
        <p:nvSpPr>
          <p:cNvPr id="20" name="正方形/長方形 19"/>
          <p:cNvSpPr/>
          <p:nvPr/>
        </p:nvSpPr>
        <p:spPr>
          <a:xfrm>
            <a:off x="0" y="0"/>
            <a:ext cx="223224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研究背景</a:t>
            </a:r>
            <a:endParaRPr kumimoji="1" lang="ja-JP" altLang="en-US" sz="2400" dirty="0"/>
          </a:p>
        </p:txBody>
      </p:sp>
      <p:sp>
        <p:nvSpPr>
          <p:cNvPr id="21" name="正方形/長方形 20"/>
          <p:cNvSpPr/>
          <p:nvPr/>
        </p:nvSpPr>
        <p:spPr>
          <a:xfrm>
            <a:off x="2195736" y="0"/>
            <a:ext cx="2232248" cy="9087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データ分析</a:t>
            </a:r>
            <a:endParaRPr kumimoji="1" lang="ja-JP" altLang="en-US" sz="2400" dirty="0"/>
          </a:p>
        </p:txBody>
      </p:sp>
      <p:sp>
        <p:nvSpPr>
          <p:cNvPr id="22" name="正方形/長方形 21"/>
          <p:cNvSpPr/>
          <p:nvPr/>
        </p:nvSpPr>
        <p:spPr>
          <a:xfrm>
            <a:off x="4444077" y="0"/>
            <a:ext cx="2261930"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政策分析</a:t>
            </a:r>
            <a:endParaRPr kumimoji="1" lang="ja-JP" altLang="en-US" sz="2400" dirty="0"/>
          </a:p>
        </p:txBody>
      </p:sp>
      <p:sp>
        <p:nvSpPr>
          <p:cNvPr id="23" name="正方形/長方形 22"/>
          <p:cNvSpPr/>
          <p:nvPr/>
        </p:nvSpPr>
        <p:spPr>
          <a:xfrm>
            <a:off x="6706007" y="0"/>
            <a:ext cx="2437993"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まとめ</a:t>
            </a:r>
            <a:endParaRPr kumimoji="1" lang="ja-JP" altLang="en-US" sz="2400" dirty="0"/>
          </a:p>
        </p:txBody>
      </p:sp>
      <p:sp>
        <p:nvSpPr>
          <p:cNvPr id="3" name="テキスト ボックス 2"/>
          <p:cNvSpPr txBox="1"/>
          <p:nvPr/>
        </p:nvSpPr>
        <p:spPr>
          <a:xfrm>
            <a:off x="4227074" y="4197543"/>
            <a:ext cx="4656649" cy="1754326"/>
          </a:xfrm>
          <a:prstGeom prst="rect">
            <a:avLst/>
          </a:prstGeom>
          <a:noFill/>
        </p:spPr>
        <p:txBody>
          <a:bodyPr wrap="square" rtlCol="0">
            <a:spAutoFit/>
          </a:bodyPr>
          <a:lstStyle/>
          <a:p>
            <a:r>
              <a:rPr kumimoji="1" lang="en-US" altLang="ja-JP" dirty="0" err="1" smtClean="0"/>
              <a:t>U</a:t>
            </a:r>
            <a:r>
              <a:rPr kumimoji="1" lang="en-US" altLang="ja-JP" sz="1400" dirty="0" err="1" smtClean="0"/>
              <a:t>ni</a:t>
            </a:r>
            <a:r>
              <a:rPr kumimoji="1" lang="en-US" altLang="ja-JP" sz="1600" dirty="0" smtClean="0"/>
              <a:t>  </a:t>
            </a:r>
            <a:r>
              <a:rPr kumimoji="1" lang="en-US" altLang="ja-JP" dirty="0" smtClean="0"/>
              <a:t>:    </a:t>
            </a:r>
            <a:r>
              <a:rPr kumimoji="1" lang="ja-JP" altLang="en-US" dirty="0" smtClean="0"/>
              <a:t>個人</a:t>
            </a:r>
            <a:r>
              <a:rPr kumimoji="1" lang="en-US" altLang="ja-JP" dirty="0" smtClean="0"/>
              <a:t>n</a:t>
            </a:r>
            <a:r>
              <a:rPr kumimoji="1" lang="ja-JP" altLang="en-US" dirty="0" smtClean="0"/>
              <a:t>が選択肢</a:t>
            </a:r>
            <a:r>
              <a:rPr kumimoji="1" lang="en-US" altLang="ja-JP" dirty="0" smtClean="0"/>
              <a:t>i</a:t>
            </a:r>
            <a:r>
              <a:rPr kumimoji="1" lang="ja-JP" altLang="en-US" dirty="0" smtClean="0"/>
              <a:t>を選んだ際の効用</a:t>
            </a:r>
            <a:endParaRPr kumimoji="1" lang="en-US" altLang="ja-JP" dirty="0" smtClean="0"/>
          </a:p>
          <a:p>
            <a:r>
              <a:rPr lang="en-US" altLang="ja-JP" dirty="0" err="1" smtClean="0"/>
              <a:t>V</a:t>
            </a:r>
            <a:r>
              <a:rPr lang="en-US" altLang="ja-JP" sz="1400" dirty="0" err="1" smtClean="0"/>
              <a:t>ni</a:t>
            </a:r>
            <a:r>
              <a:rPr lang="en-US" altLang="ja-JP" sz="1400" dirty="0" smtClean="0"/>
              <a:t>   </a:t>
            </a:r>
            <a:r>
              <a:rPr lang="en-US" altLang="ja-JP" dirty="0" smtClean="0"/>
              <a:t>:    </a:t>
            </a:r>
            <a:r>
              <a:rPr lang="ja-JP" altLang="en-US" dirty="0" smtClean="0"/>
              <a:t>効用の確定項</a:t>
            </a:r>
            <a:endParaRPr lang="en-US" altLang="ja-JP" dirty="0" smtClean="0"/>
          </a:p>
          <a:p>
            <a:r>
              <a:rPr kumimoji="1" lang="en-US" altLang="ja-JP" dirty="0" err="1" smtClean="0"/>
              <a:t>ε</a:t>
            </a:r>
            <a:r>
              <a:rPr kumimoji="1" lang="en-US" altLang="ja-JP" sz="1400" dirty="0" err="1" smtClean="0"/>
              <a:t>ni</a:t>
            </a:r>
            <a:r>
              <a:rPr kumimoji="1" lang="en-US" altLang="ja-JP" sz="1400" dirty="0" smtClean="0"/>
              <a:t> </a:t>
            </a:r>
            <a:r>
              <a:rPr kumimoji="1" lang="en-US" altLang="ja-JP" dirty="0" smtClean="0"/>
              <a:t>   :    </a:t>
            </a:r>
            <a:r>
              <a:rPr kumimoji="1" lang="ja-JP" altLang="en-US" dirty="0" smtClean="0"/>
              <a:t>効用の誤差項</a:t>
            </a:r>
            <a:endParaRPr kumimoji="1" lang="en-US" altLang="ja-JP" dirty="0" smtClean="0"/>
          </a:p>
          <a:p>
            <a:r>
              <a:rPr lang="en-US" altLang="ja-JP" dirty="0" err="1" smtClean="0"/>
              <a:t>t</a:t>
            </a:r>
            <a:r>
              <a:rPr lang="en-US" altLang="ja-JP" sz="1400" dirty="0" err="1" smtClean="0"/>
              <a:t>ni</a:t>
            </a:r>
            <a:r>
              <a:rPr lang="en-US" altLang="ja-JP" sz="1400" dirty="0" smtClean="0"/>
              <a:t>    </a:t>
            </a:r>
            <a:r>
              <a:rPr lang="en-US" altLang="ja-JP" dirty="0" smtClean="0"/>
              <a:t>:    i</a:t>
            </a:r>
            <a:r>
              <a:rPr lang="ja-JP" altLang="en-US" dirty="0" smtClean="0"/>
              <a:t>を選んだ際のトリップ時間</a:t>
            </a:r>
            <a:endParaRPr lang="en-US" altLang="ja-JP" dirty="0" smtClean="0"/>
          </a:p>
          <a:p>
            <a:r>
              <a:rPr lang="en-US" altLang="ja-JP" dirty="0" err="1" smtClean="0"/>
              <a:t>f</a:t>
            </a:r>
            <a:r>
              <a:rPr lang="en-US" altLang="ja-JP" sz="1400" dirty="0" err="1" smtClean="0"/>
              <a:t>ni</a:t>
            </a:r>
            <a:r>
              <a:rPr lang="en-US" altLang="ja-JP" sz="1400" dirty="0" smtClean="0"/>
              <a:t>     </a:t>
            </a:r>
            <a:r>
              <a:rPr lang="en-US" altLang="ja-JP" dirty="0" smtClean="0"/>
              <a:t>:    i</a:t>
            </a:r>
            <a:r>
              <a:rPr lang="ja-JP" altLang="en-US" dirty="0" smtClean="0"/>
              <a:t>を利用する際の料金</a:t>
            </a:r>
            <a:endParaRPr lang="en-US" altLang="ja-JP" dirty="0" smtClean="0"/>
          </a:p>
          <a:p>
            <a:r>
              <a:rPr lang="en-US" altLang="ja-JP" dirty="0" err="1" smtClean="0"/>
              <a:t>b</a:t>
            </a:r>
            <a:r>
              <a:rPr lang="en-US" altLang="ja-JP" sz="1400" dirty="0" err="1" smtClean="0"/>
              <a:t>ni</a:t>
            </a:r>
            <a:r>
              <a:rPr lang="en-US" altLang="ja-JP" dirty="0" smtClean="0"/>
              <a:t>   :   </a:t>
            </a:r>
            <a:r>
              <a:rPr lang="ja-JP" altLang="en-US" dirty="0" smtClean="0"/>
              <a:t>定数項</a:t>
            </a:r>
            <a:endParaRPr lang="en-US" altLang="ja-JP" dirty="0" smtClean="0"/>
          </a:p>
        </p:txBody>
      </p:sp>
      <p:sp>
        <p:nvSpPr>
          <p:cNvPr id="6" name="テキスト ボックス 5"/>
          <p:cNvSpPr txBox="1"/>
          <p:nvPr/>
        </p:nvSpPr>
        <p:spPr>
          <a:xfrm>
            <a:off x="6405063" y="3429000"/>
            <a:ext cx="737770" cy="369332"/>
          </a:xfrm>
          <a:prstGeom prst="rect">
            <a:avLst/>
          </a:prstGeom>
          <a:noFill/>
        </p:spPr>
        <p:txBody>
          <a:bodyPr wrap="square" rtlCol="0">
            <a:spAutoFit/>
          </a:bodyPr>
          <a:lstStyle/>
          <a:p>
            <a:r>
              <a:rPr kumimoji="1" lang="en-US" altLang="ja-JP" dirty="0" smtClean="0"/>
              <a:t>+ </a:t>
            </a:r>
            <a:r>
              <a:rPr kumimoji="1" lang="en-US" altLang="ja-JP" dirty="0" err="1" smtClean="0">
                <a:solidFill>
                  <a:srgbClr val="FF0000"/>
                </a:solidFill>
              </a:rPr>
              <a:t>d</a:t>
            </a:r>
            <a:r>
              <a:rPr lang="en-US" altLang="ja-JP" sz="1400" dirty="0" err="1" smtClean="0">
                <a:solidFill>
                  <a:srgbClr val="FF0000"/>
                </a:solidFill>
              </a:rPr>
              <a:t>ni</a:t>
            </a:r>
            <a:endParaRPr kumimoji="1" lang="ja-JP" altLang="en-US" sz="1400" dirty="0">
              <a:solidFill>
                <a:srgbClr val="FF0000"/>
              </a:solidFill>
            </a:endParaRPr>
          </a:p>
        </p:txBody>
      </p:sp>
      <p:sp>
        <p:nvSpPr>
          <p:cNvPr id="7" name="テキスト ボックス 6"/>
          <p:cNvSpPr txBox="1"/>
          <p:nvPr/>
        </p:nvSpPr>
        <p:spPr>
          <a:xfrm>
            <a:off x="4227074" y="5951869"/>
            <a:ext cx="4630927" cy="923330"/>
          </a:xfrm>
          <a:prstGeom prst="rect">
            <a:avLst/>
          </a:prstGeom>
          <a:noFill/>
        </p:spPr>
        <p:txBody>
          <a:bodyPr wrap="square" rtlCol="0">
            <a:spAutoFit/>
          </a:bodyPr>
          <a:lstStyle/>
          <a:p>
            <a:r>
              <a:rPr lang="en-US" altLang="ja-JP" dirty="0" err="1">
                <a:solidFill>
                  <a:srgbClr val="FF0000"/>
                </a:solidFill>
              </a:rPr>
              <a:t>d</a:t>
            </a:r>
            <a:r>
              <a:rPr lang="en-US" altLang="ja-JP" sz="1400" dirty="0" err="1">
                <a:solidFill>
                  <a:srgbClr val="FF0000"/>
                </a:solidFill>
              </a:rPr>
              <a:t>ni</a:t>
            </a:r>
            <a:r>
              <a:rPr lang="en-US" altLang="ja-JP" sz="1400" dirty="0">
                <a:solidFill>
                  <a:srgbClr val="FF0000"/>
                </a:solidFill>
              </a:rPr>
              <a:t>   </a:t>
            </a:r>
            <a:r>
              <a:rPr lang="en-US" altLang="ja-JP" dirty="0">
                <a:solidFill>
                  <a:srgbClr val="FF0000"/>
                </a:solidFill>
              </a:rPr>
              <a:t> :   10km</a:t>
            </a:r>
            <a:r>
              <a:rPr lang="ja-JP" altLang="en-US" dirty="0">
                <a:solidFill>
                  <a:srgbClr val="FF0000"/>
                </a:solidFill>
              </a:rPr>
              <a:t>以上ダミー（トリップ距離が</a:t>
            </a:r>
            <a:r>
              <a:rPr lang="en-US" altLang="ja-JP" dirty="0">
                <a:solidFill>
                  <a:srgbClr val="FF0000"/>
                </a:solidFill>
              </a:rPr>
              <a:t>10km</a:t>
            </a:r>
          </a:p>
          <a:p>
            <a:r>
              <a:rPr lang="ja-JP" altLang="en-US" dirty="0">
                <a:solidFill>
                  <a:srgbClr val="FF0000"/>
                </a:solidFill>
              </a:rPr>
              <a:t>　　　　　以上の場合に</a:t>
            </a:r>
            <a:r>
              <a:rPr lang="en-US" altLang="ja-JP" dirty="0">
                <a:solidFill>
                  <a:srgbClr val="FF0000"/>
                </a:solidFill>
              </a:rPr>
              <a:t>1</a:t>
            </a:r>
            <a:r>
              <a:rPr lang="ja-JP" altLang="en-US" dirty="0">
                <a:solidFill>
                  <a:srgbClr val="FF0000"/>
                </a:solidFill>
              </a:rPr>
              <a:t>となるダミー変数）</a:t>
            </a:r>
            <a:endParaRPr lang="en-US" altLang="ja-JP" sz="1400" dirty="0">
              <a:solidFill>
                <a:srgbClr val="FF0000"/>
              </a:solidFill>
            </a:endParaRPr>
          </a:p>
          <a:p>
            <a:endParaRPr kumimoji="1" lang="ja-JP" altLang="en-US" dirty="0"/>
          </a:p>
        </p:txBody>
      </p:sp>
      <p:sp>
        <p:nvSpPr>
          <p:cNvPr id="8" name="テキスト ボックス 7"/>
          <p:cNvSpPr txBox="1"/>
          <p:nvPr/>
        </p:nvSpPr>
        <p:spPr>
          <a:xfrm>
            <a:off x="7142833" y="2817607"/>
            <a:ext cx="952600" cy="369332"/>
          </a:xfrm>
          <a:prstGeom prst="rect">
            <a:avLst/>
          </a:prstGeom>
          <a:noFill/>
        </p:spPr>
        <p:txBody>
          <a:bodyPr wrap="square" rtlCol="0">
            <a:spAutoFit/>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89890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760</TotalTime>
  <Words>930</Words>
  <Application>Microsoft Office PowerPoint</Application>
  <PresentationFormat>画面に合わせる (4:3)</PresentationFormat>
  <Paragraphs>132</Paragraphs>
  <Slides>13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13</vt:i4>
      </vt:variant>
    </vt:vector>
  </HeadingPairs>
  <TitlesOfParts>
    <vt:vector size="16" baseType="lpstr">
      <vt:lpstr>スパイス</vt:lpstr>
      <vt:lpstr>数式</vt:lpstr>
      <vt:lpstr>Microsoft 数式 3.0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モデルの定式化</vt:lpstr>
      <vt:lpstr>PowerPoint プレゼンテーション</vt:lpstr>
      <vt:lpstr>PowerPoint プレゼンテーション</vt:lpstr>
      <vt:lpstr>モデルの定式化</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keikaku</dc:creator>
  <cp:lastModifiedBy>keikaku</cp:lastModifiedBy>
  <cp:revision>46</cp:revision>
  <dcterms:created xsi:type="dcterms:W3CDTF">2011-09-15T07:28:20Z</dcterms:created>
  <dcterms:modified xsi:type="dcterms:W3CDTF">2011-09-16T03:15:57Z</dcterms:modified>
</cp:coreProperties>
</file>