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8"/>
  </p:notesMasterIdLst>
  <p:sldIdLst>
    <p:sldId id="256" r:id="rId2"/>
    <p:sldId id="303" r:id="rId3"/>
    <p:sldId id="278" r:id="rId4"/>
    <p:sldId id="283" r:id="rId5"/>
    <p:sldId id="298" r:id="rId6"/>
    <p:sldId id="299" r:id="rId7"/>
    <p:sldId id="300" r:id="rId8"/>
    <p:sldId id="301" r:id="rId9"/>
    <p:sldId id="302" r:id="rId10"/>
    <p:sldId id="304" r:id="rId11"/>
    <p:sldId id="295" r:id="rId12"/>
    <p:sldId id="296" r:id="rId13"/>
    <p:sldId id="297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67" r:id="rId22"/>
    <p:sldId id="292" r:id="rId23"/>
    <p:sldId id="270" r:id="rId24"/>
    <p:sldId id="271" r:id="rId25"/>
    <p:sldId id="272" r:id="rId26"/>
    <p:sldId id="273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C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9" autoAdjust="0"/>
    <p:restoredTop sz="94660"/>
  </p:normalViewPr>
  <p:slideViewPr>
    <p:cSldViewPr>
      <p:cViewPr varScale="1">
        <p:scale>
          <a:sx n="87" d="100"/>
          <a:sy n="87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.tokano\Desktop\2010&#22799;&#12398;&#23398;&#26657;CD-R\&#28436;&#32722;&#35506;&#38988;\&#35506;&#38988;&#29992;&#12487;&#12540;&#12479;\ensyu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52975310435592"/>
          <c:y val="6.5752862657679684E-2"/>
          <c:w val="0.6747218019591168"/>
          <c:h val="0.725275698182759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ensyu柿!$B$29</c:f>
              <c:strCache>
                <c:ptCount val="1"/>
                <c:pt idx="0">
                  <c:v>バス</c:v>
                </c:pt>
              </c:strCache>
            </c:strRef>
          </c:tx>
          <c:invertIfNegative val="0"/>
          <c:cat>
            <c:numRef>
              <c:f>ensyu柿!$A$30:$A$41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</c:numCache>
            </c:numRef>
          </c:cat>
          <c:val>
            <c:numRef>
              <c:f>ensyu柿!$B$30:$B$41</c:f>
              <c:numCache>
                <c:formatCode>General</c:formatCode>
                <c:ptCount val="12"/>
                <c:pt idx="3">
                  <c:v>2</c:v>
                </c:pt>
                <c:pt idx="4">
                  <c:v>24</c:v>
                </c:pt>
                <c:pt idx="6">
                  <c:v>2</c:v>
                </c:pt>
                <c:pt idx="7">
                  <c:v>1</c:v>
                </c:pt>
                <c:pt idx="11">
                  <c:v>21</c:v>
                </c:pt>
              </c:numCache>
            </c:numRef>
          </c:val>
        </c:ser>
        <c:ser>
          <c:idx val="1"/>
          <c:order val="1"/>
          <c:tx>
            <c:strRef>
              <c:f>ensyu柿!$C$29</c:f>
              <c:strCache>
                <c:ptCount val="1"/>
                <c:pt idx="0">
                  <c:v>自家用車</c:v>
                </c:pt>
              </c:strCache>
            </c:strRef>
          </c:tx>
          <c:invertIfNegative val="0"/>
          <c:cat>
            <c:numRef>
              <c:f>ensyu柿!$A$30:$A$41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</c:numCache>
            </c:numRef>
          </c:cat>
          <c:val>
            <c:numRef>
              <c:f>ensyu柿!$C$30:$C$41</c:f>
              <c:numCache>
                <c:formatCode>General</c:formatCode>
                <c:ptCount val="12"/>
                <c:pt idx="0">
                  <c:v>7</c:v>
                </c:pt>
                <c:pt idx="1">
                  <c:v>12</c:v>
                </c:pt>
                <c:pt idx="2">
                  <c:v>10</c:v>
                </c:pt>
                <c:pt idx="3">
                  <c:v>1</c:v>
                </c:pt>
                <c:pt idx="4">
                  <c:v>3</c:v>
                </c:pt>
                <c:pt idx="6">
                  <c:v>11</c:v>
                </c:pt>
                <c:pt idx="7">
                  <c:v>12</c:v>
                </c:pt>
                <c:pt idx="9">
                  <c:v>7</c:v>
                </c:pt>
                <c:pt idx="10">
                  <c:v>5</c:v>
                </c:pt>
                <c:pt idx="11">
                  <c:v>17</c:v>
                </c:pt>
              </c:numCache>
            </c:numRef>
          </c:val>
        </c:ser>
        <c:ser>
          <c:idx val="2"/>
          <c:order val="2"/>
          <c:tx>
            <c:strRef>
              <c:f>ensyu柿!$D$29</c:f>
              <c:strCache>
                <c:ptCount val="1"/>
                <c:pt idx="0">
                  <c:v>自転車</c:v>
                </c:pt>
              </c:strCache>
            </c:strRef>
          </c:tx>
          <c:invertIfNegative val="0"/>
          <c:cat>
            <c:numRef>
              <c:f>ensyu柿!$A$30:$A$41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</c:numCache>
            </c:numRef>
          </c:cat>
          <c:val>
            <c:numRef>
              <c:f>ensyu柿!$D$30:$D$41</c:f>
              <c:numCache>
                <c:formatCode>General</c:formatCode>
                <c:ptCount val="12"/>
                <c:pt idx="0">
                  <c:v>15</c:v>
                </c:pt>
                <c:pt idx="1">
                  <c:v>3</c:v>
                </c:pt>
                <c:pt idx="4">
                  <c:v>3</c:v>
                </c:pt>
                <c:pt idx="6">
                  <c:v>17</c:v>
                </c:pt>
                <c:pt idx="7">
                  <c:v>17</c:v>
                </c:pt>
                <c:pt idx="9">
                  <c:v>4</c:v>
                </c:pt>
                <c:pt idx="10">
                  <c:v>3</c:v>
                </c:pt>
                <c:pt idx="11">
                  <c:v>20</c:v>
                </c:pt>
              </c:numCache>
            </c:numRef>
          </c:val>
        </c:ser>
        <c:ser>
          <c:idx val="3"/>
          <c:order val="3"/>
          <c:tx>
            <c:strRef>
              <c:f>ensyu柿!$E$29</c:f>
              <c:strCache>
                <c:ptCount val="1"/>
                <c:pt idx="0">
                  <c:v>鉄道</c:v>
                </c:pt>
              </c:strCache>
            </c:strRef>
          </c:tx>
          <c:invertIfNegative val="0"/>
          <c:cat>
            <c:numRef>
              <c:f>ensyu柿!$A$30:$A$41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</c:numCache>
            </c:numRef>
          </c:cat>
          <c:val>
            <c:numRef>
              <c:f>ensyu柿!$E$30:$E$41</c:f>
              <c:numCache>
                <c:formatCode>General</c:formatCode>
                <c:ptCount val="12"/>
                <c:pt idx="1">
                  <c:v>3</c:v>
                </c:pt>
                <c:pt idx="3">
                  <c:v>2</c:v>
                </c:pt>
                <c:pt idx="4">
                  <c:v>5</c:v>
                </c:pt>
                <c:pt idx="6">
                  <c:v>3</c:v>
                </c:pt>
                <c:pt idx="7">
                  <c:v>1</c:v>
                </c:pt>
                <c:pt idx="9">
                  <c:v>18</c:v>
                </c:pt>
                <c:pt idx="10">
                  <c:v>10</c:v>
                </c:pt>
                <c:pt idx="11">
                  <c:v>10</c:v>
                </c:pt>
              </c:numCache>
            </c:numRef>
          </c:val>
        </c:ser>
        <c:ser>
          <c:idx val="4"/>
          <c:order val="4"/>
          <c:tx>
            <c:strRef>
              <c:f>ensyu柿!$F$29</c:f>
              <c:strCache>
                <c:ptCount val="1"/>
                <c:pt idx="0">
                  <c:v>徒歩</c:v>
                </c:pt>
              </c:strCache>
            </c:strRef>
          </c:tx>
          <c:invertIfNegative val="0"/>
          <c:cat>
            <c:numRef>
              <c:f>ensyu柿!$A$30:$A$41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</c:numCache>
            </c:numRef>
          </c:cat>
          <c:val>
            <c:numRef>
              <c:f>ensyu柿!$F$30:$F$41</c:f>
              <c:numCache>
                <c:formatCode>General</c:formatCode>
                <c:ptCount val="12"/>
                <c:pt idx="0">
                  <c:v>7</c:v>
                </c:pt>
                <c:pt idx="1">
                  <c:v>10</c:v>
                </c:pt>
                <c:pt idx="2">
                  <c:v>3</c:v>
                </c:pt>
                <c:pt idx="3">
                  <c:v>4</c:v>
                </c:pt>
                <c:pt idx="4">
                  <c:v>15</c:v>
                </c:pt>
                <c:pt idx="5">
                  <c:v>2</c:v>
                </c:pt>
                <c:pt idx="6">
                  <c:v>2</c:v>
                </c:pt>
                <c:pt idx="7">
                  <c:v>6</c:v>
                </c:pt>
                <c:pt idx="8">
                  <c:v>2</c:v>
                </c:pt>
                <c:pt idx="9">
                  <c:v>7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217600"/>
        <c:axId val="166286080"/>
      </c:barChart>
      <c:catAx>
        <c:axId val="166217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/>
                  <a:t>到着地ゾーン</a:t>
                </a:r>
              </a:p>
            </c:rich>
          </c:tx>
          <c:layout>
            <c:manualLayout>
              <c:xMode val="edge"/>
              <c:yMode val="edge"/>
              <c:x val="0.38847618900676423"/>
              <c:y val="0.884616571268365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ja-JP"/>
          </a:p>
        </c:txPr>
        <c:crossAx val="1662860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662860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ja-JP"/>
                  <a:t>トリップ個数</a:t>
                </a:r>
              </a:p>
            </c:rich>
          </c:tx>
          <c:layout>
            <c:manualLayout>
              <c:xMode val="edge"/>
              <c:yMode val="edge"/>
              <c:x val="3.7174754928876959E-2"/>
              <c:y val="0.32692351546874393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ja-JP"/>
          </a:p>
        </c:txPr>
        <c:crossAx val="166217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271451040684397"/>
          <c:y val="0.2939564382786185"/>
          <c:w val="0.16614620277234154"/>
          <c:h val="0.510176948041791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Sheet1!$M$14</c:f>
              <c:strCache>
                <c:ptCount val="1"/>
                <c:pt idx="0">
                  <c:v>バス</c:v>
                </c:pt>
              </c:strCache>
            </c:strRef>
          </c:tx>
          <c:invertIfNegative val="0"/>
          <c:cat>
            <c:strRef>
              <c:f>Sheet1!$N$13:$R$13</c:f>
              <c:strCache>
                <c:ptCount val="5"/>
                <c:pt idx="0">
                  <c:v>元町</c:v>
                </c:pt>
                <c:pt idx="1">
                  <c:v>戸部</c:v>
                </c:pt>
                <c:pt idx="2">
                  <c:v>横浜駅</c:v>
                </c:pt>
                <c:pt idx="3">
                  <c:v>関内</c:v>
                </c:pt>
                <c:pt idx="4">
                  <c:v>ランドマーク</c:v>
                </c:pt>
              </c:strCache>
            </c:strRef>
          </c:cat>
          <c:val>
            <c:numRef>
              <c:f>Sheet1!$N$14:$R$14</c:f>
              <c:numCache>
                <c:formatCode>General</c:formatCode>
                <c:ptCount val="5"/>
                <c:pt idx="1">
                  <c:v>1</c:v>
                </c:pt>
                <c:pt idx="2">
                  <c:v>1</c:v>
                </c:pt>
                <c:pt idx="3">
                  <c:v>25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Sheet1!$M$15</c:f>
              <c:strCache>
                <c:ptCount val="1"/>
                <c:pt idx="0">
                  <c:v>自家用車</c:v>
                </c:pt>
              </c:strCache>
            </c:strRef>
          </c:tx>
          <c:invertIfNegative val="0"/>
          <c:cat>
            <c:strRef>
              <c:f>Sheet1!$N$13:$R$13</c:f>
              <c:strCache>
                <c:ptCount val="5"/>
                <c:pt idx="0">
                  <c:v>元町</c:v>
                </c:pt>
                <c:pt idx="1">
                  <c:v>戸部</c:v>
                </c:pt>
                <c:pt idx="2">
                  <c:v>横浜駅</c:v>
                </c:pt>
                <c:pt idx="3">
                  <c:v>関内</c:v>
                </c:pt>
                <c:pt idx="4">
                  <c:v>ランドマーク</c:v>
                </c:pt>
              </c:strCache>
            </c:strRef>
          </c:cat>
          <c:val>
            <c:numRef>
              <c:f>Sheet1!$N$15:$R$15</c:f>
              <c:numCache>
                <c:formatCode>General</c:formatCode>
                <c:ptCount val="5"/>
                <c:pt idx="0">
                  <c:v>19</c:v>
                </c:pt>
                <c:pt idx="1">
                  <c:v>21</c:v>
                </c:pt>
                <c:pt idx="2">
                  <c:v>12</c:v>
                </c:pt>
                <c:pt idx="3">
                  <c:v>2</c:v>
                </c:pt>
                <c:pt idx="4">
                  <c:v>13</c:v>
                </c:pt>
              </c:numCache>
            </c:numRef>
          </c:val>
        </c:ser>
        <c:ser>
          <c:idx val="2"/>
          <c:order val="2"/>
          <c:tx>
            <c:strRef>
              <c:f>Sheet1!$M$16</c:f>
              <c:strCache>
                <c:ptCount val="1"/>
                <c:pt idx="0">
                  <c:v>自転車</c:v>
                </c:pt>
              </c:strCache>
            </c:strRef>
          </c:tx>
          <c:invertIfNegative val="0"/>
          <c:cat>
            <c:strRef>
              <c:f>Sheet1!$N$13:$R$13</c:f>
              <c:strCache>
                <c:ptCount val="5"/>
                <c:pt idx="0">
                  <c:v>元町</c:v>
                </c:pt>
                <c:pt idx="1">
                  <c:v>戸部</c:v>
                </c:pt>
                <c:pt idx="2">
                  <c:v>横浜駅</c:v>
                </c:pt>
                <c:pt idx="3">
                  <c:v>関内</c:v>
                </c:pt>
                <c:pt idx="4">
                  <c:v>ランドマーク</c:v>
                </c:pt>
              </c:strCache>
            </c:strRef>
          </c:cat>
          <c:val>
            <c:numRef>
              <c:f>Sheet1!$N$16:$R$16</c:f>
              <c:numCache>
                <c:formatCode>General</c:formatCode>
                <c:ptCount val="5"/>
                <c:pt idx="0">
                  <c:v>17</c:v>
                </c:pt>
                <c:pt idx="1">
                  <c:v>17</c:v>
                </c:pt>
                <c:pt idx="2">
                  <c:v>7</c:v>
                </c:pt>
                <c:pt idx="3">
                  <c:v>4</c:v>
                </c:pt>
                <c:pt idx="4">
                  <c:v>17</c:v>
                </c:pt>
              </c:numCache>
            </c:numRef>
          </c:val>
        </c:ser>
        <c:ser>
          <c:idx val="3"/>
          <c:order val="3"/>
          <c:tx>
            <c:strRef>
              <c:f>Sheet1!$M$17</c:f>
              <c:strCache>
                <c:ptCount val="1"/>
                <c:pt idx="0">
                  <c:v>鉄道</c:v>
                </c:pt>
              </c:strCache>
            </c:strRef>
          </c:tx>
          <c:invertIfNegative val="0"/>
          <c:cat>
            <c:strRef>
              <c:f>Sheet1!$N$13:$R$13</c:f>
              <c:strCache>
                <c:ptCount val="5"/>
                <c:pt idx="0">
                  <c:v>元町</c:v>
                </c:pt>
                <c:pt idx="1">
                  <c:v>戸部</c:v>
                </c:pt>
                <c:pt idx="2">
                  <c:v>横浜駅</c:v>
                </c:pt>
                <c:pt idx="3">
                  <c:v>関内</c:v>
                </c:pt>
                <c:pt idx="4">
                  <c:v>ランドマーク</c:v>
                </c:pt>
              </c:strCache>
            </c:strRef>
          </c:cat>
          <c:val>
            <c:numRef>
              <c:f>Sheet1!$N$17:$R$17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28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</c:ser>
        <c:ser>
          <c:idx val="4"/>
          <c:order val="4"/>
          <c:tx>
            <c:strRef>
              <c:f>Sheet1!$M$18</c:f>
              <c:strCache>
                <c:ptCount val="1"/>
                <c:pt idx="0">
                  <c:v>徒歩</c:v>
                </c:pt>
              </c:strCache>
            </c:strRef>
          </c:tx>
          <c:invertIfNegative val="0"/>
          <c:cat>
            <c:strRef>
              <c:f>Sheet1!$N$13:$R$13</c:f>
              <c:strCache>
                <c:ptCount val="5"/>
                <c:pt idx="0">
                  <c:v>元町</c:v>
                </c:pt>
                <c:pt idx="1">
                  <c:v>戸部</c:v>
                </c:pt>
                <c:pt idx="2">
                  <c:v>横浜駅</c:v>
                </c:pt>
                <c:pt idx="3">
                  <c:v>関内</c:v>
                </c:pt>
                <c:pt idx="4">
                  <c:v>ランドマーク</c:v>
                </c:pt>
              </c:strCache>
            </c:strRef>
          </c:cat>
          <c:val>
            <c:numRef>
              <c:f>Sheet1!$N$18:$R$18</c:f>
              <c:numCache>
                <c:formatCode>General</c:formatCode>
                <c:ptCount val="5"/>
                <c:pt idx="0">
                  <c:v>21</c:v>
                </c:pt>
                <c:pt idx="1">
                  <c:v>6</c:v>
                </c:pt>
                <c:pt idx="2">
                  <c:v>10</c:v>
                </c:pt>
                <c:pt idx="3">
                  <c:v>16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563712"/>
        <c:axId val="115160192"/>
      </c:barChart>
      <c:catAx>
        <c:axId val="114563712"/>
        <c:scaling>
          <c:orientation val="minMax"/>
        </c:scaling>
        <c:delete val="0"/>
        <c:axPos val="l"/>
        <c:majorTickMark val="out"/>
        <c:minorTickMark val="none"/>
        <c:tickLblPos val="nextTo"/>
        <c:crossAx val="115160192"/>
        <c:crosses val="autoZero"/>
        <c:auto val="1"/>
        <c:lblAlgn val="ctr"/>
        <c:lblOffset val="100"/>
        <c:noMultiLvlLbl val="0"/>
      </c:catAx>
      <c:valAx>
        <c:axId val="11516019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4563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pivotSource>
    <c:name>[Microsoft PowerPoint 内のグラフ]Sheet10!ﾋﾟﾎﾞｯﾄﾃｰﾌﾞﾙ2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5.6901294930894526E-2"/>
          <c:y val="2.4859993971411806E-2"/>
          <c:w val="0.71997616568896994"/>
          <c:h val="0.86568720053581549"/>
        </c:manualLayout>
      </c:layout>
      <c:areaChart>
        <c:grouping val="stacked"/>
        <c:varyColors val="0"/>
        <c:ser>
          <c:idx val="0"/>
          <c:order val="0"/>
          <c:tx>
            <c:strRef>
              <c:f>Sheet10!$B$3:$B$4</c:f>
              <c:strCache>
                <c:ptCount val="1"/>
                <c:pt idx="0">
                  <c:v>0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Sheet10!$B$5:$B$13</c:f>
              <c:numCache>
                <c:formatCode>General</c:formatCode>
                <c:ptCount val="8"/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Sheet10!$C$3:$C$4</c:f>
              <c:strCache>
                <c:ptCount val="1"/>
                <c:pt idx="0">
                  <c:v>バス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Sheet10!$C$5:$C$13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13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Sheet10!$D$3:$D$4</c:f>
              <c:strCache>
                <c:ptCount val="1"/>
                <c:pt idx="0">
                  <c:v>自家用車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Sheet10!$D$5:$D$13</c:f>
              <c:numCache>
                <c:formatCode>General</c:formatCode>
                <c:ptCount val="8"/>
                <c:pt idx="0">
                  <c:v>26</c:v>
                </c:pt>
                <c:pt idx="1">
                  <c:v>6</c:v>
                </c:pt>
                <c:pt idx="2">
                  <c:v>22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13</c:v>
                </c:pt>
              </c:numCache>
            </c:numRef>
          </c:val>
        </c:ser>
        <c:ser>
          <c:idx val="3"/>
          <c:order val="3"/>
          <c:tx>
            <c:strRef>
              <c:f>Sheet10!$E$3:$E$4</c:f>
              <c:strCache>
                <c:ptCount val="1"/>
                <c:pt idx="0">
                  <c:v>自転車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Sheet10!$E$5:$E$13</c:f>
              <c:numCache>
                <c:formatCode>General</c:formatCode>
                <c:ptCount val="8"/>
                <c:pt idx="0">
                  <c:v>15</c:v>
                </c:pt>
                <c:pt idx="1">
                  <c:v>2</c:v>
                </c:pt>
                <c:pt idx="2">
                  <c:v>9</c:v>
                </c:pt>
                <c:pt idx="3">
                  <c:v>10</c:v>
                </c:pt>
                <c:pt idx="4">
                  <c:v>8</c:v>
                </c:pt>
                <c:pt idx="5">
                  <c:v>25</c:v>
                </c:pt>
                <c:pt idx="6">
                  <c:v>13</c:v>
                </c:pt>
              </c:numCache>
            </c:numRef>
          </c:val>
        </c:ser>
        <c:ser>
          <c:idx val="4"/>
          <c:order val="4"/>
          <c:tx>
            <c:strRef>
              <c:f>Sheet10!$F$3:$F$4</c:f>
              <c:strCache>
                <c:ptCount val="1"/>
                <c:pt idx="0">
                  <c:v>鉄道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Sheet10!$F$5:$F$13</c:f>
              <c:numCache>
                <c:formatCode>General</c:formatCode>
                <c:ptCount val="8"/>
                <c:pt idx="0">
                  <c:v>2</c:v>
                </c:pt>
                <c:pt idx="1">
                  <c:v>9</c:v>
                </c:pt>
                <c:pt idx="2">
                  <c:v>5</c:v>
                </c:pt>
                <c:pt idx="3">
                  <c:v>14</c:v>
                </c:pt>
                <c:pt idx="4">
                  <c:v>6</c:v>
                </c:pt>
                <c:pt idx="5">
                  <c:v>10</c:v>
                </c:pt>
                <c:pt idx="6">
                  <c:v>6</c:v>
                </c:pt>
              </c:numCache>
            </c:numRef>
          </c:val>
        </c:ser>
        <c:ser>
          <c:idx val="5"/>
          <c:order val="5"/>
          <c:tx>
            <c:strRef>
              <c:f>Sheet10!$G$3:$G$4</c:f>
              <c:strCache>
                <c:ptCount val="1"/>
                <c:pt idx="0">
                  <c:v>徒歩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Sheet10!$G$5:$G$13</c:f>
              <c:numCache>
                <c:formatCode>General</c:formatCode>
                <c:ptCount val="8"/>
                <c:pt idx="0">
                  <c:v>18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9</c:v>
                </c:pt>
                <c:pt idx="5">
                  <c:v>11</c:v>
                </c:pt>
                <c:pt idx="6">
                  <c:v>19</c:v>
                </c:pt>
              </c:numCache>
            </c:numRef>
          </c:val>
        </c:ser>
        <c:ser>
          <c:idx val="6"/>
          <c:order val="6"/>
          <c:tx>
            <c:strRef>
              <c:f>Sheet10!$H$3:$H$4</c:f>
              <c:strCache>
                <c:ptCount val="1"/>
                <c:pt idx="0">
                  <c:v>(空白)</c:v>
                </c:pt>
              </c:strCache>
            </c:strRef>
          </c:tx>
          <c:cat>
            <c:strRef>
              <c:f>Sheet10!$A$5:$A$13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Sheet10!$H$5:$H$13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006656"/>
        <c:axId val="114222592"/>
      </c:areaChart>
      <c:catAx>
        <c:axId val="114006656"/>
        <c:scaling>
          <c:orientation val="minMax"/>
        </c:scaling>
        <c:delete val="0"/>
        <c:axPos val="b"/>
        <c:majorTickMark val="out"/>
        <c:minorTickMark val="none"/>
        <c:tickLblPos val="nextTo"/>
        <c:crossAx val="114222592"/>
        <c:crosses val="autoZero"/>
        <c:auto val="1"/>
        <c:lblAlgn val="ctr"/>
        <c:lblOffset val="100"/>
        <c:noMultiLvlLbl val="0"/>
      </c:catAx>
      <c:valAx>
        <c:axId val="11422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006656"/>
        <c:crosses val="autoZero"/>
        <c:crossBetween val="midCat"/>
      </c:valAx>
    </c:plotArea>
    <c:legend>
      <c:legendPos val="r"/>
      <c:legendEntry>
        <c:idx val="0"/>
        <c:delete val="1"/>
      </c:legendEntry>
      <c:legendEntry>
        <c:idx val="6"/>
        <c:delete val="1"/>
      </c:legendEntry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pivotSource>
    <c:name>[Microsoft PowerPoint 内のグラフ]Sheet14!ﾋﾟﾎﾞｯﾄﾃｰﾌﾞﾙ1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Sheet14!$B$3:$B$4</c:f>
              <c:strCache>
                <c:ptCount val="1"/>
                <c:pt idx="0">
                  <c:v>0</c:v>
                </c:pt>
              </c:strCache>
            </c:strRef>
          </c:tx>
          <c:marker>
            <c:symbol val="none"/>
          </c:marker>
          <c:cat>
            <c:strRef>
              <c:f>Sheet14!$A$5:$A$23</c:f>
              <c:strCache>
                <c:ptCount val="1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</c:strCache>
            </c:strRef>
          </c:cat>
          <c:val>
            <c:numRef>
              <c:f>Sheet14!$B$5:$B$23</c:f>
              <c:numCache>
                <c:formatCode>General</c:formatCode>
                <c:ptCount val="18"/>
                <c:pt idx="5">
                  <c:v>1</c:v>
                </c:pt>
                <c:pt idx="10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Sheet14!$C$3:$C$4</c:f>
              <c:strCache>
                <c:ptCount val="1"/>
                <c:pt idx="0">
                  <c:v>バス</c:v>
                </c:pt>
              </c:strCache>
            </c:strRef>
          </c:tx>
          <c:marker>
            <c:symbol val="none"/>
          </c:marker>
          <c:cat>
            <c:strRef>
              <c:f>Sheet14!$A$5:$A$23</c:f>
              <c:strCache>
                <c:ptCount val="1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</c:strCache>
            </c:strRef>
          </c:cat>
          <c:val>
            <c:numRef>
              <c:f>Sheet14!$C$5:$C$23</c:f>
              <c:numCache>
                <c:formatCode>General</c:formatCode>
                <c:ptCount val="18"/>
                <c:pt idx="1">
                  <c:v>13</c:v>
                </c:pt>
                <c:pt idx="2">
                  <c:v>3</c:v>
                </c:pt>
                <c:pt idx="3">
                  <c:v>5</c:v>
                </c:pt>
                <c:pt idx="5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6</c:v>
                </c:pt>
                <c:pt idx="12">
                  <c:v>3</c:v>
                </c:pt>
                <c:pt idx="13">
                  <c:v>5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Sheet14!$D$3:$D$4</c:f>
              <c:strCache>
                <c:ptCount val="1"/>
                <c:pt idx="0">
                  <c:v>自家用車</c:v>
                </c:pt>
              </c:strCache>
            </c:strRef>
          </c:tx>
          <c:marker>
            <c:symbol val="none"/>
          </c:marker>
          <c:cat>
            <c:strRef>
              <c:f>Sheet14!$A$5:$A$23</c:f>
              <c:strCache>
                <c:ptCount val="1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</c:strCache>
            </c:strRef>
          </c:cat>
          <c:val>
            <c:numRef>
              <c:f>Sheet14!$D$5:$D$23</c:f>
              <c:numCache>
                <c:formatCode>General</c:formatCode>
                <c:ptCount val="18"/>
                <c:pt idx="0">
                  <c:v>6</c:v>
                </c:pt>
                <c:pt idx="1">
                  <c:v>8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5</c:v>
                </c:pt>
                <c:pt idx="7">
                  <c:v>6</c:v>
                </c:pt>
                <c:pt idx="8">
                  <c:v>3</c:v>
                </c:pt>
                <c:pt idx="9">
                  <c:v>3</c:v>
                </c:pt>
                <c:pt idx="10">
                  <c:v>7</c:v>
                </c:pt>
                <c:pt idx="11">
                  <c:v>4</c:v>
                </c:pt>
                <c:pt idx="12">
                  <c:v>7</c:v>
                </c:pt>
                <c:pt idx="13">
                  <c:v>6</c:v>
                </c:pt>
                <c:pt idx="14">
                  <c:v>5</c:v>
                </c:pt>
                <c:pt idx="15">
                  <c:v>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Sheet14!$E$3:$E$4</c:f>
              <c:strCache>
                <c:ptCount val="1"/>
                <c:pt idx="0">
                  <c:v>自転車</c:v>
                </c:pt>
              </c:strCache>
            </c:strRef>
          </c:tx>
          <c:marker>
            <c:symbol val="none"/>
          </c:marker>
          <c:cat>
            <c:strRef>
              <c:f>Sheet14!$A$5:$A$23</c:f>
              <c:strCache>
                <c:ptCount val="1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</c:strCache>
            </c:strRef>
          </c:cat>
          <c:val>
            <c:numRef>
              <c:f>Sheet14!$E$5:$E$23</c:f>
              <c:numCache>
                <c:formatCode>General</c:formatCode>
                <c:ptCount val="18"/>
                <c:pt idx="3">
                  <c:v>10</c:v>
                </c:pt>
                <c:pt idx="4">
                  <c:v>13</c:v>
                </c:pt>
                <c:pt idx="5">
                  <c:v>5</c:v>
                </c:pt>
                <c:pt idx="6">
                  <c:v>7</c:v>
                </c:pt>
                <c:pt idx="7">
                  <c:v>5</c:v>
                </c:pt>
                <c:pt idx="8">
                  <c:v>9</c:v>
                </c:pt>
                <c:pt idx="9">
                  <c:v>15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3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Sheet14!$F$3:$F$4</c:f>
              <c:strCache>
                <c:ptCount val="1"/>
                <c:pt idx="0">
                  <c:v>鉄道</c:v>
                </c:pt>
              </c:strCache>
            </c:strRef>
          </c:tx>
          <c:marker>
            <c:symbol val="none"/>
          </c:marker>
          <c:cat>
            <c:strRef>
              <c:f>Sheet14!$A$5:$A$23</c:f>
              <c:strCache>
                <c:ptCount val="1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</c:strCache>
            </c:strRef>
          </c:cat>
          <c:val>
            <c:numRef>
              <c:f>Sheet14!$F$5:$F$23</c:f>
              <c:numCache>
                <c:formatCode>General</c:formatCode>
                <c:ptCount val="18"/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7</c:v>
                </c:pt>
                <c:pt idx="7">
                  <c:v>2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13</c:v>
                </c:pt>
                <c:pt idx="12">
                  <c:v>7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7">
                  <c:v>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Sheet14!$G$3:$G$4</c:f>
              <c:strCache>
                <c:ptCount val="1"/>
                <c:pt idx="0">
                  <c:v>徒歩</c:v>
                </c:pt>
              </c:strCache>
            </c:strRef>
          </c:tx>
          <c:marker>
            <c:symbol val="none"/>
          </c:marker>
          <c:cat>
            <c:strRef>
              <c:f>Sheet14!$A$5:$A$23</c:f>
              <c:strCache>
                <c:ptCount val="18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</c:strCache>
            </c:strRef>
          </c:cat>
          <c:val>
            <c:numRef>
              <c:f>Sheet14!$G$5:$G$23</c:f>
              <c:numCache>
                <c:formatCode>General</c:formatCode>
                <c:ptCount val="18"/>
                <c:pt idx="2">
                  <c:v>1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11</c:v>
                </c:pt>
                <c:pt idx="7">
                  <c:v>5</c:v>
                </c:pt>
                <c:pt idx="8">
                  <c:v>3</c:v>
                </c:pt>
                <c:pt idx="9">
                  <c:v>6</c:v>
                </c:pt>
                <c:pt idx="10">
                  <c:v>7</c:v>
                </c:pt>
                <c:pt idx="11">
                  <c:v>7</c:v>
                </c:pt>
                <c:pt idx="12">
                  <c:v>4</c:v>
                </c:pt>
                <c:pt idx="13">
                  <c:v>3</c:v>
                </c:pt>
                <c:pt idx="14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495680"/>
        <c:axId val="287497216"/>
      </c:lineChart>
      <c:catAx>
        <c:axId val="287495680"/>
        <c:scaling>
          <c:orientation val="minMax"/>
        </c:scaling>
        <c:delete val="0"/>
        <c:axPos val="b"/>
        <c:majorTickMark val="out"/>
        <c:minorTickMark val="none"/>
        <c:tickLblPos val="nextTo"/>
        <c:crossAx val="287497216"/>
        <c:crosses val="autoZero"/>
        <c:auto val="1"/>
        <c:lblAlgn val="ctr"/>
        <c:lblOffset val="100"/>
        <c:noMultiLvlLbl val="0"/>
      </c:catAx>
      <c:valAx>
        <c:axId val="287497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7495680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[Microsoft PowerPoint 内のグラフ]Sheet4!ﾋﾟﾎﾞｯﾄﾃｰﾌﾞﾙ2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Sheet4!$B$3:$B$4</c:f>
              <c:strCache>
                <c:ptCount val="1"/>
                <c:pt idx="0">
                  <c:v>その他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Sheet4!$B$5:$B$15</c:f>
              <c:numCache>
                <c:formatCode>General</c:formatCode>
                <c:ptCount val="10"/>
                <c:pt idx="0">
                  <c:v>1</c:v>
                </c:pt>
                <c:pt idx="1">
                  <c:v>21</c:v>
                </c:pt>
                <c:pt idx="2">
                  <c:v>8</c:v>
                </c:pt>
                <c:pt idx="3">
                  <c:v>5</c:v>
                </c:pt>
                <c:pt idx="4">
                  <c:v>2</c:v>
                </c:pt>
                <c:pt idx="5">
                  <c:v>5</c:v>
                </c:pt>
                <c:pt idx="6">
                  <c:v>5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Sheet4!$C$3:$C$4</c:f>
              <c:strCache>
                <c:ptCount val="1"/>
                <c:pt idx="0">
                  <c:v>帰社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Sheet4!$C$5:$C$15</c:f>
              <c:numCache>
                <c:formatCode>General</c:formatCode>
                <c:ptCount val="10"/>
                <c:pt idx="1">
                  <c:v>1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Sheet4!$D$3:$D$4</c:f>
              <c:strCache>
                <c:ptCount val="1"/>
                <c:pt idx="0">
                  <c:v>帰宅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Sheet4!$D$5:$D$15</c:f>
              <c:numCache>
                <c:formatCode>General</c:formatCode>
                <c:ptCount val="10"/>
                <c:pt idx="1">
                  <c:v>57</c:v>
                </c:pt>
                <c:pt idx="2">
                  <c:v>25</c:v>
                </c:pt>
                <c:pt idx="3">
                  <c:v>14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Sheet4!$E$3:$E$4</c:f>
              <c:strCache>
                <c:ptCount val="1"/>
                <c:pt idx="0">
                  <c:v>業務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Sheet4!$E$5:$E$15</c:f>
              <c:numCache>
                <c:formatCode>General</c:formatCode>
                <c:ptCount val="10"/>
                <c:pt idx="1">
                  <c:v>1</c:v>
                </c:pt>
                <c:pt idx="2">
                  <c:v>3</c:v>
                </c:pt>
                <c:pt idx="3">
                  <c:v>11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</c:ser>
        <c:ser>
          <c:idx val="4"/>
          <c:order val="4"/>
          <c:tx>
            <c:strRef>
              <c:f>Sheet4!$F$3:$F$4</c:f>
              <c:strCache>
                <c:ptCount val="1"/>
                <c:pt idx="0">
                  <c:v>娯楽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Sheet4!$F$5:$F$15</c:f>
              <c:numCache>
                <c:formatCode>General</c:formatCode>
                <c:ptCount val="10"/>
                <c:pt idx="3">
                  <c:v>3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</c:ser>
        <c:ser>
          <c:idx val="5"/>
          <c:order val="5"/>
          <c:tx>
            <c:strRef>
              <c:f>Sheet4!$G$3:$G$4</c:f>
              <c:strCache>
                <c:ptCount val="1"/>
                <c:pt idx="0">
                  <c:v>散歩･回遊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Sheet4!$G$5:$G$15</c:f>
              <c:numCache>
                <c:formatCode>General</c:formatCode>
                <c:ptCount val="10"/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</c:ser>
        <c:ser>
          <c:idx val="6"/>
          <c:order val="6"/>
          <c:tx>
            <c:strRef>
              <c:f>Sheet4!$H$3:$H$4</c:f>
              <c:strCache>
                <c:ptCount val="1"/>
                <c:pt idx="0">
                  <c:v>出勤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Sheet4!$H$5:$H$15</c:f>
              <c:numCache>
                <c:formatCode>General</c:formatCode>
                <c:ptCount val="10"/>
                <c:pt idx="1">
                  <c:v>19</c:v>
                </c:pt>
                <c:pt idx="2">
                  <c:v>8</c:v>
                </c:pt>
                <c:pt idx="3">
                  <c:v>8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7"/>
          <c:order val="7"/>
          <c:tx>
            <c:strRef>
              <c:f>Sheet4!$I$3:$I$4</c:f>
              <c:strCache>
                <c:ptCount val="1"/>
                <c:pt idx="0">
                  <c:v>食事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Sheet4!$I$5:$I$15</c:f>
              <c:numCache>
                <c:formatCode>General</c:formatCode>
                <c:ptCount val="10"/>
                <c:pt idx="1">
                  <c:v>8</c:v>
                </c:pt>
                <c:pt idx="2">
                  <c:v>9</c:v>
                </c:pt>
                <c:pt idx="3">
                  <c:v>4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8"/>
          <c:order val="8"/>
          <c:tx>
            <c:strRef>
              <c:f>Sheet4!$J$3:$J$4</c:f>
              <c:strCache>
                <c:ptCount val="1"/>
                <c:pt idx="0">
                  <c:v>買い物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Sheet4!$J$5:$J$15</c:f>
              <c:numCache>
                <c:formatCode>General</c:formatCode>
                <c:ptCount val="10"/>
                <c:pt idx="1">
                  <c:v>12</c:v>
                </c:pt>
                <c:pt idx="2">
                  <c:v>14</c:v>
                </c:pt>
                <c:pt idx="3">
                  <c:v>13</c:v>
                </c:pt>
                <c:pt idx="4">
                  <c:v>8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9"/>
          <c:order val="9"/>
          <c:tx>
            <c:strRef>
              <c:f>Sheet4!$K$3:$K$4</c:f>
              <c:strCache>
                <c:ptCount val="1"/>
                <c:pt idx="0">
                  <c:v>(空白)</c:v>
                </c:pt>
              </c:strCache>
            </c:strRef>
          </c:tx>
          <c:invertIfNegative val="0"/>
          <c:cat>
            <c:strRef>
              <c:f>Sheet4!$A$5:$A$15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(空白)</c:v>
                </c:pt>
              </c:strCache>
            </c:strRef>
          </c:cat>
          <c:val>
            <c:numRef>
              <c:f>Sheet4!$K$5:$K$15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8629888"/>
        <c:axId val="288631424"/>
        <c:axId val="0"/>
      </c:bar3DChart>
      <c:catAx>
        <c:axId val="288629888"/>
        <c:scaling>
          <c:orientation val="minMax"/>
        </c:scaling>
        <c:delete val="0"/>
        <c:axPos val="l"/>
        <c:majorTickMark val="out"/>
        <c:minorTickMark val="none"/>
        <c:tickLblPos val="nextTo"/>
        <c:crossAx val="288631424"/>
        <c:crosses val="autoZero"/>
        <c:auto val="1"/>
        <c:lblAlgn val="ctr"/>
        <c:lblOffset val="100"/>
        <c:noMultiLvlLbl val="0"/>
      </c:catAx>
      <c:valAx>
        <c:axId val="2886314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88629888"/>
        <c:crosses val="autoZero"/>
        <c:crossBetween val="between"/>
      </c:valAx>
    </c:plotArea>
    <c:legend>
      <c:legendPos val="r"/>
      <c:legendEntry>
        <c:idx val="9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[trip２１００.xlsx]Sheet6!ﾋﾟﾎﾞｯﾄﾃｰﾌﾞﾙ6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3.280553438247262E-2"/>
          <c:y val="5.8142093470852925E-2"/>
          <c:w val="0.81606078667750392"/>
          <c:h val="0.85398920151724844"/>
        </c:manualLayout>
      </c:layout>
      <c:areaChart>
        <c:grouping val="stacked"/>
        <c:varyColors val="0"/>
        <c:ser>
          <c:idx val="0"/>
          <c:order val="0"/>
          <c:tx>
            <c:strRef>
              <c:f>Sheet6!$B$3:$B$4</c:f>
              <c:strCache>
                <c:ptCount val="1"/>
                <c:pt idx="0">
                  <c:v>ｺﾝﾋﾞﾆ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Sheet6!$B$5:$B$29</c:f>
              <c:numCache>
                <c:formatCode>General</c:formatCode>
                <c:ptCount val="24"/>
                <c:pt idx="0">
                  <c:v>1</c:v>
                </c:pt>
                <c:pt idx="9">
                  <c:v>1</c:v>
                </c:pt>
                <c:pt idx="10">
                  <c:v>1</c:v>
                </c:pt>
                <c:pt idx="13">
                  <c:v>1</c:v>
                </c:pt>
                <c:pt idx="20">
                  <c:v>1</c:v>
                </c:pt>
                <c:pt idx="21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Sheet6!$C$3:$C$4</c:f>
              <c:strCache>
                <c:ptCount val="1"/>
                <c:pt idx="0">
                  <c:v>ｽｰﾊﾟｰ・食料品店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Sheet6!$C$5:$C$29</c:f>
              <c:numCache>
                <c:formatCode>General</c:formatCode>
                <c:ptCount val="24"/>
                <c:pt idx="3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15</c:v>
                </c:pt>
                <c:pt idx="10">
                  <c:v>9</c:v>
                </c:pt>
                <c:pt idx="11">
                  <c:v>3</c:v>
                </c:pt>
                <c:pt idx="12">
                  <c:v>2</c:v>
                </c:pt>
                <c:pt idx="13">
                  <c:v>14</c:v>
                </c:pt>
                <c:pt idx="14">
                  <c:v>20</c:v>
                </c:pt>
                <c:pt idx="15">
                  <c:v>15</c:v>
                </c:pt>
                <c:pt idx="16">
                  <c:v>15</c:v>
                </c:pt>
                <c:pt idx="17">
                  <c:v>21</c:v>
                </c:pt>
                <c:pt idx="18">
                  <c:v>19</c:v>
                </c:pt>
                <c:pt idx="19">
                  <c:v>5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Sheet6!$D$3:$D$4</c:f>
              <c:strCache>
                <c:ptCount val="1"/>
                <c:pt idx="0">
                  <c:v>その他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Sheet6!$D$5:$D$29</c:f>
              <c:numCache>
                <c:formatCode>General</c:formatCode>
                <c:ptCount val="24"/>
                <c:pt idx="0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17</c:v>
                </c:pt>
                <c:pt idx="9">
                  <c:v>7</c:v>
                </c:pt>
                <c:pt idx="10">
                  <c:v>6</c:v>
                </c:pt>
                <c:pt idx="11">
                  <c:v>10</c:v>
                </c:pt>
                <c:pt idx="12">
                  <c:v>15</c:v>
                </c:pt>
                <c:pt idx="13">
                  <c:v>20</c:v>
                </c:pt>
                <c:pt idx="14">
                  <c:v>8</c:v>
                </c:pt>
                <c:pt idx="15">
                  <c:v>12</c:v>
                </c:pt>
                <c:pt idx="16">
                  <c:v>4</c:v>
                </c:pt>
                <c:pt idx="17">
                  <c:v>5</c:v>
                </c:pt>
                <c:pt idx="18">
                  <c:v>6</c:v>
                </c:pt>
                <c:pt idx="19">
                  <c:v>1</c:v>
                </c:pt>
                <c:pt idx="20">
                  <c:v>4</c:v>
                </c:pt>
                <c:pt idx="21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Sheet6!$E$3:$E$4</c:f>
              <c:strCache>
                <c:ptCount val="1"/>
                <c:pt idx="0">
                  <c:v>その他の商業施設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Sheet6!$E$5:$E$29</c:f>
              <c:numCache>
                <c:formatCode>General</c:formatCode>
                <c:ptCount val="24"/>
                <c:pt idx="8">
                  <c:v>2</c:v>
                </c:pt>
                <c:pt idx="10">
                  <c:v>5</c:v>
                </c:pt>
                <c:pt idx="11">
                  <c:v>7</c:v>
                </c:pt>
                <c:pt idx="12">
                  <c:v>9</c:v>
                </c:pt>
                <c:pt idx="13">
                  <c:v>5</c:v>
                </c:pt>
                <c:pt idx="14">
                  <c:v>5</c:v>
                </c:pt>
                <c:pt idx="15">
                  <c:v>8</c:v>
                </c:pt>
                <c:pt idx="16">
                  <c:v>3</c:v>
                </c:pt>
                <c:pt idx="17">
                  <c:v>8</c:v>
                </c:pt>
                <c:pt idx="18">
                  <c:v>4</c:v>
                </c:pt>
                <c:pt idx="20">
                  <c:v>2</c:v>
                </c:pt>
              </c:numCache>
            </c:numRef>
          </c:val>
        </c:ser>
        <c:ser>
          <c:idx val="4"/>
          <c:order val="4"/>
          <c:tx>
            <c:strRef>
              <c:f>Sheet6!$F$3:$F$4</c:f>
              <c:strCache>
                <c:ptCount val="1"/>
                <c:pt idx="0">
                  <c:v>ﾃﾞﾊﾟｰﾄ・ﾓｰﾙ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Sheet6!$F$5:$F$29</c:f>
              <c:numCache>
                <c:formatCode>General</c:formatCode>
                <c:ptCount val="24"/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6</c:v>
                </c:pt>
                <c:pt idx="10">
                  <c:v>20</c:v>
                </c:pt>
                <c:pt idx="11">
                  <c:v>11</c:v>
                </c:pt>
                <c:pt idx="12">
                  <c:v>12</c:v>
                </c:pt>
                <c:pt idx="13">
                  <c:v>7</c:v>
                </c:pt>
                <c:pt idx="14">
                  <c:v>11</c:v>
                </c:pt>
                <c:pt idx="15">
                  <c:v>19</c:v>
                </c:pt>
                <c:pt idx="16">
                  <c:v>15</c:v>
                </c:pt>
                <c:pt idx="17">
                  <c:v>23</c:v>
                </c:pt>
                <c:pt idx="18">
                  <c:v>18</c:v>
                </c:pt>
                <c:pt idx="19">
                  <c:v>4</c:v>
                </c:pt>
                <c:pt idx="21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Sheet6!$G$3:$G$4</c:f>
              <c:strCache>
                <c:ptCount val="1"/>
                <c:pt idx="0">
                  <c:v>バス停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Sheet6!$G$5:$G$29</c:f>
              <c:numCache>
                <c:formatCode>General</c:formatCode>
                <c:ptCount val="24"/>
                <c:pt idx="7">
                  <c:v>1</c:v>
                </c:pt>
              </c:numCache>
            </c:numRef>
          </c:val>
        </c:ser>
        <c:ser>
          <c:idx val="6"/>
          <c:order val="6"/>
          <c:tx>
            <c:strRef>
              <c:f>Sheet6!$H$3:$H$4</c:f>
              <c:strCache>
                <c:ptCount val="1"/>
                <c:pt idx="0">
                  <c:v>ﾎﾃﾙ・温泉・民宿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Sheet6!$H$5:$H$29</c:f>
              <c:numCache>
                <c:formatCode>General</c:formatCode>
                <c:ptCount val="24"/>
                <c:pt idx="1">
                  <c:v>1</c:v>
                </c:pt>
                <c:pt idx="7">
                  <c:v>1</c:v>
                </c:pt>
                <c:pt idx="9">
                  <c:v>3</c:v>
                </c:pt>
                <c:pt idx="10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3</c:v>
                </c:pt>
                <c:pt idx="17">
                  <c:v>1</c:v>
                </c:pt>
              </c:numCache>
            </c:numRef>
          </c:val>
        </c:ser>
        <c:ser>
          <c:idx val="7"/>
          <c:order val="7"/>
          <c:tx>
            <c:strRef>
              <c:f>Sheet6!$I$3:$I$4</c:f>
              <c:strCache>
                <c:ptCount val="1"/>
                <c:pt idx="0">
                  <c:v>飲食店・喫茶店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Sheet6!$I$5:$I$29</c:f>
              <c:numCache>
                <c:formatCode>General</c:formatCode>
                <c:ptCount val="24"/>
                <c:pt idx="7">
                  <c:v>1</c:v>
                </c:pt>
                <c:pt idx="9">
                  <c:v>2</c:v>
                </c:pt>
                <c:pt idx="10">
                  <c:v>5</c:v>
                </c:pt>
                <c:pt idx="11">
                  <c:v>29</c:v>
                </c:pt>
                <c:pt idx="12">
                  <c:v>16</c:v>
                </c:pt>
                <c:pt idx="13">
                  <c:v>9</c:v>
                </c:pt>
                <c:pt idx="14">
                  <c:v>8</c:v>
                </c:pt>
                <c:pt idx="15">
                  <c:v>6</c:v>
                </c:pt>
                <c:pt idx="16">
                  <c:v>11</c:v>
                </c:pt>
                <c:pt idx="17">
                  <c:v>26</c:v>
                </c:pt>
                <c:pt idx="18">
                  <c:v>17</c:v>
                </c:pt>
                <c:pt idx="19">
                  <c:v>17</c:v>
                </c:pt>
                <c:pt idx="20">
                  <c:v>10</c:v>
                </c:pt>
                <c:pt idx="22">
                  <c:v>1</c:v>
                </c:pt>
              </c:numCache>
            </c:numRef>
          </c:val>
        </c:ser>
        <c:ser>
          <c:idx val="8"/>
          <c:order val="8"/>
          <c:tx>
            <c:strRef>
              <c:f>Sheet6!$J$3:$J$4</c:f>
              <c:strCache>
                <c:ptCount val="1"/>
                <c:pt idx="0">
                  <c:v>駅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Sheet6!$J$5:$J$29</c:f>
              <c:numCache>
                <c:formatCode>General</c:formatCode>
                <c:ptCount val="24"/>
                <c:pt idx="5">
                  <c:v>2</c:v>
                </c:pt>
                <c:pt idx="6">
                  <c:v>7</c:v>
                </c:pt>
                <c:pt idx="7">
                  <c:v>5</c:v>
                </c:pt>
                <c:pt idx="8">
                  <c:v>8</c:v>
                </c:pt>
                <c:pt idx="9">
                  <c:v>9</c:v>
                </c:pt>
                <c:pt idx="10">
                  <c:v>7</c:v>
                </c:pt>
                <c:pt idx="11">
                  <c:v>11</c:v>
                </c:pt>
                <c:pt idx="12">
                  <c:v>7</c:v>
                </c:pt>
                <c:pt idx="13">
                  <c:v>7</c:v>
                </c:pt>
                <c:pt idx="14">
                  <c:v>8</c:v>
                </c:pt>
                <c:pt idx="15">
                  <c:v>5</c:v>
                </c:pt>
                <c:pt idx="16">
                  <c:v>14</c:v>
                </c:pt>
                <c:pt idx="17">
                  <c:v>21</c:v>
                </c:pt>
                <c:pt idx="18">
                  <c:v>18</c:v>
                </c:pt>
                <c:pt idx="19">
                  <c:v>11</c:v>
                </c:pt>
                <c:pt idx="20">
                  <c:v>10</c:v>
                </c:pt>
                <c:pt idx="21">
                  <c:v>4</c:v>
                </c:pt>
                <c:pt idx="22">
                  <c:v>2</c:v>
                </c:pt>
              </c:numCache>
            </c:numRef>
          </c:val>
        </c:ser>
        <c:ser>
          <c:idx val="9"/>
          <c:order val="9"/>
          <c:tx>
            <c:strRef>
              <c:f>Sheet6!$K$3:$K$4</c:f>
              <c:strCache>
                <c:ptCount val="1"/>
                <c:pt idx="0">
                  <c:v>勤務・通学・ﾊﾞｲﾄ先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Sheet6!$K$5:$K$29</c:f>
              <c:numCache>
                <c:formatCode>General</c:formatCode>
                <c:ptCount val="24"/>
                <c:pt idx="0">
                  <c:v>1</c:v>
                </c:pt>
                <c:pt idx="5">
                  <c:v>5</c:v>
                </c:pt>
                <c:pt idx="6">
                  <c:v>92</c:v>
                </c:pt>
                <c:pt idx="7">
                  <c:v>312</c:v>
                </c:pt>
                <c:pt idx="8">
                  <c:v>102</c:v>
                </c:pt>
                <c:pt idx="9">
                  <c:v>33</c:v>
                </c:pt>
                <c:pt idx="10">
                  <c:v>27</c:v>
                </c:pt>
                <c:pt idx="11">
                  <c:v>20</c:v>
                </c:pt>
                <c:pt idx="12">
                  <c:v>17</c:v>
                </c:pt>
                <c:pt idx="13">
                  <c:v>20</c:v>
                </c:pt>
                <c:pt idx="14">
                  <c:v>12</c:v>
                </c:pt>
                <c:pt idx="15">
                  <c:v>12</c:v>
                </c:pt>
                <c:pt idx="16">
                  <c:v>4</c:v>
                </c:pt>
                <c:pt idx="17">
                  <c:v>11</c:v>
                </c:pt>
                <c:pt idx="18">
                  <c:v>4</c:v>
                </c:pt>
                <c:pt idx="20">
                  <c:v>1</c:v>
                </c:pt>
                <c:pt idx="21">
                  <c:v>2</c:v>
                </c:pt>
              </c:numCache>
            </c:numRef>
          </c:val>
        </c:ser>
        <c:ser>
          <c:idx val="10"/>
          <c:order val="10"/>
          <c:tx>
            <c:strRef>
              <c:f>Sheet6!$L$3:$L$4</c:f>
              <c:strCache>
                <c:ptCount val="1"/>
                <c:pt idx="0">
                  <c:v>金融機関・郵便局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Sheet6!$L$5:$L$29</c:f>
              <c:numCache>
                <c:formatCode>General</c:formatCode>
                <c:ptCount val="24"/>
                <c:pt idx="0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4">
                  <c:v>4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</c:ser>
        <c:ser>
          <c:idx val="11"/>
          <c:order val="11"/>
          <c:tx>
            <c:strRef>
              <c:f>Sheet6!$M$3:$M$4</c:f>
              <c:strCache>
                <c:ptCount val="1"/>
                <c:pt idx="0">
                  <c:v>空港・ﾌｪﾘｰﾀｰﾐﾅﾙ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Sheet6!$M$5:$M$29</c:f>
              <c:numCache>
                <c:formatCode>General</c:formatCode>
                <c:ptCount val="24"/>
                <c:pt idx="8">
                  <c:v>3</c:v>
                </c:pt>
                <c:pt idx="9">
                  <c:v>2</c:v>
                </c:pt>
                <c:pt idx="12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</c:ser>
        <c:ser>
          <c:idx val="12"/>
          <c:order val="12"/>
          <c:tx>
            <c:strRef>
              <c:f>Sheet6!$N$3:$N$4</c:f>
              <c:strCache>
                <c:ptCount val="1"/>
                <c:pt idx="0">
                  <c:v>個人宅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Sheet6!$N$5:$N$29</c:f>
              <c:numCache>
                <c:formatCode>General</c:formatCode>
                <c:ptCount val="24"/>
                <c:pt idx="0">
                  <c:v>4</c:v>
                </c:pt>
                <c:pt idx="1">
                  <c:v>3</c:v>
                </c:pt>
                <c:pt idx="4">
                  <c:v>1</c:v>
                </c:pt>
                <c:pt idx="7">
                  <c:v>13</c:v>
                </c:pt>
                <c:pt idx="8">
                  <c:v>6</c:v>
                </c:pt>
                <c:pt idx="9">
                  <c:v>2</c:v>
                </c:pt>
                <c:pt idx="10">
                  <c:v>8</c:v>
                </c:pt>
                <c:pt idx="11">
                  <c:v>7</c:v>
                </c:pt>
                <c:pt idx="12">
                  <c:v>9</c:v>
                </c:pt>
                <c:pt idx="13">
                  <c:v>10</c:v>
                </c:pt>
                <c:pt idx="14">
                  <c:v>9</c:v>
                </c:pt>
                <c:pt idx="15">
                  <c:v>2</c:v>
                </c:pt>
                <c:pt idx="16">
                  <c:v>3</c:v>
                </c:pt>
                <c:pt idx="17">
                  <c:v>9</c:v>
                </c:pt>
                <c:pt idx="18">
                  <c:v>3</c:v>
                </c:pt>
                <c:pt idx="19">
                  <c:v>4</c:v>
                </c:pt>
                <c:pt idx="20">
                  <c:v>3</c:v>
                </c:pt>
                <c:pt idx="21">
                  <c:v>7</c:v>
                </c:pt>
                <c:pt idx="22">
                  <c:v>5</c:v>
                </c:pt>
              </c:numCache>
            </c:numRef>
          </c:val>
        </c:ser>
        <c:ser>
          <c:idx val="13"/>
          <c:order val="13"/>
          <c:tx>
            <c:strRef>
              <c:f>Sheet6!$O$3:$O$4</c:f>
              <c:strCache>
                <c:ptCount val="1"/>
                <c:pt idx="0">
                  <c:v>娯楽施設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Sheet6!$O$5:$O$29</c:f>
              <c:numCache>
                <c:formatCode>General</c:formatCode>
                <c:ptCount val="24"/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5</c:v>
                </c:pt>
                <c:pt idx="11">
                  <c:v>6</c:v>
                </c:pt>
                <c:pt idx="12">
                  <c:v>11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  <c:pt idx="16">
                  <c:v>4</c:v>
                </c:pt>
                <c:pt idx="17">
                  <c:v>8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</c:numCache>
            </c:numRef>
          </c:val>
        </c:ser>
        <c:ser>
          <c:idx val="14"/>
          <c:order val="14"/>
          <c:tx>
            <c:strRef>
              <c:f>Sheet6!$P$3:$P$4</c:f>
              <c:strCache>
                <c:ptCount val="1"/>
                <c:pt idx="0">
                  <c:v>公園・道の駅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Sheet6!$P$5:$P$29</c:f>
              <c:numCache>
                <c:formatCode>General</c:formatCode>
                <c:ptCount val="24"/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7</c:v>
                </c:pt>
                <c:pt idx="13">
                  <c:v>2</c:v>
                </c:pt>
                <c:pt idx="14">
                  <c:v>1</c:v>
                </c:pt>
                <c:pt idx="15">
                  <c:v>3</c:v>
                </c:pt>
              </c:numCache>
            </c:numRef>
          </c:val>
        </c:ser>
        <c:ser>
          <c:idx val="15"/>
          <c:order val="15"/>
          <c:tx>
            <c:strRef>
              <c:f>Sheet6!$Q$3:$Q$4</c:f>
              <c:strCache>
                <c:ptCount val="1"/>
                <c:pt idx="0">
                  <c:v>公共施設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Sheet6!$Q$5:$Q$29</c:f>
              <c:numCache>
                <c:formatCode>General</c:formatCode>
                <c:ptCount val="24"/>
                <c:pt idx="7">
                  <c:v>1</c:v>
                </c:pt>
                <c:pt idx="8">
                  <c:v>14</c:v>
                </c:pt>
                <c:pt idx="9">
                  <c:v>13</c:v>
                </c:pt>
                <c:pt idx="10">
                  <c:v>7</c:v>
                </c:pt>
                <c:pt idx="11">
                  <c:v>12</c:v>
                </c:pt>
                <c:pt idx="12">
                  <c:v>23</c:v>
                </c:pt>
                <c:pt idx="13">
                  <c:v>5</c:v>
                </c:pt>
                <c:pt idx="14">
                  <c:v>17</c:v>
                </c:pt>
                <c:pt idx="15">
                  <c:v>6</c:v>
                </c:pt>
                <c:pt idx="16">
                  <c:v>5</c:v>
                </c:pt>
                <c:pt idx="17">
                  <c:v>9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</c:ser>
        <c:ser>
          <c:idx val="16"/>
          <c:order val="16"/>
          <c:tx>
            <c:strRef>
              <c:f>Sheet6!$R$3:$R$4</c:f>
              <c:strCache>
                <c:ptCount val="1"/>
                <c:pt idx="0">
                  <c:v>事務所・会社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Sheet6!$R$5:$R$29</c:f>
              <c:numCache>
                <c:formatCode>General</c:formatCode>
                <c:ptCount val="24"/>
                <c:pt idx="0">
                  <c:v>1</c:v>
                </c:pt>
                <c:pt idx="5">
                  <c:v>2</c:v>
                </c:pt>
                <c:pt idx="6">
                  <c:v>7</c:v>
                </c:pt>
                <c:pt idx="7">
                  <c:v>18</c:v>
                </c:pt>
                <c:pt idx="8">
                  <c:v>42</c:v>
                </c:pt>
                <c:pt idx="9">
                  <c:v>17</c:v>
                </c:pt>
                <c:pt idx="10">
                  <c:v>4</c:v>
                </c:pt>
                <c:pt idx="11">
                  <c:v>4</c:v>
                </c:pt>
                <c:pt idx="12">
                  <c:v>11</c:v>
                </c:pt>
                <c:pt idx="13">
                  <c:v>7</c:v>
                </c:pt>
                <c:pt idx="14">
                  <c:v>6</c:v>
                </c:pt>
                <c:pt idx="15">
                  <c:v>7</c:v>
                </c:pt>
                <c:pt idx="16">
                  <c:v>4</c:v>
                </c:pt>
                <c:pt idx="17">
                  <c:v>5</c:v>
                </c:pt>
                <c:pt idx="18">
                  <c:v>4</c:v>
                </c:pt>
                <c:pt idx="19">
                  <c:v>2</c:v>
                </c:pt>
                <c:pt idx="22">
                  <c:v>1</c:v>
                </c:pt>
              </c:numCache>
            </c:numRef>
          </c:val>
        </c:ser>
        <c:ser>
          <c:idx val="17"/>
          <c:order val="17"/>
          <c:tx>
            <c:strRef>
              <c:f>Sheet6!$S$3:$S$4</c:f>
              <c:strCache>
                <c:ptCount val="1"/>
                <c:pt idx="0">
                  <c:v>自宅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Sheet6!$S$5:$S$29</c:f>
              <c:numCache>
                <c:formatCode>General</c:formatCode>
                <c:ptCount val="24"/>
                <c:pt idx="0">
                  <c:v>36</c:v>
                </c:pt>
                <c:pt idx="1">
                  <c:v>6</c:v>
                </c:pt>
                <c:pt idx="2">
                  <c:v>1</c:v>
                </c:pt>
                <c:pt idx="3">
                  <c:v>1</c:v>
                </c:pt>
                <c:pt idx="5">
                  <c:v>4</c:v>
                </c:pt>
                <c:pt idx="6">
                  <c:v>7</c:v>
                </c:pt>
                <c:pt idx="7">
                  <c:v>11</c:v>
                </c:pt>
                <c:pt idx="8">
                  <c:v>9</c:v>
                </c:pt>
                <c:pt idx="9">
                  <c:v>11</c:v>
                </c:pt>
                <c:pt idx="10">
                  <c:v>37</c:v>
                </c:pt>
                <c:pt idx="11">
                  <c:v>37</c:v>
                </c:pt>
                <c:pt idx="12">
                  <c:v>38</c:v>
                </c:pt>
                <c:pt idx="13">
                  <c:v>33</c:v>
                </c:pt>
                <c:pt idx="14">
                  <c:v>47</c:v>
                </c:pt>
                <c:pt idx="15">
                  <c:v>67</c:v>
                </c:pt>
                <c:pt idx="16">
                  <c:v>75</c:v>
                </c:pt>
                <c:pt idx="17">
                  <c:v>120</c:v>
                </c:pt>
                <c:pt idx="18">
                  <c:v>204</c:v>
                </c:pt>
                <c:pt idx="19">
                  <c:v>167</c:v>
                </c:pt>
                <c:pt idx="20">
                  <c:v>147</c:v>
                </c:pt>
                <c:pt idx="21">
                  <c:v>106</c:v>
                </c:pt>
                <c:pt idx="22">
                  <c:v>90</c:v>
                </c:pt>
              </c:numCache>
            </c:numRef>
          </c:val>
        </c:ser>
        <c:ser>
          <c:idx val="18"/>
          <c:order val="18"/>
          <c:tx>
            <c:strRef>
              <c:f>Sheet6!$T$3:$T$4</c:f>
              <c:strCache>
                <c:ptCount val="1"/>
                <c:pt idx="0">
                  <c:v>床屋・美容室・ｻﾛﾝ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Sheet6!$T$5:$T$29</c:f>
              <c:numCache>
                <c:formatCode>General</c:formatCode>
                <c:ptCount val="24"/>
                <c:pt idx="8">
                  <c:v>2</c:v>
                </c:pt>
                <c:pt idx="9">
                  <c:v>1</c:v>
                </c:pt>
                <c:pt idx="16">
                  <c:v>1</c:v>
                </c:pt>
                <c:pt idx="19">
                  <c:v>1</c:v>
                </c:pt>
              </c:numCache>
            </c:numRef>
          </c:val>
        </c:ser>
        <c:ser>
          <c:idx val="19"/>
          <c:order val="19"/>
          <c:tx>
            <c:strRef>
              <c:f>Sheet6!$U$3:$U$4</c:f>
              <c:strCache>
                <c:ptCount val="1"/>
                <c:pt idx="0">
                  <c:v>電気店・ﾎｰﾑｾﾝﾀｰ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Sheet6!$U$5:$U$29</c:f>
              <c:numCache>
                <c:formatCode>General</c:formatCode>
                <c:ptCount val="24"/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2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6">
                  <c:v>3</c:v>
                </c:pt>
                <c:pt idx="17">
                  <c:v>1</c:v>
                </c:pt>
                <c:pt idx="18">
                  <c:v>5</c:v>
                </c:pt>
                <c:pt idx="19">
                  <c:v>6</c:v>
                </c:pt>
              </c:numCache>
            </c:numRef>
          </c:val>
        </c:ser>
        <c:ser>
          <c:idx val="20"/>
          <c:order val="20"/>
          <c:tx>
            <c:strRef>
              <c:f>Sheet6!$V$3:$V$4</c:f>
              <c:strCache>
                <c:ptCount val="1"/>
                <c:pt idx="0">
                  <c:v>病院・医療施設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Sheet6!$V$5:$V$29</c:f>
              <c:numCache>
                <c:formatCode>General</c:formatCode>
                <c:ptCount val="24"/>
                <c:pt idx="8">
                  <c:v>2</c:v>
                </c:pt>
                <c:pt idx="9">
                  <c:v>4</c:v>
                </c:pt>
                <c:pt idx="10">
                  <c:v>9</c:v>
                </c:pt>
                <c:pt idx="11">
                  <c:v>4</c:v>
                </c:pt>
                <c:pt idx="12">
                  <c:v>3</c:v>
                </c:pt>
                <c:pt idx="13">
                  <c:v>3</c:v>
                </c:pt>
                <c:pt idx="14">
                  <c:v>2</c:v>
                </c:pt>
                <c:pt idx="15">
                  <c:v>3</c:v>
                </c:pt>
                <c:pt idx="16">
                  <c:v>3</c:v>
                </c:pt>
                <c:pt idx="17">
                  <c:v>1</c:v>
                </c:pt>
              </c:numCache>
            </c:numRef>
          </c:val>
        </c:ser>
        <c:ser>
          <c:idx val="21"/>
          <c:order val="21"/>
          <c:tx>
            <c:strRef>
              <c:f>Sheet6!$W$3:$W$4</c:f>
              <c:strCache>
                <c:ptCount val="1"/>
                <c:pt idx="0">
                  <c:v>本・文具・CDｼｮｯﾌﾟ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Sheet6!$W$5:$W$29</c:f>
              <c:numCache>
                <c:formatCode>General</c:formatCode>
                <c:ptCount val="24"/>
                <c:pt idx="8">
                  <c:v>2</c:v>
                </c:pt>
                <c:pt idx="9">
                  <c:v>1</c:v>
                </c:pt>
                <c:pt idx="11">
                  <c:v>1</c:v>
                </c:pt>
                <c:pt idx="13">
                  <c:v>2</c:v>
                </c:pt>
                <c:pt idx="14">
                  <c:v>1</c:v>
                </c:pt>
                <c:pt idx="16">
                  <c:v>2</c:v>
                </c:pt>
                <c:pt idx="18">
                  <c:v>3</c:v>
                </c:pt>
                <c:pt idx="19">
                  <c:v>1</c:v>
                </c:pt>
                <c:pt idx="22">
                  <c:v>1</c:v>
                </c:pt>
              </c:numCache>
            </c:numRef>
          </c:val>
        </c:ser>
        <c:ser>
          <c:idx val="22"/>
          <c:order val="22"/>
          <c:tx>
            <c:strRef>
              <c:f>Sheet6!$X$3:$X$4</c:f>
              <c:strCache>
                <c:ptCount val="1"/>
                <c:pt idx="0">
                  <c:v>洋品・雑貨・ｽﾎﾟｰﾂ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Sheet6!$X$5:$X$29</c:f>
              <c:numCache>
                <c:formatCode>General</c:formatCode>
                <c:ptCount val="24"/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7</c:v>
                </c:pt>
                <c:pt idx="14">
                  <c:v>3</c:v>
                </c:pt>
                <c:pt idx="15">
                  <c:v>2</c:v>
                </c:pt>
                <c:pt idx="16">
                  <c:v>5</c:v>
                </c:pt>
                <c:pt idx="17">
                  <c:v>5</c:v>
                </c:pt>
                <c:pt idx="18">
                  <c:v>4</c:v>
                </c:pt>
                <c:pt idx="19">
                  <c:v>1</c:v>
                </c:pt>
              </c:numCache>
            </c:numRef>
          </c:val>
        </c:ser>
        <c:ser>
          <c:idx val="23"/>
          <c:order val="23"/>
          <c:tx>
            <c:strRef>
              <c:f>Sheet6!$Y$3:$Y$4</c:f>
              <c:strCache>
                <c:ptCount val="1"/>
                <c:pt idx="0">
                  <c:v>(空白)</c:v>
                </c:pt>
              </c:strCache>
            </c:strRef>
          </c:tx>
          <c:cat>
            <c:strRef>
              <c:f>Sheet6!$A$5:$A$29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(空白)</c:v>
                </c:pt>
              </c:strCache>
            </c:strRef>
          </c:cat>
          <c:val>
            <c:numRef>
              <c:f>Sheet6!$Y$5:$Y$29</c:f>
              <c:numCache>
                <c:formatCode>General</c:formatCode>
                <c:ptCount val="24"/>
                <c:pt idx="0">
                  <c:v>13</c:v>
                </c:pt>
                <c:pt idx="1">
                  <c:v>3</c:v>
                </c:pt>
                <c:pt idx="2">
                  <c:v>4</c:v>
                </c:pt>
                <c:pt idx="6">
                  <c:v>24</c:v>
                </c:pt>
                <c:pt idx="7">
                  <c:v>59</c:v>
                </c:pt>
                <c:pt idx="8">
                  <c:v>36</c:v>
                </c:pt>
                <c:pt idx="9">
                  <c:v>25</c:v>
                </c:pt>
                <c:pt idx="10">
                  <c:v>30</c:v>
                </c:pt>
                <c:pt idx="11">
                  <c:v>18</c:v>
                </c:pt>
                <c:pt idx="12">
                  <c:v>28</c:v>
                </c:pt>
                <c:pt idx="13">
                  <c:v>29</c:v>
                </c:pt>
                <c:pt idx="14">
                  <c:v>27</c:v>
                </c:pt>
                <c:pt idx="15">
                  <c:v>24</c:v>
                </c:pt>
                <c:pt idx="16">
                  <c:v>29</c:v>
                </c:pt>
                <c:pt idx="17">
                  <c:v>28</c:v>
                </c:pt>
                <c:pt idx="18">
                  <c:v>34</c:v>
                </c:pt>
                <c:pt idx="19">
                  <c:v>17</c:v>
                </c:pt>
                <c:pt idx="20">
                  <c:v>46</c:v>
                </c:pt>
                <c:pt idx="21">
                  <c:v>23</c:v>
                </c:pt>
                <c:pt idx="2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2259328"/>
        <c:axId val="332260864"/>
      </c:areaChart>
      <c:catAx>
        <c:axId val="332259328"/>
        <c:scaling>
          <c:orientation val="minMax"/>
        </c:scaling>
        <c:delete val="0"/>
        <c:axPos val="b"/>
        <c:majorTickMark val="out"/>
        <c:minorTickMark val="none"/>
        <c:tickLblPos val="nextTo"/>
        <c:crossAx val="332260864"/>
        <c:crosses val="autoZero"/>
        <c:auto val="1"/>
        <c:lblAlgn val="ctr"/>
        <c:lblOffset val="100"/>
        <c:noMultiLvlLbl val="0"/>
      </c:catAx>
      <c:valAx>
        <c:axId val="332260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2259328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[trip２１００.xlsx]Sheet3!ﾋﾟﾎﾞｯﾄﾃｰﾌﾞﾙ14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</c:pivotFmt>
      <c:pivotFmt>
        <c:idx val="57"/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Sheet3!$B$3:$B$4</c:f>
              <c:strCache>
                <c:ptCount val="1"/>
                <c:pt idx="0">
                  <c:v>ｺﾝﾋﾞﾆ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Sheet3!$B$5:$B$13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Sheet3!$C$3:$C$4</c:f>
              <c:strCache>
                <c:ptCount val="1"/>
                <c:pt idx="0">
                  <c:v>ｽｰﾊﾟｰ・食料品店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Sheet3!$C$5:$C$13</c:f>
              <c:numCache>
                <c:formatCode>General</c:formatCode>
                <c:ptCount val="8"/>
                <c:pt idx="0">
                  <c:v>29</c:v>
                </c:pt>
                <c:pt idx="1">
                  <c:v>11</c:v>
                </c:pt>
                <c:pt idx="2">
                  <c:v>22</c:v>
                </c:pt>
                <c:pt idx="3">
                  <c:v>10</c:v>
                </c:pt>
                <c:pt idx="4">
                  <c:v>21</c:v>
                </c:pt>
                <c:pt idx="5">
                  <c:v>21</c:v>
                </c:pt>
                <c:pt idx="6">
                  <c:v>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Sheet3!$D$3:$D$4</c:f>
              <c:strCache>
                <c:ptCount val="1"/>
                <c:pt idx="0">
                  <c:v>その他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Sheet3!$D$5:$D$13</c:f>
              <c:numCache>
                <c:formatCode>General</c:formatCode>
                <c:ptCount val="8"/>
                <c:pt idx="0">
                  <c:v>35</c:v>
                </c:pt>
                <c:pt idx="1">
                  <c:v>11</c:v>
                </c:pt>
                <c:pt idx="2">
                  <c:v>13</c:v>
                </c:pt>
                <c:pt idx="3">
                  <c:v>6</c:v>
                </c:pt>
                <c:pt idx="4">
                  <c:v>19</c:v>
                </c:pt>
                <c:pt idx="5">
                  <c:v>9</c:v>
                </c:pt>
                <c:pt idx="6">
                  <c:v>30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Sheet3!$E$3:$E$4</c:f>
              <c:strCache>
                <c:ptCount val="1"/>
                <c:pt idx="0">
                  <c:v>その他の商業施設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Sheet3!$E$5:$E$13</c:f>
              <c:numCache>
                <c:formatCode>General</c:formatCode>
                <c:ptCount val="8"/>
                <c:pt idx="0">
                  <c:v>28</c:v>
                </c:pt>
                <c:pt idx="1">
                  <c:v>3</c:v>
                </c:pt>
                <c:pt idx="2">
                  <c:v>9</c:v>
                </c:pt>
                <c:pt idx="3">
                  <c:v>2</c:v>
                </c:pt>
                <c:pt idx="5">
                  <c:v>6</c:v>
                </c:pt>
                <c:pt idx="6">
                  <c:v>10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Sheet3!$F$3:$F$4</c:f>
              <c:strCache>
                <c:ptCount val="1"/>
                <c:pt idx="0">
                  <c:v>ﾃﾞﾊﾟｰﾄ・ﾓｰﾙ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Sheet3!$F$5:$F$13</c:f>
              <c:numCache>
                <c:formatCode>General</c:formatCode>
                <c:ptCount val="8"/>
                <c:pt idx="0">
                  <c:v>31</c:v>
                </c:pt>
                <c:pt idx="1">
                  <c:v>23</c:v>
                </c:pt>
                <c:pt idx="2">
                  <c:v>20</c:v>
                </c:pt>
                <c:pt idx="3">
                  <c:v>12</c:v>
                </c:pt>
                <c:pt idx="4">
                  <c:v>10</c:v>
                </c:pt>
                <c:pt idx="5">
                  <c:v>19</c:v>
                </c:pt>
                <c:pt idx="6">
                  <c:v>38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Sheet3!$G$3:$G$4</c:f>
              <c:strCache>
                <c:ptCount val="1"/>
                <c:pt idx="0">
                  <c:v>バス停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Sheet3!$G$5:$G$13</c:f>
              <c:numCache>
                <c:formatCode>General</c:formatCode>
                <c:ptCount val="8"/>
                <c:pt idx="1">
                  <c:v>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Sheet3!$H$3:$H$4</c:f>
              <c:strCache>
                <c:ptCount val="1"/>
                <c:pt idx="0">
                  <c:v>ﾎﾃﾙ・温泉・民宿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Sheet3!$H$5:$H$13</c:f>
              <c:numCache>
                <c:formatCode>General</c:formatCode>
                <c:ptCount val="8"/>
                <c:pt idx="0">
                  <c:v>8</c:v>
                </c:pt>
                <c:pt idx="1">
                  <c:v>2</c:v>
                </c:pt>
                <c:pt idx="5">
                  <c:v>1</c:v>
                </c:pt>
                <c:pt idx="6">
                  <c:v>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Sheet3!$I$3:$I$4</c:f>
              <c:strCache>
                <c:ptCount val="1"/>
                <c:pt idx="0">
                  <c:v>飲食店・喫茶店</c:v>
                </c:pt>
              </c:strCache>
            </c:strRef>
          </c:tx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Sheet3!$I$5:$I$13</c:f>
              <c:numCache>
                <c:formatCode>General</c:formatCode>
                <c:ptCount val="8"/>
                <c:pt idx="0">
                  <c:v>46</c:v>
                </c:pt>
                <c:pt idx="1">
                  <c:v>15</c:v>
                </c:pt>
                <c:pt idx="2">
                  <c:v>17</c:v>
                </c:pt>
                <c:pt idx="3">
                  <c:v>11</c:v>
                </c:pt>
                <c:pt idx="4">
                  <c:v>18</c:v>
                </c:pt>
                <c:pt idx="5">
                  <c:v>21</c:v>
                </c:pt>
                <c:pt idx="6">
                  <c:v>30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Sheet3!$J$3:$J$4</c:f>
              <c:strCache>
                <c:ptCount val="1"/>
                <c:pt idx="0">
                  <c:v>駅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Sheet3!$J$5:$J$13</c:f>
              <c:numCache>
                <c:formatCode>General</c:formatCode>
                <c:ptCount val="8"/>
                <c:pt idx="0">
                  <c:v>27</c:v>
                </c:pt>
                <c:pt idx="1">
                  <c:v>22</c:v>
                </c:pt>
                <c:pt idx="2">
                  <c:v>15</c:v>
                </c:pt>
                <c:pt idx="3">
                  <c:v>19</c:v>
                </c:pt>
                <c:pt idx="4">
                  <c:v>22</c:v>
                </c:pt>
                <c:pt idx="5">
                  <c:v>22</c:v>
                </c:pt>
                <c:pt idx="6">
                  <c:v>29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Sheet3!$K$3:$K$4</c:f>
              <c:strCache>
                <c:ptCount val="1"/>
                <c:pt idx="0">
                  <c:v>勤務・通学・ﾊﾞｲﾄ先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Sheet3!$K$5:$K$13</c:f>
              <c:numCache>
                <c:formatCode>General</c:formatCode>
                <c:ptCount val="8"/>
                <c:pt idx="0">
                  <c:v>8</c:v>
                </c:pt>
                <c:pt idx="1">
                  <c:v>81</c:v>
                </c:pt>
                <c:pt idx="2">
                  <c:v>97</c:v>
                </c:pt>
                <c:pt idx="3">
                  <c:v>146</c:v>
                </c:pt>
                <c:pt idx="4">
                  <c:v>162</c:v>
                </c:pt>
                <c:pt idx="5">
                  <c:v>167</c:v>
                </c:pt>
                <c:pt idx="6">
                  <c:v>14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Sheet3!$L$3:$L$4</c:f>
              <c:strCache>
                <c:ptCount val="1"/>
                <c:pt idx="0">
                  <c:v>金融機関・郵便局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Sheet3!$L$5:$L$13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Sheet3!$M$3:$M$4</c:f>
              <c:strCache>
                <c:ptCount val="1"/>
                <c:pt idx="0">
                  <c:v>空港・ﾌｪﾘｰﾀｰﾐﾅﾙ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Sheet3!$M$5:$M$13</c:f>
              <c:numCache>
                <c:formatCode>General</c:formatCode>
                <c:ptCount val="8"/>
                <c:pt idx="0">
                  <c:v>1</c:v>
                </c:pt>
                <c:pt idx="3">
                  <c:v>1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Sheet3!$N$3:$N$4</c:f>
              <c:strCache>
                <c:ptCount val="1"/>
                <c:pt idx="0">
                  <c:v>個人宅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Sheet3!$N$5:$N$13</c:f>
              <c:numCache>
                <c:formatCode>General</c:formatCode>
                <c:ptCount val="8"/>
                <c:pt idx="0">
                  <c:v>18</c:v>
                </c:pt>
                <c:pt idx="1">
                  <c:v>15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17</c:v>
                </c:pt>
                <c:pt idx="6">
                  <c:v>19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Sheet3!$O$3:$O$4</c:f>
              <c:strCache>
                <c:ptCount val="1"/>
                <c:pt idx="0">
                  <c:v>娯楽施設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Sheet3!$O$5:$O$13</c:f>
              <c:numCache>
                <c:formatCode>General</c:formatCode>
                <c:ptCount val="8"/>
                <c:pt idx="0">
                  <c:v>17</c:v>
                </c:pt>
                <c:pt idx="1">
                  <c:v>14</c:v>
                </c:pt>
                <c:pt idx="2">
                  <c:v>5</c:v>
                </c:pt>
                <c:pt idx="3">
                  <c:v>1</c:v>
                </c:pt>
                <c:pt idx="4">
                  <c:v>7</c:v>
                </c:pt>
                <c:pt idx="5">
                  <c:v>4</c:v>
                </c:pt>
                <c:pt idx="6">
                  <c:v>15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Sheet3!$P$3:$P$4</c:f>
              <c:strCache>
                <c:ptCount val="1"/>
                <c:pt idx="0">
                  <c:v>公園・道の駅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Sheet3!$P$5:$P$13</c:f>
              <c:numCache>
                <c:formatCode>General</c:formatCode>
                <c:ptCount val="8"/>
                <c:pt idx="0">
                  <c:v>15</c:v>
                </c:pt>
                <c:pt idx="4">
                  <c:v>1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Sheet3!$Q$3:$Q$4</c:f>
              <c:strCache>
                <c:ptCount val="1"/>
                <c:pt idx="0">
                  <c:v>公共施設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Sheet3!$Q$5:$Q$13</c:f>
              <c:numCache>
                <c:formatCode>General</c:formatCode>
                <c:ptCount val="8"/>
                <c:pt idx="0">
                  <c:v>24</c:v>
                </c:pt>
                <c:pt idx="1">
                  <c:v>11</c:v>
                </c:pt>
                <c:pt idx="2">
                  <c:v>12</c:v>
                </c:pt>
                <c:pt idx="3">
                  <c:v>14</c:v>
                </c:pt>
                <c:pt idx="4">
                  <c:v>18</c:v>
                </c:pt>
                <c:pt idx="5">
                  <c:v>21</c:v>
                </c:pt>
                <c:pt idx="6">
                  <c:v>15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Sheet3!$R$3:$R$4</c:f>
              <c:strCache>
                <c:ptCount val="1"/>
                <c:pt idx="0">
                  <c:v>事務所・会社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Sheet3!$R$5:$R$13</c:f>
              <c:numCache>
                <c:formatCode>General</c:formatCode>
                <c:ptCount val="8"/>
                <c:pt idx="0">
                  <c:v>6</c:v>
                </c:pt>
                <c:pt idx="1">
                  <c:v>16</c:v>
                </c:pt>
                <c:pt idx="2">
                  <c:v>20</c:v>
                </c:pt>
                <c:pt idx="3">
                  <c:v>23</c:v>
                </c:pt>
                <c:pt idx="4">
                  <c:v>33</c:v>
                </c:pt>
                <c:pt idx="5">
                  <c:v>38</c:v>
                </c:pt>
                <c:pt idx="6">
                  <c:v>6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Sheet3!$S$3:$S$4</c:f>
              <c:strCache>
                <c:ptCount val="1"/>
                <c:pt idx="0">
                  <c:v>自宅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Sheet3!$S$5:$S$13</c:f>
              <c:numCache>
                <c:formatCode>General</c:formatCode>
                <c:ptCount val="8"/>
                <c:pt idx="0">
                  <c:v>196</c:v>
                </c:pt>
                <c:pt idx="1">
                  <c:v>158</c:v>
                </c:pt>
                <c:pt idx="2">
                  <c:v>164</c:v>
                </c:pt>
                <c:pt idx="3">
                  <c:v>154</c:v>
                </c:pt>
                <c:pt idx="4">
                  <c:v>195</c:v>
                </c:pt>
                <c:pt idx="5">
                  <c:v>189</c:v>
                </c:pt>
                <c:pt idx="6">
                  <c:v>198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Sheet3!$T$3:$T$4</c:f>
              <c:strCache>
                <c:ptCount val="1"/>
                <c:pt idx="0">
                  <c:v>床屋・美容室・ｻﾛﾝ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Sheet3!$T$5:$T$13</c:f>
              <c:numCache>
                <c:formatCode>General</c:formatCode>
                <c:ptCount val="8"/>
                <c:pt idx="0">
                  <c:v>3</c:v>
                </c:pt>
                <c:pt idx="3">
                  <c:v>1</c:v>
                </c:pt>
                <c:pt idx="6">
                  <c:v>1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Sheet3!$U$3:$U$4</c:f>
              <c:strCache>
                <c:ptCount val="1"/>
                <c:pt idx="0">
                  <c:v>電気店・ﾎｰﾑｾﾝﾀｰ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Sheet3!$U$5:$U$13</c:f>
              <c:numCache>
                <c:formatCode>General</c:formatCode>
                <c:ptCount val="8"/>
                <c:pt idx="0">
                  <c:v>11</c:v>
                </c:pt>
                <c:pt idx="1">
                  <c:v>7</c:v>
                </c:pt>
                <c:pt idx="2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13</c:v>
                </c:pt>
              </c:numCache>
            </c:numRef>
          </c:val>
          <c:smooth val="0"/>
        </c:ser>
        <c:ser>
          <c:idx val="20"/>
          <c:order val="20"/>
          <c:tx>
            <c:strRef>
              <c:f>Sheet3!$V$3:$V$4</c:f>
              <c:strCache>
                <c:ptCount val="1"/>
                <c:pt idx="0">
                  <c:v>病院・医療施設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Sheet3!$V$5:$V$13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17</c:v>
                </c:pt>
              </c:numCache>
            </c:numRef>
          </c:val>
          <c:smooth val="0"/>
        </c:ser>
        <c:ser>
          <c:idx val="21"/>
          <c:order val="21"/>
          <c:tx>
            <c:strRef>
              <c:f>Sheet3!$W$3:$W$4</c:f>
              <c:strCache>
                <c:ptCount val="1"/>
                <c:pt idx="0">
                  <c:v>本・文具・CDｼｮｯﾌﾟ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Sheet3!$W$5:$W$13</c:f>
              <c:numCache>
                <c:formatCode>General</c:formatCode>
                <c:ptCount val="8"/>
                <c:pt idx="0">
                  <c:v>7</c:v>
                </c:pt>
                <c:pt idx="2">
                  <c:v>1</c:v>
                </c:pt>
                <c:pt idx="4">
                  <c:v>2</c:v>
                </c:pt>
                <c:pt idx="6">
                  <c:v>4</c:v>
                </c:pt>
              </c:numCache>
            </c:numRef>
          </c:val>
          <c:smooth val="0"/>
        </c:ser>
        <c:ser>
          <c:idx val="22"/>
          <c:order val="22"/>
          <c:tx>
            <c:strRef>
              <c:f>Sheet3!$X$3:$X$4</c:f>
              <c:strCache>
                <c:ptCount val="1"/>
                <c:pt idx="0">
                  <c:v>洋品・雑貨・ｽﾎﾟｰﾂ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Sheet3!$X$5:$X$13</c:f>
              <c:numCache>
                <c:formatCode>General</c:formatCode>
                <c:ptCount val="8"/>
                <c:pt idx="0">
                  <c:v>12</c:v>
                </c:pt>
                <c:pt idx="1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9</c:v>
                </c:pt>
              </c:numCache>
            </c:numRef>
          </c:val>
          <c:smooth val="0"/>
        </c:ser>
        <c:ser>
          <c:idx val="23"/>
          <c:order val="23"/>
          <c:tx>
            <c:strRef>
              <c:f>Sheet3!$Y$3:$Y$4</c:f>
              <c:strCache>
                <c:ptCount val="1"/>
                <c:pt idx="0">
                  <c:v>(空白)</c:v>
                </c:pt>
              </c:strCache>
            </c:strRef>
          </c:tx>
          <c:marker>
            <c:symbol val="none"/>
          </c:marker>
          <c:cat>
            <c:strRef>
              <c:f>Sheet3!$A$5:$A$13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(空白)</c:v>
                </c:pt>
              </c:strCache>
            </c:strRef>
          </c:cat>
          <c:val>
            <c:numRef>
              <c:f>Sheet3!$Y$5:$Y$13</c:f>
              <c:numCache>
                <c:formatCode>General</c:formatCode>
                <c:ptCount val="8"/>
                <c:pt idx="0">
                  <c:v>68</c:v>
                </c:pt>
                <c:pt idx="1">
                  <c:v>70</c:v>
                </c:pt>
                <c:pt idx="2">
                  <c:v>58</c:v>
                </c:pt>
                <c:pt idx="3">
                  <c:v>60</c:v>
                </c:pt>
                <c:pt idx="4">
                  <c:v>100</c:v>
                </c:pt>
                <c:pt idx="5">
                  <c:v>98</c:v>
                </c:pt>
                <c:pt idx="6">
                  <c:v>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001792"/>
        <c:axId val="350159232"/>
      </c:lineChart>
      <c:catAx>
        <c:axId val="350001792"/>
        <c:scaling>
          <c:orientation val="minMax"/>
        </c:scaling>
        <c:delete val="0"/>
        <c:axPos val="b"/>
        <c:majorTickMark val="out"/>
        <c:minorTickMark val="none"/>
        <c:tickLblPos val="nextTo"/>
        <c:crossAx val="350159232"/>
        <c:crosses val="autoZero"/>
        <c:auto val="1"/>
        <c:lblAlgn val="ctr"/>
        <c:lblOffset val="100"/>
        <c:noMultiLvlLbl val="0"/>
      </c:catAx>
      <c:valAx>
        <c:axId val="350159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0017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[ensyu.csv]Sheet1!ﾋﾟﾎﾞｯﾄﾃｰﾌﾞﾙ1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NECESSARY</c:v>
                </c:pt>
              </c:strCache>
            </c:strRef>
          </c:tx>
          <c:invertIfNegative val="0"/>
          <c:cat>
            <c:strRef>
              <c:f>Sheet1!$A$5:$A$18</c:f>
              <c:strCache>
                <c:ptCount val="13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  <c:pt idx="12">
                  <c:v>(空白)</c:v>
                </c:pt>
              </c:strCache>
            </c:strRef>
          </c:cat>
          <c:val>
            <c:numRef>
              <c:f>Sheet1!$B$5:$B$18</c:f>
              <c:numCache>
                <c:formatCode>General</c:formatCode>
                <c:ptCount val="13"/>
                <c:pt idx="0">
                  <c:v>25</c:v>
                </c:pt>
                <c:pt idx="1">
                  <c:v>18</c:v>
                </c:pt>
                <c:pt idx="2">
                  <c:v>13</c:v>
                </c:pt>
                <c:pt idx="3">
                  <c:v>3</c:v>
                </c:pt>
                <c:pt idx="4">
                  <c:v>45</c:v>
                </c:pt>
                <c:pt idx="5">
                  <c:v>2</c:v>
                </c:pt>
                <c:pt idx="6">
                  <c:v>34</c:v>
                </c:pt>
                <c:pt idx="7">
                  <c:v>21</c:v>
                </c:pt>
                <c:pt idx="9">
                  <c:v>18</c:v>
                </c:pt>
                <c:pt idx="10">
                  <c:v>11</c:v>
                </c:pt>
                <c:pt idx="11">
                  <c:v>42</c:v>
                </c:pt>
              </c:numCache>
            </c:numRef>
          </c:val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OPTIONAL</c:v>
                </c:pt>
              </c:strCache>
            </c:strRef>
          </c:tx>
          <c:invertIfNegative val="0"/>
          <c:cat>
            <c:strRef>
              <c:f>Sheet1!$A$5:$A$18</c:f>
              <c:strCache>
                <c:ptCount val="13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  <c:pt idx="12">
                  <c:v>(空白)</c:v>
                </c:pt>
              </c:strCache>
            </c:strRef>
          </c:cat>
          <c:val>
            <c:numRef>
              <c:f>Sheet1!$C$5:$C$18</c:f>
              <c:numCache>
                <c:formatCode>General</c:formatCode>
                <c:ptCount val="13"/>
                <c:pt idx="0">
                  <c:v>4</c:v>
                </c:pt>
                <c:pt idx="1">
                  <c:v>10</c:v>
                </c:pt>
                <c:pt idx="3">
                  <c:v>6</c:v>
                </c:pt>
                <c:pt idx="4">
                  <c:v>6</c:v>
                </c:pt>
                <c:pt idx="6">
                  <c:v>1</c:v>
                </c:pt>
                <c:pt idx="7">
                  <c:v>16</c:v>
                </c:pt>
                <c:pt idx="8">
                  <c:v>2</c:v>
                </c:pt>
                <c:pt idx="9">
                  <c:v>18</c:v>
                </c:pt>
                <c:pt idx="10">
                  <c:v>11</c:v>
                </c:pt>
                <c:pt idx="11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Sheet1!$D$3:$D$4</c:f>
              <c:strCache>
                <c:ptCount val="1"/>
                <c:pt idx="0">
                  <c:v>(空白)</c:v>
                </c:pt>
              </c:strCache>
            </c:strRef>
          </c:tx>
          <c:invertIfNegative val="0"/>
          <c:cat>
            <c:strRef>
              <c:f>Sheet1!$A$5:$A$18</c:f>
              <c:strCache>
                <c:ptCount val="13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13</c:v>
                </c:pt>
                <c:pt idx="10">
                  <c:v>14</c:v>
                </c:pt>
                <c:pt idx="11">
                  <c:v>17</c:v>
                </c:pt>
                <c:pt idx="12">
                  <c:v>(空白)</c:v>
                </c:pt>
              </c:strCache>
            </c:strRef>
          </c:cat>
          <c:val>
            <c:numRef>
              <c:f>Sheet1!$D$5:$D$18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0198400"/>
        <c:axId val="352719232"/>
        <c:axId val="0"/>
      </c:bar3DChart>
      <c:catAx>
        <c:axId val="350198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52719232"/>
        <c:crosses val="autoZero"/>
        <c:auto val="1"/>
        <c:lblAlgn val="ctr"/>
        <c:lblOffset val="100"/>
        <c:noMultiLvlLbl val="0"/>
      </c:catAx>
      <c:valAx>
        <c:axId val="35271923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350198400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pivotSource>
    <c:name>[ensyu.xlsx]Sheet15!ﾋﾟﾎﾞｯﾄﾃｰﾌﾞﾙ4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</c:pivotFmts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Sheet15!$B$3:$B$4</c:f>
              <c:strCache>
                <c:ptCount val="1"/>
                <c:pt idx="0">
                  <c:v>0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Sheet15!$B$5:$B$15</c:f>
              <c:numCache>
                <c:formatCode>General</c:formatCode>
                <c:ptCount val="10"/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Sheet15!$C$3:$C$4</c:f>
              <c:strCache>
                <c:ptCount val="1"/>
                <c:pt idx="0">
                  <c:v>バス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Sheet15!$C$5:$C$15</c:f>
              <c:numCache>
                <c:formatCode>General</c:formatCode>
                <c:ptCount val="10"/>
                <c:pt idx="0">
                  <c:v>3</c:v>
                </c:pt>
                <c:pt idx="1">
                  <c:v>1</c:v>
                </c:pt>
                <c:pt idx="2">
                  <c:v>16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19</c:v>
                </c:pt>
                <c:pt idx="8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Sheet15!$D$3:$D$4</c:f>
              <c:strCache>
                <c:ptCount val="1"/>
                <c:pt idx="0">
                  <c:v>自家用車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Sheet15!$D$5:$D$15</c:f>
              <c:numCache>
                <c:formatCode>General</c:formatCode>
                <c:ptCount val="10"/>
                <c:pt idx="0">
                  <c:v>20</c:v>
                </c:pt>
                <c:pt idx="2">
                  <c:v>38</c:v>
                </c:pt>
                <c:pt idx="3">
                  <c:v>3</c:v>
                </c:pt>
                <c:pt idx="6">
                  <c:v>2</c:v>
                </c:pt>
                <c:pt idx="7">
                  <c:v>10</c:v>
                </c:pt>
                <c:pt idx="8">
                  <c:v>12</c:v>
                </c:pt>
              </c:numCache>
            </c:numRef>
          </c:val>
        </c:ser>
        <c:ser>
          <c:idx val="3"/>
          <c:order val="3"/>
          <c:tx>
            <c:strRef>
              <c:f>Sheet15!$E$3:$E$4</c:f>
              <c:strCache>
                <c:ptCount val="1"/>
                <c:pt idx="0">
                  <c:v>自転車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Sheet15!$E$5:$E$15</c:f>
              <c:numCache>
                <c:formatCode>General</c:formatCode>
                <c:ptCount val="10"/>
                <c:pt idx="0">
                  <c:v>18</c:v>
                </c:pt>
                <c:pt idx="1">
                  <c:v>4</c:v>
                </c:pt>
                <c:pt idx="2">
                  <c:v>30</c:v>
                </c:pt>
                <c:pt idx="3">
                  <c:v>1</c:v>
                </c:pt>
                <c:pt idx="4">
                  <c:v>3</c:v>
                </c:pt>
                <c:pt idx="6">
                  <c:v>15</c:v>
                </c:pt>
                <c:pt idx="7">
                  <c:v>2</c:v>
                </c:pt>
                <c:pt idx="8">
                  <c:v>9</c:v>
                </c:pt>
              </c:numCache>
            </c:numRef>
          </c:val>
        </c:ser>
        <c:ser>
          <c:idx val="4"/>
          <c:order val="4"/>
          <c:tx>
            <c:strRef>
              <c:f>Sheet15!$F$3:$F$4</c:f>
              <c:strCache>
                <c:ptCount val="1"/>
                <c:pt idx="0">
                  <c:v>鉄道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Sheet15!$F$5:$F$15</c:f>
              <c:numCache>
                <c:formatCode>General</c:formatCode>
                <c:ptCount val="10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12</c:v>
                </c:pt>
                <c:pt idx="4">
                  <c:v>1</c:v>
                </c:pt>
                <c:pt idx="7">
                  <c:v>8</c:v>
                </c:pt>
                <c:pt idx="8">
                  <c:v>13</c:v>
                </c:pt>
              </c:numCache>
            </c:numRef>
          </c:val>
        </c:ser>
        <c:ser>
          <c:idx val="5"/>
          <c:order val="5"/>
          <c:tx>
            <c:strRef>
              <c:f>Sheet15!$G$3:$G$4</c:f>
              <c:strCache>
                <c:ptCount val="1"/>
                <c:pt idx="0">
                  <c:v>徒歩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Sheet15!$G$5:$G$15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11</c:v>
                </c:pt>
                <c:pt idx="3">
                  <c:v>7</c:v>
                </c:pt>
                <c:pt idx="4">
                  <c:v>2</c:v>
                </c:pt>
                <c:pt idx="5">
                  <c:v>4</c:v>
                </c:pt>
                <c:pt idx="6">
                  <c:v>4</c:v>
                </c:pt>
                <c:pt idx="7">
                  <c:v>10</c:v>
                </c:pt>
                <c:pt idx="8">
                  <c:v>17</c:v>
                </c:pt>
              </c:numCache>
            </c:numRef>
          </c:val>
        </c:ser>
        <c:ser>
          <c:idx val="6"/>
          <c:order val="6"/>
          <c:tx>
            <c:strRef>
              <c:f>Sheet15!$H$3:$H$4</c:f>
              <c:strCache>
                <c:ptCount val="1"/>
                <c:pt idx="0">
                  <c:v>(空白)</c:v>
                </c:pt>
              </c:strCache>
            </c:strRef>
          </c:tx>
          <c:invertIfNegative val="0"/>
          <c:cat>
            <c:strRef>
              <c:f>Sheet15!$A$5:$A$15</c:f>
              <c:strCache>
                <c:ptCount val="10"/>
                <c:pt idx="0">
                  <c:v>その他</c:v>
                </c:pt>
                <c:pt idx="1">
                  <c:v>帰社</c:v>
                </c:pt>
                <c:pt idx="2">
                  <c:v>帰宅</c:v>
                </c:pt>
                <c:pt idx="3">
                  <c:v>業務</c:v>
                </c:pt>
                <c:pt idx="4">
                  <c:v>娯楽</c:v>
                </c:pt>
                <c:pt idx="5">
                  <c:v>散歩･回遊</c:v>
                </c:pt>
                <c:pt idx="6">
                  <c:v>出勤</c:v>
                </c:pt>
                <c:pt idx="7">
                  <c:v>食事</c:v>
                </c:pt>
                <c:pt idx="8">
                  <c:v>買い物</c:v>
                </c:pt>
                <c:pt idx="9">
                  <c:v>(空白)</c:v>
                </c:pt>
              </c:strCache>
            </c:strRef>
          </c:cat>
          <c:val>
            <c:numRef>
              <c:f>Sheet15!$H$5:$H$15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002048"/>
        <c:axId val="356012032"/>
        <c:axId val="0"/>
      </c:bar3DChart>
      <c:catAx>
        <c:axId val="356002048"/>
        <c:scaling>
          <c:orientation val="minMax"/>
        </c:scaling>
        <c:delete val="0"/>
        <c:axPos val="l"/>
        <c:majorTickMark val="out"/>
        <c:minorTickMark val="none"/>
        <c:tickLblPos val="nextTo"/>
        <c:crossAx val="356012032"/>
        <c:crosses val="autoZero"/>
        <c:auto val="1"/>
        <c:lblAlgn val="ctr"/>
        <c:lblOffset val="100"/>
        <c:noMultiLvlLbl val="0"/>
      </c:catAx>
      <c:valAx>
        <c:axId val="35601203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356002048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6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99896-70B5-49BD-8ABF-E6B9032EE0E8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6D522-27DA-4606-9D63-66ACD8D4A5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67875-D369-4042-AD91-B21E1EDD6BB3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78E1E-D4F6-4C50-ADDE-BF80AFEFE8E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81EB-7FDA-45AB-8BCE-6975FFCC5C32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81EB-7FDA-45AB-8BCE-6975FFCC5C32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81EB-7FDA-45AB-8BCE-6975FFCC5C32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81EB-7FDA-45AB-8BCE-6975FFCC5C32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C62B-0B93-44FB-AE23-5E3A7D621A2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85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5764D-12B5-440C-982F-4D26C20FC123}" type="datetime1">
              <a:rPr lang="en-US" altLang="ja-JP" smtClean="0"/>
              <a:pPr>
                <a:defRPr/>
              </a:pPr>
              <a:t>9/6/2010</a:t>
            </a:fld>
            <a:endParaRPr lang="en-US" altLang="ja-JP"/>
          </a:p>
        </p:txBody>
      </p:sp>
      <p:sp>
        <p:nvSpPr>
          <p:cNvPr id="5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722687" y="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dirty="0" smtClean="0"/>
              <a:t>行動モデル夏の学校</a:t>
            </a:r>
            <a:r>
              <a:rPr lang="en-US" altLang="ja-JP" dirty="0" smtClean="0"/>
              <a:t>2010</a:t>
            </a:r>
            <a:endParaRPr lang="en-US" altLang="ja-JP" dirty="0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71013-3B13-4ACD-AC9D-D91F9A7BA0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926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051A621-31DB-4BD8-91A0-D42740BEC1F6}" type="datetimeFigureOut">
              <a:rPr kumimoji="1" lang="ja-JP" altLang="en-US" smtClean="0"/>
              <a:t>2010/9/6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459A650-11F5-40FE-890E-F83239B6EA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9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エリア特性に着目</a:t>
            </a:r>
            <a:r>
              <a:rPr lang="ja-JP" altLang="en-US" dirty="0" smtClean="0"/>
              <a:t>した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交通手段選択モデル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I</a:t>
            </a:r>
            <a:r>
              <a:rPr lang="ja-JP" altLang="en-US" dirty="0" smtClean="0"/>
              <a:t>班</a:t>
            </a:r>
            <a:endParaRPr lang="en-US" altLang="ja-JP" dirty="0" smtClean="0"/>
          </a:p>
          <a:p>
            <a:r>
              <a:rPr lang="ja-JP" altLang="en-US" dirty="0" smtClean="0"/>
              <a:t>山田　孝太郎　柿本　淳子　戸叶　洋道　</a:t>
            </a:r>
            <a:endParaRPr lang="en-US" altLang="ja-JP" dirty="0" smtClean="0"/>
          </a:p>
          <a:p>
            <a:r>
              <a:rPr kumimoji="1" lang="ja-JP" altLang="en-US" dirty="0" smtClean="0"/>
              <a:t>井後　貴博　斎藤　有紗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42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7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モデル推定結果の解釈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28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政策シュミレーション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5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79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基礎分析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9061101"/>
              </p:ext>
            </p:extLst>
          </p:nvPr>
        </p:nvGraphicFramePr>
        <p:xfrm>
          <a:off x="179512" y="1340768"/>
          <a:ext cx="4863580" cy="3277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325909"/>
              </p:ext>
            </p:extLst>
          </p:nvPr>
        </p:nvGraphicFramePr>
        <p:xfrm>
          <a:off x="3419872" y="3717032"/>
          <a:ext cx="5950437" cy="302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64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525291" y="116632"/>
            <a:ext cx="6382251" cy="6447365"/>
            <a:chOff x="2700952" y="3319688"/>
            <a:chExt cx="2048509" cy="21387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</a:blip>
            <a:srcRect l="37071" t="31579" r="29506" b="24958"/>
            <a:stretch/>
          </p:blipFill>
          <p:spPr bwMode="auto">
            <a:xfrm>
              <a:off x="2700952" y="3319688"/>
              <a:ext cx="2048509" cy="2138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グループ化 4"/>
            <p:cNvGrpSpPr/>
            <p:nvPr/>
          </p:nvGrpSpPr>
          <p:grpSpPr>
            <a:xfrm>
              <a:off x="2786050" y="3454607"/>
              <a:ext cx="1785950" cy="1831781"/>
              <a:chOff x="2786050" y="3454607"/>
              <a:chExt cx="1785950" cy="18317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正方形/長方形 5"/>
              <p:cNvSpPr/>
              <p:nvPr/>
            </p:nvSpPr>
            <p:spPr>
              <a:xfrm>
                <a:off x="2786050" y="3454638"/>
                <a:ext cx="1785950" cy="1831750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" name="直線コネクタ 6"/>
              <p:cNvCxnSpPr>
                <a:stCxn id="6" idx="1"/>
                <a:endCxn id="6" idx="3"/>
              </p:cNvCxnSpPr>
              <p:nvPr/>
            </p:nvCxnSpPr>
            <p:spPr>
              <a:xfrm rot="10800000" flipH="1">
                <a:off x="2786050" y="4370513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>
                <a:off x="2786050" y="3920520"/>
                <a:ext cx="1779372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>
                <a:off x="2786050" y="4832122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>
                <a:stCxn id="6" idx="0"/>
                <a:endCxn id="6" idx="2"/>
              </p:cNvCxnSpPr>
              <p:nvPr/>
            </p:nvCxnSpPr>
            <p:spPr>
              <a:xfrm rot="16200000" flipH="1">
                <a:off x="2763150" y="4370513"/>
                <a:ext cx="18317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rot="5400000">
                <a:off x="3230279" y="4367701"/>
                <a:ext cx="1826187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rot="5400000">
                <a:off x="2323194" y="4377813"/>
                <a:ext cx="18171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右矢印 12"/>
          <p:cNvSpPr/>
          <p:nvPr/>
        </p:nvSpPr>
        <p:spPr>
          <a:xfrm rot="16377904">
            <a:off x="482072" y="2399522"/>
            <a:ext cx="792088" cy="15240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rot="16200000" flipH="1">
            <a:off x="61" y="2351536"/>
            <a:ext cx="638635" cy="135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 rot="16200000" flipH="1">
            <a:off x="3496599" y="5920586"/>
            <a:ext cx="638635" cy="21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 rot="10800000" flipH="1">
            <a:off x="5699920" y="5346500"/>
            <a:ext cx="638635" cy="362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367932" flipH="1">
            <a:off x="5717469" y="4950648"/>
            <a:ext cx="638635" cy="362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1667195">
            <a:off x="2802921" y="4343526"/>
            <a:ext cx="3376132" cy="2453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2970891" flipV="1">
            <a:off x="2150673" y="3121855"/>
            <a:ext cx="5330565" cy="30824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11929423" flipH="1">
            <a:off x="2815352" y="4164222"/>
            <a:ext cx="3635714" cy="122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19335149">
            <a:off x="2326182" y="3240328"/>
            <a:ext cx="1210444" cy="3488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rot="16200000" flipH="1">
            <a:off x="3070262" y="5247029"/>
            <a:ext cx="2257529" cy="11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rot="16200000" flipH="1">
            <a:off x="4006366" y="5317276"/>
            <a:ext cx="2257529" cy="11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6200000" flipH="1">
            <a:off x="3317984" y="3234654"/>
            <a:ext cx="7646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 rot="13668251" flipH="1">
            <a:off x="3735252" y="3473768"/>
            <a:ext cx="1251958" cy="92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 rot="217405" flipH="1" flipV="1">
            <a:off x="2870506" y="2606411"/>
            <a:ext cx="68531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>
          <a:xfrm rot="10361349" flipH="1">
            <a:off x="4296099" y="2211673"/>
            <a:ext cx="674220" cy="202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 rot="12751062">
            <a:off x="2778855" y="1646523"/>
            <a:ext cx="1200946" cy="21731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 flipH="1">
            <a:off x="1403648" y="2169596"/>
            <a:ext cx="1863722" cy="377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13176750" flipH="1" flipV="1">
            <a:off x="1724776" y="3505571"/>
            <a:ext cx="5829985" cy="150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 rot="16200000" flipH="1">
            <a:off x="1768407" y="1812817"/>
            <a:ext cx="638635" cy="21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10965355" flipH="1">
            <a:off x="2866406" y="1053512"/>
            <a:ext cx="674220" cy="99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矢印 32"/>
          <p:cNvSpPr/>
          <p:nvPr/>
        </p:nvSpPr>
        <p:spPr>
          <a:xfrm rot="21076130" flipH="1">
            <a:off x="1611384" y="1153616"/>
            <a:ext cx="674220" cy="99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 rot="14508662" flipH="1">
            <a:off x="3191562" y="2640954"/>
            <a:ext cx="2669445" cy="103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右矢印 34"/>
          <p:cNvSpPr/>
          <p:nvPr/>
        </p:nvSpPr>
        <p:spPr>
          <a:xfrm rot="19261882" flipH="1">
            <a:off x="2540011" y="1857342"/>
            <a:ext cx="955497" cy="20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 rot="871842" flipH="1">
            <a:off x="1187233" y="629342"/>
            <a:ext cx="2669445" cy="103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5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ツアー構成トリップ数別行動目的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506759"/>
              </p:ext>
            </p:extLst>
          </p:nvPr>
        </p:nvGraphicFramePr>
        <p:xfrm>
          <a:off x="1259632" y="1916832"/>
          <a:ext cx="5937498" cy="403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103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187624" y="2636912"/>
            <a:ext cx="7408333" cy="34506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時間帯</a:t>
            </a:r>
            <a:r>
              <a:rPr lang="ja-JP" altLang="en-US" dirty="0" smtClean="0"/>
              <a:t>別行動目的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196373"/>
              </p:ext>
            </p:extLst>
          </p:nvPr>
        </p:nvGraphicFramePr>
        <p:xfrm>
          <a:off x="-396552" y="3068960"/>
          <a:ext cx="9426241" cy="2871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5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曜日別目的施設種類別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980805"/>
              </p:ext>
            </p:extLst>
          </p:nvPr>
        </p:nvGraphicFramePr>
        <p:xfrm>
          <a:off x="179512" y="1988840"/>
          <a:ext cx="9034462" cy="4229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05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ゾーン</a:t>
            </a:r>
            <a:r>
              <a:rPr lang="ja-JP" altLang="en-US" dirty="0" smtClean="0"/>
              <a:t>別、必要</a:t>
            </a:r>
            <a:r>
              <a:rPr lang="en-US" altLang="ja-JP" dirty="0" smtClean="0"/>
              <a:t>or</a:t>
            </a:r>
            <a:r>
              <a:rPr lang="ja-JP" altLang="en-US" dirty="0" smtClean="0"/>
              <a:t>選択用途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/>
        </p:nvGraphicFramePr>
        <p:xfrm>
          <a:off x="1678781" y="1921669"/>
          <a:ext cx="5786438" cy="30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26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横浜はみなとみらい、中華街、元町など、特徴のあるエリアがある。</a:t>
            </a:r>
            <a:endParaRPr lang="en-US" altLang="ja-JP" dirty="0" smtClean="0"/>
          </a:p>
          <a:p>
            <a:r>
              <a:rPr lang="ja-JP" altLang="en-US" dirty="0"/>
              <a:t>エリアに</a:t>
            </a:r>
            <a:r>
              <a:rPr lang="ja-JP" altLang="en-US" dirty="0" smtClean="0"/>
              <a:t>よって交通行動に違いがみられるのだろうか？</a:t>
            </a:r>
            <a:endParaRPr lang="en-US" altLang="ja-JP" dirty="0" smtClean="0"/>
          </a:p>
          <a:p>
            <a:r>
              <a:rPr kumimoji="1" lang="ja-JP" altLang="en-US" dirty="0" smtClean="0"/>
              <a:t>もし違いがあれば、どのような違いがあるのだろうか？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研究の動機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6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目的別代表交通手段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988744"/>
              </p:ext>
            </p:extLst>
          </p:nvPr>
        </p:nvGraphicFramePr>
        <p:xfrm>
          <a:off x="1331640" y="1412776"/>
          <a:ext cx="6648739" cy="5011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3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自転車</a:t>
            </a:r>
            <a:r>
              <a:rPr lang="en-US" altLang="ja-JP" dirty="0" smtClean="0"/>
              <a:t>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69951"/>
              </p:ext>
            </p:extLst>
          </p:nvPr>
        </p:nvGraphicFramePr>
        <p:xfrm>
          <a:off x="1331640" y="2924944"/>
          <a:ext cx="6248223" cy="3103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9662"/>
                <a:gridCol w="927201"/>
                <a:gridCol w="238719"/>
                <a:gridCol w="238719"/>
                <a:gridCol w="332131"/>
                <a:gridCol w="332131"/>
                <a:gridCol w="332131"/>
                <a:gridCol w="332131"/>
                <a:gridCol w="332131"/>
                <a:gridCol w="608908"/>
                <a:gridCol w="484359"/>
              </a:tblGrid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行ラベル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 smtClean="0">
                          <a:effectLst/>
                        </a:rPr>
                        <a:t>3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発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(</a:t>
                      </a:r>
                      <a:r>
                        <a:rPr lang="ja-JP" altLang="en-US" sz="1100" u="none" strike="noStrike">
                          <a:effectLst/>
                        </a:rPr>
                        <a:t>空白</a:t>
                      </a:r>
                      <a:r>
                        <a:rPr lang="en-US" altLang="ja-JP" sz="1100" u="none" strike="noStrike">
                          <a:effectLst/>
                        </a:rPr>
                        <a:t>)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総計</a:t>
                      </a:r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3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着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448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9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/>
          <p:cNvSpPr txBox="1"/>
          <p:nvPr/>
        </p:nvSpPr>
        <p:spPr>
          <a:xfrm>
            <a:off x="2828780" y="4874852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86116" y="486630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734906" y="486630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77556" y="4874852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４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40396" y="441204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５</a:t>
            </a:r>
            <a:endParaRPr lang="en-US" altLang="ja-JP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74500" y="442058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６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51998" y="441204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７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89172" y="441204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８</a:t>
            </a:r>
            <a:endParaRPr kumimoji="1" lang="en-US" altLang="ja-JP" dirty="0" smtClean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40396" y="3957774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９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06132" y="396325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１０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672014" y="396084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１１</a:t>
            </a:r>
            <a:endParaRPr kumimoji="1"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1520871" y="-230392"/>
            <a:ext cx="6768751" cy="6768752"/>
            <a:chOff x="2516073" y="3168626"/>
            <a:chExt cx="2358825" cy="2437818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</a:blip>
            <a:srcRect l="34057" t="28508" r="27458" b="21950"/>
            <a:stretch/>
          </p:blipFill>
          <p:spPr bwMode="auto">
            <a:xfrm>
              <a:off x="2516073" y="3168626"/>
              <a:ext cx="2358825" cy="2437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2" name="グループ化 51"/>
            <p:cNvGrpSpPr/>
            <p:nvPr/>
          </p:nvGrpSpPr>
          <p:grpSpPr>
            <a:xfrm>
              <a:off x="2786050" y="3454607"/>
              <a:ext cx="1785950" cy="1831781"/>
              <a:chOff x="2786050" y="3454607"/>
              <a:chExt cx="1785950" cy="18317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正方形/長方形 9"/>
              <p:cNvSpPr/>
              <p:nvPr/>
            </p:nvSpPr>
            <p:spPr>
              <a:xfrm>
                <a:off x="2786050" y="3454638"/>
                <a:ext cx="1785950" cy="1831750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コネクタ 14"/>
              <p:cNvCxnSpPr>
                <a:stCxn id="10" idx="1"/>
                <a:endCxn id="10" idx="3"/>
              </p:cNvCxnSpPr>
              <p:nvPr/>
            </p:nvCxnSpPr>
            <p:spPr>
              <a:xfrm rot="10800000" flipH="1">
                <a:off x="2786050" y="4370513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2786050" y="3920520"/>
                <a:ext cx="1779372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>
                <a:off x="2786050" y="4832122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>
                <a:stCxn id="10" idx="0"/>
                <a:endCxn id="10" idx="2"/>
              </p:cNvCxnSpPr>
              <p:nvPr/>
            </p:nvCxnSpPr>
            <p:spPr>
              <a:xfrm rot="16200000" flipH="1">
                <a:off x="2763150" y="4370513"/>
                <a:ext cx="18317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rot="5400000">
                <a:off x="3230279" y="4367701"/>
                <a:ext cx="1826187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 rot="5400000">
                <a:off x="2323194" y="4377813"/>
                <a:ext cx="18171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テキスト ボックス 15"/>
          <p:cNvSpPr txBox="1"/>
          <p:nvPr/>
        </p:nvSpPr>
        <p:spPr>
          <a:xfrm>
            <a:off x="107504" y="126876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自転車</a:t>
            </a:r>
            <a:r>
              <a:rPr kumimoji="1" lang="en-US" altLang="ja-JP" dirty="0" smtClean="0"/>
              <a:t>OD</a:t>
            </a:r>
            <a:endParaRPr kumimoji="1" lang="ja-JP" altLang="en-US" dirty="0"/>
          </a:p>
        </p:txBody>
      </p:sp>
      <p:sp>
        <p:nvSpPr>
          <p:cNvPr id="17" name="右矢印 16"/>
          <p:cNvSpPr/>
          <p:nvPr/>
        </p:nvSpPr>
        <p:spPr>
          <a:xfrm>
            <a:off x="5652120" y="5379654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右矢印 67"/>
          <p:cNvSpPr/>
          <p:nvPr/>
        </p:nvSpPr>
        <p:spPr>
          <a:xfrm rot="19966833">
            <a:off x="4339740" y="5438109"/>
            <a:ext cx="1055721" cy="7038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右矢印 68"/>
          <p:cNvSpPr/>
          <p:nvPr/>
        </p:nvSpPr>
        <p:spPr>
          <a:xfrm rot="10952206">
            <a:off x="5804519" y="4987509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右矢印 69"/>
          <p:cNvSpPr/>
          <p:nvPr/>
        </p:nvSpPr>
        <p:spPr>
          <a:xfrm rot="2110973">
            <a:off x="6741402" y="5493311"/>
            <a:ext cx="915564" cy="41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右矢印 70"/>
          <p:cNvSpPr/>
          <p:nvPr/>
        </p:nvSpPr>
        <p:spPr>
          <a:xfrm rot="13406716">
            <a:off x="3483442" y="2249980"/>
            <a:ext cx="2340260" cy="2880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右矢印 71"/>
          <p:cNvSpPr/>
          <p:nvPr/>
        </p:nvSpPr>
        <p:spPr>
          <a:xfrm flipH="1">
            <a:off x="2187478" y="3792131"/>
            <a:ext cx="3094856" cy="11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右矢印 72"/>
          <p:cNvSpPr/>
          <p:nvPr/>
        </p:nvSpPr>
        <p:spPr>
          <a:xfrm rot="11803595" flipH="1">
            <a:off x="2632867" y="3175840"/>
            <a:ext cx="3143519" cy="183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右矢印 73"/>
          <p:cNvSpPr/>
          <p:nvPr/>
        </p:nvSpPr>
        <p:spPr>
          <a:xfrm rot="10800000" flipH="1">
            <a:off x="2339547" y="2408805"/>
            <a:ext cx="660114" cy="15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右矢印 74"/>
          <p:cNvSpPr/>
          <p:nvPr/>
        </p:nvSpPr>
        <p:spPr>
          <a:xfrm rot="10800000" flipH="1" flipV="1">
            <a:off x="3170540" y="2529420"/>
            <a:ext cx="844554" cy="398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右矢印 75"/>
          <p:cNvSpPr/>
          <p:nvPr/>
        </p:nvSpPr>
        <p:spPr>
          <a:xfrm rot="16378110">
            <a:off x="2211570" y="1929009"/>
            <a:ext cx="485289" cy="1637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右矢印 76"/>
          <p:cNvSpPr/>
          <p:nvPr/>
        </p:nvSpPr>
        <p:spPr>
          <a:xfrm rot="19607622">
            <a:off x="2804492" y="1801673"/>
            <a:ext cx="1124099" cy="12915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右矢印 77"/>
          <p:cNvSpPr/>
          <p:nvPr/>
        </p:nvSpPr>
        <p:spPr>
          <a:xfrm rot="21418808" flipH="1" flipV="1">
            <a:off x="3183443" y="2086629"/>
            <a:ext cx="844554" cy="398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右矢印 78"/>
          <p:cNvSpPr/>
          <p:nvPr/>
        </p:nvSpPr>
        <p:spPr>
          <a:xfrm rot="21418808" flipH="1" flipV="1">
            <a:off x="4324098" y="2711222"/>
            <a:ext cx="395530" cy="126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右矢印 79"/>
          <p:cNvSpPr/>
          <p:nvPr/>
        </p:nvSpPr>
        <p:spPr>
          <a:xfrm rot="13835592">
            <a:off x="3208299" y="1841829"/>
            <a:ext cx="1120450" cy="2880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右矢印 80"/>
          <p:cNvSpPr/>
          <p:nvPr/>
        </p:nvSpPr>
        <p:spPr>
          <a:xfrm rot="300128" flipH="1" flipV="1">
            <a:off x="1906957" y="2876184"/>
            <a:ext cx="2816734" cy="10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右矢印 81"/>
          <p:cNvSpPr/>
          <p:nvPr/>
        </p:nvSpPr>
        <p:spPr>
          <a:xfrm rot="3033042">
            <a:off x="3346635" y="1712852"/>
            <a:ext cx="91645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右矢印 82"/>
          <p:cNvSpPr/>
          <p:nvPr/>
        </p:nvSpPr>
        <p:spPr>
          <a:xfrm rot="5761857">
            <a:off x="2481278" y="1745263"/>
            <a:ext cx="617432" cy="176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右矢印 83"/>
          <p:cNvSpPr/>
          <p:nvPr/>
        </p:nvSpPr>
        <p:spPr>
          <a:xfrm rot="7879767">
            <a:off x="3339418" y="1732264"/>
            <a:ext cx="617432" cy="176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右矢印 84"/>
          <p:cNvSpPr/>
          <p:nvPr/>
        </p:nvSpPr>
        <p:spPr>
          <a:xfrm rot="5104090">
            <a:off x="4287019" y="1799280"/>
            <a:ext cx="58154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右矢印 85"/>
          <p:cNvSpPr/>
          <p:nvPr/>
        </p:nvSpPr>
        <p:spPr>
          <a:xfrm rot="2110973">
            <a:off x="5254313" y="5569941"/>
            <a:ext cx="1055721" cy="789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右矢印 86"/>
          <p:cNvSpPr/>
          <p:nvPr/>
        </p:nvSpPr>
        <p:spPr>
          <a:xfrm rot="18069268">
            <a:off x="6066532" y="5886371"/>
            <a:ext cx="792088" cy="15706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右矢印 87"/>
          <p:cNvSpPr/>
          <p:nvPr/>
        </p:nvSpPr>
        <p:spPr>
          <a:xfrm rot="10800000" flipH="1">
            <a:off x="1635467" y="4062094"/>
            <a:ext cx="3862515" cy="78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右矢印 88"/>
          <p:cNvSpPr/>
          <p:nvPr/>
        </p:nvSpPr>
        <p:spPr>
          <a:xfrm rot="10800000" flipH="1">
            <a:off x="1749117" y="2289459"/>
            <a:ext cx="2072695" cy="172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右矢印 90"/>
          <p:cNvSpPr/>
          <p:nvPr/>
        </p:nvSpPr>
        <p:spPr>
          <a:xfrm rot="21418808" flipH="1" flipV="1">
            <a:off x="4685202" y="2165945"/>
            <a:ext cx="441550" cy="124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1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525705" y="60774"/>
            <a:ext cx="6382251" cy="6447365"/>
            <a:chOff x="2700952" y="3319688"/>
            <a:chExt cx="2048509" cy="213870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</a:blip>
            <a:srcRect l="37071" t="31579" r="29506" b="24958"/>
            <a:stretch/>
          </p:blipFill>
          <p:spPr bwMode="auto">
            <a:xfrm>
              <a:off x="2700952" y="3319688"/>
              <a:ext cx="2048509" cy="2138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グループ化 6"/>
            <p:cNvGrpSpPr/>
            <p:nvPr/>
          </p:nvGrpSpPr>
          <p:grpSpPr>
            <a:xfrm>
              <a:off x="2786050" y="3454607"/>
              <a:ext cx="1785950" cy="1831781"/>
              <a:chOff x="2786050" y="3454607"/>
              <a:chExt cx="1785950" cy="18317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正方形/長方形 7"/>
              <p:cNvSpPr/>
              <p:nvPr/>
            </p:nvSpPr>
            <p:spPr>
              <a:xfrm>
                <a:off x="2786050" y="3454638"/>
                <a:ext cx="1785950" cy="1831750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" name="直線コネクタ 8"/>
              <p:cNvCxnSpPr>
                <a:stCxn id="8" idx="1"/>
                <a:endCxn id="8" idx="3"/>
              </p:cNvCxnSpPr>
              <p:nvPr/>
            </p:nvCxnSpPr>
            <p:spPr>
              <a:xfrm rot="10800000" flipH="1">
                <a:off x="2786050" y="4370513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2786050" y="3920520"/>
                <a:ext cx="1779372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2786050" y="4832122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>
                <a:stCxn id="8" idx="0"/>
                <a:endCxn id="8" idx="2"/>
              </p:cNvCxnSpPr>
              <p:nvPr/>
            </p:nvCxnSpPr>
            <p:spPr>
              <a:xfrm rot="16200000" flipH="1">
                <a:off x="2763150" y="4370513"/>
                <a:ext cx="18317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rot="5400000">
                <a:off x="3230279" y="4367701"/>
                <a:ext cx="1826187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rot="5400000">
                <a:off x="2323194" y="4377813"/>
                <a:ext cx="18171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右矢印 50"/>
          <p:cNvSpPr/>
          <p:nvPr/>
        </p:nvSpPr>
        <p:spPr>
          <a:xfrm>
            <a:off x="4918686" y="5761971"/>
            <a:ext cx="504056" cy="176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右矢印 51"/>
          <p:cNvSpPr/>
          <p:nvPr/>
        </p:nvSpPr>
        <p:spPr>
          <a:xfrm>
            <a:off x="5446688" y="5301208"/>
            <a:ext cx="1029494" cy="176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右矢印 52"/>
          <p:cNvSpPr/>
          <p:nvPr/>
        </p:nvSpPr>
        <p:spPr>
          <a:xfrm rot="14118097">
            <a:off x="3874588" y="4342424"/>
            <a:ext cx="1259796" cy="1353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右矢印 53"/>
          <p:cNvSpPr/>
          <p:nvPr/>
        </p:nvSpPr>
        <p:spPr>
          <a:xfrm rot="11150847">
            <a:off x="5585688" y="4725322"/>
            <a:ext cx="639629" cy="365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54"/>
          <p:cNvSpPr/>
          <p:nvPr/>
        </p:nvSpPr>
        <p:spPr>
          <a:xfrm rot="12388852">
            <a:off x="4133371" y="4239577"/>
            <a:ext cx="2217689" cy="17848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右矢印 55"/>
          <p:cNvSpPr/>
          <p:nvPr/>
        </p:nvSpPr>
        <p:spPr>
          <a:xfrm rot="3705039">
            <a:off x="6749802" y="5885330"/>
            <a:ext cx="828971" cy="208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右矢印 56"/>
          <p:cNvSpPr/>
          <p:nvPr/>
        </p:nvSpPr>
        <p:spPr>
          <a:xfrm rot="1443380">
            <a:off x="2261710" y="4942476"/>
            <a:ext cx="4026759" cy="48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右矢印 57"/>
          <p:cNvSpPr/>
          <p:nvPr/>
        </p:nvSpPr>
        <p:spPr>
          <a:xfrm>
            <a:off x="2893722" y="3543734"/>
            <a:ext cx="20249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右矢印 58"/>
          <p:cNvSpPr/>
          <p:nvPr/>
        </p:nvSpPr>
        <p:spPr>
          <a:xfrm rot="20410625">
            <a:off x="2545938" y="3320734"/>
            <a:ext cx="1676214" cy="13332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右矢印 59"/>
          <p:cNvSpPr/>
          <p:nvPr/>
        </p:nvSpPr>
        <p:spPr>
          <a:xfrm rot="19453296">
            <a:off x="2624597" y="3158146"/>
            <a:ext cx="792088" cy="14401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矢印 60"/>
          <p:cNvSpPr/>
          <p:nvPr/>
        </p:nvSpPr>
        <p:spPr>
          <a:xfrm rot="11021905">
            <a:off x="2904919" y="3865830"/>
            <a:ext cx="617432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右矢印 61"/>
          <p:cNvSpPr/>
          <p:nvPr/>
        </p:nvSpPr>
        <p:spPr>
          <a:xfrm rot="16044424">
            <a:off x="3938728" y="3276482"/>
            <a:ext cx="792088" cy="1524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右矢印 62"/>
          <p:cNvSpPr/>
          <p:nvPr/>
        </p:nvSpPr>
        <p:spPr>
          <a:xfrm rot="1392199">
            <a:off x="5405061" y="4531199"/>
            <a:ext cx="110688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右矢印 63"/>
          <p:cNvSpPr/>
          <p:nvPr/>
        </p:nvSpPr>
        <p:spPr>
          <a:xfrm rot="10489675">
            <a:off x="5316420" y="3559366"/>
            <a:ext cx="560533" cy="589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右矢印 64"/>
          <p:cNvSpPr/>
          <p:nvPr/>
        </p:nvSpPr>
        <p:spPr>
          <a:xfrm rot="21370403">
            <a:off x="5661722" y="4100535"/>
            <a:ext cx="923319" cy="143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右矢印 65"/>
          <p:cNvSpPr/>
          <p:nvPr/>
        </p:nvSpPr>
        <p:spPr>
          <a:xfrm rot="13324692">
            <a:off x="4252812" y="3172866"/>
            <a:ext cx="1007747" cy="1376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右矢印 66"/>
          <p:cNvSpPr/>
          <p:nvPr/>
        </p:nvSpPr>
        <p:spPr>
          <a:xfrm rot="10800000">
            <a:off x="5649103" y="3463338"/>
            <a:ext cx="827080" cy="143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右矢印 67"/>
          <p:cNvSpPr/>
          <p:nvPr/>
        </p:nvSpPr>
        <p:spPr>
          <a:xfrm rot="10800000" flipH="1" flipV="1">
            <a:off x="3020641" y="2204864"/>
            <a:ext cx="395530" cy="102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右矢印 68"/>
          <p:cNvSpPr/>
          <p:nvPr/>
        </p:nvSpPr>
        <p:spPr>
          <a:xfrm rot="16377904">
            <a:off x="1844418" y="1893711"/>
            <a:ext cx="792088" cy="1524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右矢印 69"/>
          <p:cNvSpPr/>
          <p:nvPr/>
        </p:nvSpPr>
        <p:spPr>
          <a:xfrm rot="18395576">
            <a:off x="2685508" y="1699800"/>
            <a:ext cx="792088" cy="34449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右矢印 70"/>
          <p:cNvSpPr/>
          <p:nvPr/>
        </p:nvSpPr>
        <p:spPr>
          <a:xfrm rot="9257869">
            <a:off x="2338397" y="2965184"/>
            <a:ext cx="1211711" cy="131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右矢印 71"/>
          <p:cNvSpPr/>
          <p:nvPr/>
        </p:nvSpPr>
        <p:spPr>
          <a:xfrm rot="5400000">
            <a:off x="3398945" y="3388989"/>
            <a:ext cx="1080135" cy="6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右矢印 72"/>
          <p:cNvSpPr/>
          <p:nvPr/>
        </p:nvSpPr>
        <p:spPr>
          <a:xfrm rot="2973260">
            <a:off x="4340136" y="2967613"/>
            <a:ext cx="7336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右矢印 73"/>
          <p:cNvSpPr/>
          <p:nvPr/>
        </p:nvSpPr>
        <p:spPr>
          <a:xfrm rot="10800000" flipH="1" flipV="1">
            <a:off x="3694756" y="2369367"/>
            <a:ext cx="395530" cy="102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右矢印 74"/>
          <p:cNvSpPr/>
          <p:nvPr/>
        </p:nvSpPr>
        <p:spPr>
          <a:xfrm rot="14439988">
            <a:off x="2660643" y="1752718"/>
            <a:ext cx="792088" cy="17224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右矢印 75"/>
          <p:cNvSpPr/>
          <p:nvPr/>
        </p:nvSpPr>
        <p:spPr>
          <a:xfrm rot="17222873">
            <a:off x="3335255" y="1752718"/>
            <a:ext cx="792088" cy="17224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右矢印 76"/>
          <p:cNvSpPr/>
          <p:nvPr/>
        </p:nvSpPr>
        <p:spPr>
          <a:xfrm rot="16200000" flipH="1">
            <a:off x="1722446" y="1831991"/>
            <a:ext cx="638635" cy="135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右矢印 77"/>
          <p:cNvSpPr/>
          <p:nvPr/>
        </p:nvSpPr>
        <p:spPr>
          <a:xfrm rot="14282286" flipH="1">
            <a:off x="2899087" y="1680674"/>
            <a:ext cx="638635" cy="176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右矢印 78"/>
          <p:cNvSpPr/>
          <p:nvPr/>
        </p:nvSpPr>
        <p:spPr>
          <a:xfrm rot="10977545" flipH="1">
            <a:off x="2105509" y="1164030"/>
            <a:ext cx="465318" cy="95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右矢印 79"/>
          <p:cNvSpPr/>
          <p:nvPr/>
        </p:nvSpPr>
        <p:spPr>
          <a:xfrm rot="21379202" flipH="1">
            <a:off x="2809711" y="803760"/>
            <a:ext cx="807847" cy="147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右矢印 80"/>
          <p:cNvSpPr/>
          <p:nvPr/>
        </p:nvSpPr>
        <p:spPr>
          <a:xfrm rot="18969788">
            <a:off x="5898887" y="5955701"/>
            <a:ext cx="792088" cy="32316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2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鉄道</a:t>
            </a:r>
            <a:r>
              <a:rPr lang="en-US" altLang="ja-JP" dirty="0" smtClean="0"/>
              <a:t>OD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78560"/>
              </p:ext>
            </p:extLst>
          </p:nvPr>
        </p:nvGraphicFramePr>
        <p:xfrm>
          <a:off x="1600201" y="2834481"/>
          <a:ext cx="5943598" cy="2092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4632"/>
                <a:gridCol w="849539"/>
                <a:gridCol w="218724"/>
                <a:gridCol w="218724"/>
                <a:gridCol w="304312"/>
                <a:gridCol w="218724"/>
                <a:gridCol w="304312"/>
                <a:gridCol w="304312"/>
                <a:gridCol w="304312"/>
                <a:gridCol w="304312"/>
                <a:gridCol w="557906"/>
                <a:gridCol w="443789"/>
              </a:tblGrid>
              <a:tr h="16247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データの個数 </a:t>
                      </a:r>
                      <a:r>
                        <a:rPr lang="en-US" altLang="ja-JP" sz="1100" u="none" strike="noStrike" dirty="0">
                          <a:effectLst/>
                        </a:rPr>
                        <a:t>/ </a:t>
                      </a:r>
                      <a:r>
                        <a:rPr lang="ja-JP" altLang="en-US" sz="1100" u="none" strike="noStrike" dirty="0">
                          <a:effectLst/>
                        </a:rPr>
                        <a:t>トリップ</a:t>
                      </a:r>
                      <a:r>
                        <a:rPr lang="en-US" altLang="ja-JP" sz="1100" u="none" strike="noStrike" dirty="0">
                          <a:effectLst/>
                        </a:rPr>
                        <a:t>ID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列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ラベル発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21085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行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ラベル着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(</a:t>
                      </a:r>
                      <a:r>
                        <a:rPr lang="ja-JP" altLang="en-US" sz="1100" u="none" strike="noStrike">
                          <a:effectLst/>
                        </a:rPr>
                        <a:t>空白</a:t>
                      </a:r>
                      <a:r>
                        <a:rPr lang="en-US" altLang="ja-JP" sz="1100" u="none" strike="noStrike">
                          <a:effectLst/>
                        </a:rPr>
                        <a:t>)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総計</a:t>
                      </a:r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>
                          <a:effectLst/>
                        </a:rPr>
                        <a:t>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(</a:t>
                      </a:r>
                      <a:r>
                        <a:rPr lang="ja-JP" altLang="en-US" sz="1100" u="none" strike="noStrike">
                          <a:effectLst/>
                        </a:rPr>
                        <a:t>空白</a:t>
                      </a:r>
                      <a:r>
                        <a:rPr lang="en-US" altLang="ja-JP" sz="1100" u="none" strike="noStrike">
                          <a:effectLst/>
                        </a:rPr>
                        <a:t>)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総計</a:t>
                      </a:r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52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0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525291" y="116632"/>
            <a:ext cx="6382251" cy="6447365"/>
            <a:chOff x="2700952" y="3319688"/>
            <a:chExt cx="2048509" cy="21387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</a:blip>
            <a:srcRect l="37071" t="31579" r="29506" b="24958"/>
            <a:stretch/>
          </p:blipFill>
          <p:spPr bwMode="auto">
            <a:xfrm>
              <a:off x="2700952" y="3319688"/>
              <a:ext cx="2048509" cy="2138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グループ化 4"/>
            <p:cNvGrpSpPr/>
            <p:nvPr/>
          </p:nvGrpSpPr>
          <p:grpSpPr>
            <a:xfrm>
              <a:off x="2786050" y="3454607"/>
              <a:ext cx="1785950" cy="1831781"/>
              <a:chOff x="2786050" y="3454607"/>
              <a:chExt cx="1785950" cy="18317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正方形/長方形 5"/>
              <p:cNvSpPr/>
              <p:nvPr/>
            </p:nvSpPr>
            <p:spPr>
              <a:xfrm>
                <a:off x="2786050" y="3454638"/>
                <a:ext cx="1785950" cy="1831750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" name="直線コネクタ 6"/>
              <p:cNvCxnSpPr>
                <a:stCxn id="6" idx="1"/>
                <a:endCxn id="6" idx="3"/>
              </p:cNvCxnSpPr>
              <p:nvPr/>
            </p:nvCxnSpPr>
            <p:spPr>
              <a:xfrm rot="10800000" flipH="1">
                <a:off x="2786050" y="4370513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>
                <a:off x="2786050" y="3920520"/>
                <a:ext cx="1779372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>
                <a:off x="2786050" y="4832122"/>
                <a:ext cx="17859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>
                <a:stCxn id="6" idx="0"/>
                <a:endCxn id="6" idx="2"/>
              </p:cNvCxnSpPr>
              <p:nvPr/>
            </p:nvCxnSpPr>
            <p:spPr>
              <a:xfrm rot="16200000" flipH="1">
                <a:off x="2763150" y="4370513"/>
                <a:ext cx="18317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rot="5400000">
                <a:off x="3230279" y="4367701"/>
                <a:ext cx="1826187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rot="5400000">
                <a:off x="2323194" y="4377813"/>
                <a:ext cx="1817150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右矢印 14"/>
          <p:cNvSpPr/>
          <p:nvPr/>
        </p:nvSpPr>
        <p:spPr>
          <a:xfrm rot="13595204">
            <a:off x="4320372" y="4568872"/>
            <a:ext cx="792088" cy="7620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 rot="13237219" flipH="1">
            <a:off x="2446198" y="2418699"/>
            <a:ext cx="3716232" cy="68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3786197">
            <a:off x="1857748" y="3095829"/>
            <a:ext cx="4030988" cy="3826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4644862">
            <a:off x="2754650" y="3180319"/>
            <a:ext cx="4030988" cy="19132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4100093">
            <a:off x="3419851" y="3234003"/>
            <a:ext cx="4172684" cy="23829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16200000">
            <a:off x="2729467" y="2895759"/>
            <a:ext cx="2357713" cy="11182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flipH="1">
            <a:off x="4253217" y="3568866"/>
            <a:ext cx="638635" cy="67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rot="1804176" flipH="1">
            <a:off x="4181676" y="3153453"/>
            <a:ext cx="638635" cy="9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rot="13306874">
            <a:off x="2289212" y="2490036"/>
            <a:ext cx="3845495" cy="4117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4285418">
            <a:off x="3068965" y="2859913"/>
            <a:ext cx="3845495" cy="24065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 flipH="1">
            <a:off x="1187624" y="3825864"/>
            <a:ext cx="3518714" cy="321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 rot="16377904">
            <a:off x="1720546" y="1983526"/>
            <a:ext cx="792088" cy="23309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>
          <a:xfrm rot="19082860">
            <a:off x="2501935" y="1955281"/>
            <a:ext cx="1191391" cy="14590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 flipH="1">
            <a:off x="2760676" y="2568150"/>
            <a:ext cx="811109" cy="170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 rot="13666040" flipH="1">
            <a:off x="1790569" y="3543508"/>
            <a:ext cx="5543437" cy="186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269064" flipH="1">
            <a:off x="1471102" y="1027942"/>
            <a:ext cx="638635" cy="231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 rot="6497880" flipH="1">
            <a:off x="4404662" y="5395504"/>
            <a:ext cx="2086429" cy="270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11336337" flipH="1">
            <a:off x="1036572" y="1381282"/>
            <a:ext cx="977438" cy="286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矢印 32"/>
          <p:cNvSpPr/>
          <p:nvPr/>
        </p:nvSpPr>
        <p:spPr>
          <a:xfrm rot="11336337" flipH="1">
            <a:off x="2366834" y="487031"/>
            <a:ext cx="1439395" cy="72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5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自家用車</a:t>
            </a:r>
            <a:r>
              <a:rPr lang="ja-JP" altLang="en-US" dirty="0" smtClean="0"/>
              <a:t>の</a:t>
            </a:r>
            <a:r>
              <a:rPr lang="en-US" altLang="ja-JP" dirty="0" smtClean="0"/>
              <a:t>OD</a:t>
            </a:r>
            <a:r>
              <a:rPr lang="ja-JP" altLang="en-US" dirty="0" smtClean="0"/>
              <a:t>表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61170"/>
              </p:ext>
            </p:extLst>
          </p:nvPr>
        </p:nvGraphicFramePr>
        <p:xfrm>
          <a:off x="1339852" y="2623026"/>
          <a:ext cx="6464296" cy="2480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3940"/>
                <a:gridCol w="849232"/>
                <a:gridCol w="218645"/>
                <a:gridCol w="304202"/>
                <a:gridCol w="218645"/>
                <a:gridCol w="218645"/>
                <a:gridCol w="218645"/>
                <a:gridCol w="304202"/>
                <a:gridCol w="304202"/>
                <a:gridCol w="304202"/>
                <a:gridCol w="304202"/>
                <a:gridCol w="304202"/>
                <a:gridCol w="557704"/>
                <a:gridCol w="443628"/>
              </a:tblGrid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データの個数 </a:t>
                      </a:r>
                      <a:r>
                        <a:rPr lang="en-US" altLang="ja-JP" sz="1100" u="none" strike="noStrike" dirty="0">
                          <a:effectLst/>
                        </a:rPr>
                        <a:t>/ </a:t>
                      </a:r>
                      <a:r>
                        <a:rPr lang="ja-JP" altLang="en-US" sz="1100" u="none" strike="noStrike" dirty="0">
                          <a:effectLst/>
                        </a:rPr>
                        <a:t>トリップ</a:t>
                      </a:r>
                      <a:r>
                        <a:rPr lang="en-US" altLang="ja-JP" sz="1100" u="none" strike="noStrike" dirty="0">
                          <a:effectLst/>
                        </a:rPr>
                        <a:t>ID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列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ラベル発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行</a:t>
                      </a:r>
                      <a:r>
                        <a:rPr lang="ja-JP" altLang="en-US" sz="1100" u="none" strike="noStrike" dirty="0" smtClean="0">
                          <a:effectLst/>
                        </a:rPr>
                        <a:t>ラベル着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13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(</a:t>
                      </a:r>
                      <a:r>
                        <a:rPr lang="ja-JP" altLang="en-US" sz="1100" u="none" strike="noStrike">
                          <a:effectLst/>
                        </a:rPr>
                        <a:t>空白</a:t>
                      </a:r>
                      <a:r>
                        <a:rPr lang="en-US" altLang="ja-JP" sz="1100" u="none" strike="noStrike">
                          <a:effectLst/>
                        </a:rPr>
                        <a:t>)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総計</a:t>
                      </a:r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>
                          <a:effectLst/>
                        </a:rPr>
                        <a:t>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>
                          <a:effectLst/>
                        </a:rPr>
                        <a:t>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12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3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(</a:t>
                      </a:r>
                      <a:r>
                        <a:rPr lang="ja-JP" altLang="en-US" sz="1100" u="none" strike="noStrike">
                          <a:effectLst/>
                        </a:rPr>
                        <a:t>空白</a:t>
                      </a:r>
                      <a:r>
                        <a:rPr lang="en-US" altLang="ja-JP" sz="1100" u="none" strike="noStrike">
                          <a:effectLst/>
                        </a:rPr>
                        <a:t>)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総計</a:t>
                      </a:r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8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15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11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4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</a:t>
                      </a:r>
                      <a:endParaRPr lang="en-US" altLang="ja-JP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85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68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基礎分析　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689357"/>
              </p:ext>
            </p:extLst>
          </p:nvPr>
        </p:nvGraphicFramePr>
        <p:xfrm>
          <a:off x="395536" y="1916832"/>
          <a:ext cx="7488832" cy="447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2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18719" r="13280" b="4968"/>
          <a:stretch>
            <a:fillRect/>
          </a:stretch>
        </p:blipFill>
        <p:spPr bwMode="auto">
          <a:xfrm>
            <a:off x="1476375" y="373063"/>
            <a:ext cx="7089775" cy="61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88664"/>
            <a:ext cx="7056784" cy="753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1" y="-122584"/>
            <a:ext cx="7304513" cy="753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22584"/>
            <a:ext cx="7056784" cy="754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8" y="-171400"/>
            <a:ext cx="7053068" cy="753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3205"/>
            <a:ext cx="7056784" cy="748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49691" y="5229200"/>
            <a:ext cx="1827724" cy="1473613"/>
          </a:xfrm>
        </p:spPr>
        <p:txBody>
          <a:bodyPr>
            <a:normAutofit fontScale="62500" lnSpcReduction="20000"/>
          </a:bodyPr>
          <a:lstStyle/>
          <a:p>
            <a:r>
              <a:rPr kumimoji="1" lang="ja-JP" altLang="en-US" dirty="0" smtClean="0">
                <a:solidFill>
                  <a:srgbClr val="21C50B"/>
                </a:solidFill>
              </a:rPr>
              <a:t>緑</a:t>
            </a:r>
            <a:r>
              <a:rPr kumimoji="1" lang="ja-JP" altLang="en-US" dirty="0" smtClean="0"/>
              <a:t>・・・徒歩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FF00"/>
                </a:solidFill>
              </a:rPr>
              <a:t>黄</a:t>
            </a:r>
            <a:r>
              <a:rPr lang="ja-JP" altLang="en-US" dirty="0" smtClean="0"/>
              <a:t>・・・バス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赤</a:t>
            </a:r>
            <a:r>
              <a:rPr kumimoji="1" lang="ja-JP" altLang="en-US" dirty="0" smtClean="0"/>
              <a:t>・・・鉄道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chemeClr val="tx1"/>
                </a:solidFill>
              </a:rPr>
              <a:t>黒</a:t>
            </a:r>
            <a:r>
              <a:rPr lang="ja-JP" altLang="en-US" dirty="0" smtClean="0"/>
              <a:t>・・・自家用車</a:t>
            </a:r>
            <a:endParaRPr lang="en-US" altLang="ja-JP" dirty="0" smtClean="0"/>
          </a:p>
          <a:p>
            <a:r>
              <a:rPr kumimoji="1" lang="ja-JP" altLang="en-US" dirty="0" smtClean="0"/>
              <a:t>青・・・自転車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62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57" name="直線コネクタ 14356"/>
          <p:cNvCxnSpPr/>
          <p:nvPr/>
        </p:nvCxnSpPr>
        <p:spPr>
          <a:xfrm>
            <a:off x="5004048" y="3038715"/>
            <a:ext cx="648072" cy="0"/>
          </a:xfrm>
          <a:prstGeom prst="line">
            <a:avLst/>
          </a:prstGeom>
          <a:ln w="508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5004048" y="2232979"/>
            <a:ext cx="648072" cy="0"/>
          </a:xfrm>
          <a:prstGeom prst="line">
            <a:avLst/>
          </a:prstGeom>
          <a:ln w="508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5004048" y="2637731"/>
            <a:ext cx="648072" cy="0"/>
          </a:xfrm>
          <a:prstGeom prst="line">
            <a:avLst/>
          </a:prstGeom>
          <a:ln w="50800">
            <a:solidFill>
              <a:srgbClr val="92D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5004048" y="3827035"/>
            <a:ext cx="648072" cy="0"/>
          </a:xfrm>
          <a:prstGeom prst="line">
            <a:avLst/>
          </a:prstGeom>
          <a:ln w="50800">
            <a:solidFill>
              <a:srgbClr val="00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5004048" y="3426051"/>
            <a:ext cx="648072" cy="0"/>
          </a:xfrm>
          <a:prstGeom prst="line">
            <a:avLst/>
          </a:prstGeom>
          <a:ln w="508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1004250" y="2632824"/>
            <a:ext cx="3069546" cy="302842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648" t="27241" r="26802" b="23306"/>
          <a:stretch/>
        </p:blipFill>
        <p:spPr bwMode="auto">
          <a:xfrm>
            <a:off x="251520" y="1988841"/>
            <a:ext cx="4482505" cy="418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69020" y="2440729"/>
            <a:ext cx="3733651" cy="37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54" name="グループ化 14353"/>
          <p:cNvGrpSpPr/>
          <p:nvPr/>
        </p:nvGrpSpPr>
        <p:grpSpPr>
          <a:xfrm>
            <a:off x="1148264" y="3043659"/>
            <a:ext cx="2484861" cy="2329557"/>
            <a:chOff x="4932040" y="3212976"/>
            <a:chExt cx="2304256" cy="2160240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4932040" y="3284984"/>
              <a:ext cx="612068" cy="576064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0" name="直線コネクタ 14339"/>
            <p:cNvCxnSpPr/>
            <p:nvPr/>
          </p:nvCxnSpPr>
          <p:spPr>
            <a:xfrm flipH="1">
              <a:off x="5544108" y="3212976"/>
              <a:ext cx="811768" cy="648072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2" name="直線コネクタ 14341"/>
            <p:cNvCxnSpPr/>
            <p:nvPr/>
          </p:nvCxnSpPr>
          <p:spPr>
            <a:xfrm flipH="1" flipV="1">
              <a:off x="5544108" y="3861048"/>
              <a:ext cx="36004" cy="936104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4" name="直線コネクタ 14343"/>
            <p:cNvCxnSpPr/>
            <p:nvPr/>
          </p:nvCxnSpPr>
          <p:spPr>
            <a:xfrm flipH="1">
              <a:off x="5580112" y="4005064"/>
              <a:ext cx="1440160" cy="792088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9" name="直線コネクタ 14348"/>
            <p:cNvCxnSpPr/>
            <p:nvPr/>
          </p:nvCxnSpPr>
          <p:spPr>
            <a:xfrm flipV="1">
              <a:off x="5292080" y="4797152"/>
              <a:ext cx="288032" cy="576064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1" name="直線コネクタ 14350"/>
            <p:cNvCxnSpPr/>
            <p:nvPr/>
          </p:nvCxnSpPr>
          <p:spPr>
            <a:xfrm flipV="1">
              <a:off x="6372200" y="4005064"/>
              <a:ext cx="648072" cy="1368152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3" name="直線コネクタ 14352"/>
            <p:cNvCxnSpPr/>
            <p:nvPr/>
          </p:nvCxnSpPr>
          <p:spPr>
            <a:xfrm flipH="1">
              <a:off x="7020272" y="3789040"/>
              <a:ext cx="216024" cy="216024"/>
            </a:xfrm>
            <a:prstGeom prst="line">
              <a:avLst/>
            </a:prstGeom>
            <a:ln w="508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クラスター分析と交通手段分担率</a:t>
            </a:r>
            <a:endParaRPr kumimoji="1" lang="ja-JP" altLang="en-US" dirty="0"/>
          </a:p>
        </p:txBody>
      </p:sp>
      <p:graphicFrame>
        <p:nvGraphicFramePr>
          <p:cNvPr id="54" name="グラフ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808689"/>
              </p:ext>
            </p:extLst>
          </p:nvPr>
        </p:nvGraphicFramePr>
        <p:xfrm>
          <a:off x="4932040" y="1844824"/>
          <a:ext cx="4100593" cy="246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365" name="角丸四角形 14364"/>
          <p:cNvSpPr/>
          <p:nvPr/>
        </p:nvSpPr>
        <p:spPr>
          <a:xfrm>
            <a:off x="5148064" y="5062608"/>
            <a:ext cx="32403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/>
              <a:t>到着ゾーンによって交通手段の分担率が異なる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746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200" dirty="0" smtClean="0"/>
              <a:t>セル内位置データの歩行者データ割合分布</a:t>
            </a:r>
            <a:endParaRPr kumimoji="1" lang="ja-JP" alt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931" y="1264949"/>
            <a:ext cx="6617970" cy="54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7452320" y="1700808"/>
            <a:ext cx="504056" cy="504056"/>
          </a:xfrm>
          <a:prstGeom prst="rect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452320" y="2276872"/>
            <a:ext cx="504056" cy="504056"/>
          </a:xfrm>
          <a:prstGeom prst="rect">
            <a:avLst/>
          </a:prstGeom>
          <a:solidFill>
            <a:srgbClr val="FF66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452320" y="2852936"/>
            <a:ext cx="504056" cy="504056"/>
          </a:xfrm>
          <a:prstGeom prst="rect">
            <a:avLst/>
          </a:prstGeom>
          <a:solidFill>
            <a:srgbClr val="FF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452320" y="3429000"/>
            <a:ext cx="504056" cy="504056"/>
          </a:xfrm>
          <a:prstGeom prst="rect">
            <a:avLst/>
          </a:prstGeom>
          <a:solidFill>
            <a:srgbClr val="FFFF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00392" y="17728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75%</a:t>
            </a:r>
            <a:r>
              <a:rPr kumimoji="1" lang="ja-JP" altLang="en-US" dirty="0" smtClean="0"/>
              <a:t>～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41263" y="23395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75%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28384" y="29156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50%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048876" y="34197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kumimoji="1" lang="ja-JP" altLang="en-US" dirty="0" smtClean="0"/>
              <a:t>～</a:t>
            </a:r>
            <a:r>
              <a:rPr lang="en-US" altLang="ja-JP" dirty="0" smtClean="0"/>
              <a:t>25</a:t>
            </a:r>
            <a:r>
              <a:rPr kumimoji="1" lang="en-US" altLang="ja-JP" dirty="0" smtClean="0"/>
              <a:t>%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380312" y="47251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※</a:t>
            </a:r>
            <a:r>
              <a:rPr lang="ja-JP" altLang="en-US" dirty="0" smtClean="0"/>
              <a:t>セルサイズ</a:t>
            </a:r>
            <a:r>
              <a:rPr kumimoji="1" lang="en-US" altLang="ja-JP" dirty="0" smtClean="0"/>
              <a:t>200m*</a:t>
            </a:r>
            <a:r>
              <a:rPr lang="en-US" altLang="ja-JP" dirty="0" smtClean="0"/>
              <a:t> 200m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27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89" y="1235389"/>
            <a:ext cx="6595110" cy="549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200" dirty="0" smtClean="0"/>
              <a:t>セル内位置データの歩行者データ割合分布</a:t>
            </a:r>
            <a:endParaRPr kumimoji="1" lang="ja-JP" altLang="en-US" sz="3200" dirty="0"/>
          </a:p>
        </p:txBody>
      </p:sp>
      <p:sp>
        <p:nvSpPr>
          <p:cNvPr id="9" name="正方形/長方形 8"/>
          <p:cNvSpPr/>
          <p:nvPr/>
        </p:nvSpPr>
        <p:spPr>
          <a:xfrm>
            <a:off x="7452320" y="1700808"/>
            <a:ext cx="504056" cy="504056"/>
          </a:xfrm>
          <a:prstGeom prst="rect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452320" y="2276872"/>
            <a:ext cx="504056" cy="504056"/>
          </a:xfrm>
          <a:prstGeom prst="rect">
            <a:avLst/>
          </a:prstGeom>
          <a:solidFill>
            <a:srgbClr val="FF66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452320" y="2852936"/>
            <a:ext cx="504056" cy="504056"/>
          </a:xfrm>
          <a:prstGeom prst="rect">
            <a:avLst/>
          </a:prstGeom>
          <a:solidFill>
            <a:srgbClr val="FFCC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452320" y="3429000"/>
            <a:ext cx="504056" cy="504056"/>
          </a:xfrm>
          <a:prstGeom prst="rect">
            <a:avLst/>
          </a:prstGeom>
          <a:solidFill>
            <a:srgbClr val="FFFF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00392" y="17728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75%</a:t>
            </a:r>
            <a:r>
              <a:rPr kumimoji="1" lang="ja-JP" altLang="en-US" dirty="0" smtClean="0"/>
              <a:t>～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41263" y="23395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75%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028384" y="29156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25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50%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048876" y="34197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kumimoji="1" lang="ja-JP" altLang="en-US" dirty="0" smtClean="0"/>
              <a:t>～</a:t>
            </a:r>
            <a:r>
              <a:rPr lang="en-US" altLang="ja-JP" dirty="0" smtClean="0"/>
              <a:t>25</a:t>
            </a:r>
            <a:r>
              <a:rPr kumimoji="1" lang="en-US" altLang="ja-JP" dirty="0" smtClean="0"/>
              <a:t>%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80312" y="47251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※</a:t>
            </a:r>
            <a:r>
              <a:rPr lang="ja-JP" altLang="en-US" dirty="0" smtClean="0"/>
              <a:t>セルサイズ</a:t>
            </a:r>
            <a:r>
              <a:rPr kumimoji="1" lang="en-US" altLang="ja-JP" dirty="0" smtClean="0"/>
              <a:t>200m*</a:t>
            </a:r>
            <a:r>
              <a:rPr lang="en-US" altLang="ja-JP" dirty="0" smtClean="0"/>
              <a:t> 200m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1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交通手段選択モデル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多項ロジットモデル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/>
              <a:t>効用</a:t>
            </a:r>
            <a:r>
              <a:rPr lang="ja-JP" altLang="en-US" dirty="0" smtClean="0"/>
              <a:t>関数の確定項</a:t>
            </a:r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数式" r:id="rId4" imgW="914400" imgH="215640" progId="Equation.3">
                  <p:embed/>
                </p:oleObj>
              </mc:Choice>
              <mc:Fallback>
                <p:oleObj name="数式" r:id="rId4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81746" y="4365104"/>
          <a:ext cx="8966896" cy="18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数式" r:id="rId6" imgW="5790960" imgH="1180800" progId="Equation.3">
                  <p:embed/>
                </p:oleObj>
              </mc:Choice>
              <mc:Fallback>
                <p:oleObj name="数式" r:id="rId6" imgW="5790960" imgH="1180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6" y="4365104"/>
                        <a:ext cx="8966896" cy="182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5580112" y="1412776"/>
          <a:ext cx="26162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数式" r:id="rId8" imgW="1473200" imgH="1130300" progId="Equation.3">
                  <p:embed/>
                </p:oleObj>
              </mc:Choice>
              <mc:Fallback>
                <p:oleObj name="数式" r:id="rId8" imgW="1473200" imgH="1130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1412776"/>
                        <a:ext cx="2616200" cy="201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2195736" y="5072305"/>
            <a:ext cx="388843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34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推定結果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539552" y="1340768"/>
          <a:ext cx="7989294" cy="4714875"/>
        </p:xfrm>
        <a:graphic>
          <a:graphicData uri="http://schemas.openxmlformats.org/drawingml/2006/table">
            <a:tbl>
              <a:tblPr/>
              <a:tblGrid>
                <a:gridCol w="4845050"/>
                <a:gridCol w="320036"/>
                <a:gridCol w="1416050"/>
                <a:gridCol w="320036"/>
                <a:gridCol w="704079"/>
                <a:gridCol w="384043"/>
              </a:tblGrid>
              <a:tr h="259229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パラメータ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t</a:t>
                      </a:r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値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選択肢固有定数（自転車）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0.597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1.85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選択肢固有定数（自動車）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0.893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2.30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選択肢固有定数（バス）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1.292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3.34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選択肢固有定数（鉄道）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2.724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2.16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所要時間（分）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0.090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4.76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料金（円）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0.033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3.86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乗換回数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6.521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2.98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アクセス時間（分）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0.489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5.63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イグレス時間（分）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0.280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3.67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到着地セル内歩行者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位置データ数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(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100</a:t>
                      </a:r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個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)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latin typeface="ＭＳ 明朝" pitchFamily="17" charset="-128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1.531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2.86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**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サンプル数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初期尤度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290.6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最終尤度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186.6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latin typeface="ＭＳ 明朝" pitchFamily="17" charset="-128"/>
                          <a:ea typeface="ＭＳ 明朝" pitchFamily="17" charset="-128"/>
                        </a:rPr>
                        <a:t>修正済み尤度比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latin typeface="Century" pitchFamily="18" charset="0"/>
                          <a:ea typeface="ＭＳ 明朝" pitchFamily="17" charset="-128"/>
                        </a:rPr>
                        <a:t>0.32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ja-JP" altLang="en-US" sz="2000" b="0" i="0" u="none" strike="noStrike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Century" pitchFamily="18" charset="0"/>
                        <a:ea typeface="ＭＳ 明朝" pitchFamily="17" charset="-128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539552" y="4437112"/>
            <a:ext cx="79208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39552" y="3212976"/>
            <a:ext cx="7992888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5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551</TotalTime>
  <Words>584</Words>
  <Application>Microsoft Office PowerPoint</Application>
  <PresentationFormat>画面に合わせる (4:3)</PresentationFormat>
  <Paragraphs>331</Paragraphs>
  <Slides>26</Slides>
  <Notes>8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8" baseType="lpstr">
      <vt:lpstr>ウェーブ</vt:lpstr>
      <vt:lpstr>数式</vt:lpstr>
      <vt:lpstr>エリア特性に着目した 交通手段選択モデル</vt:lpstr>
      <vt:lpstr>研究の動機</vt:lpstr>
      <vt:lpstr>基礎分析　</vt:lpstr>
      <vt:lpstr>PowerPoint プレゼンテーション</vt:lpstr>
      <vt:lpstr>クラスター分析と交通手段分担率</vt:lpstr>
      <vt:lpstr>セル内位置データの歩行者データ割合分布</vt:lpstr>
      <vt:lpstr>セル内位置データの歩行者データ割合分布</vt:lpstr>
      <vt:lpstr>交通手段選択モデル</vt:lpstr>
      <vt:lpstr>推定結果</vt:lpstr>
      <vt:lpstr>PowerPoint プレゼンテーション</vt:lpstr>
      <vt:lpstr>モデル推定結果の解釈</vt:lpstr>
      <vt:lpstr>政策シュミレーション</vt:lpstr>
      <vt:lpstr>考察</vt:lpstr>
      <vt:lpstr>基礎分析</vt:lpstr>
      <vt:lpstr>PowerPoint プレゼンテーション</vt:lpstr>
      <vt:lpstr>ツアー構成トリップ数別行動目的</vt:lpstr>
      <vt:lpstr>時間帯別行動目的</vt:lpstr>
      <vt:lpstr>曜日別目的施設種類別</vt:lpstr>
      <vt:lpstr>ゾーン別、必要or選択用途</vt:lpstr>
      <vt:lpstr>目的別代表交通手段</vt:lpstr>
      <vt:lpstr>自転車OD</vt:lpstr>
      <vt:lpstr>PowerPoint プレゼンテーション</vt:lpstr>
      <vt:lpstr>PowerPoint プレゼンテーション</vt:lpstr>
      <vt:lpstr>鉄道OD</vt:lpstr>
      <vt:lpstr>PowerPoint プレゼンテーション</vt:lpstr>
      <vt:lpstr>自家用車のOD表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斎藤有紗</dc:creator>
  <cp:lastModifiedBy>斎藤有紗</cp:lastModifiedBy>
  <cp:revision>27</cp:revision>
  <dcterms:created xsi:type="dcterms:W3CDTF">2010-09-05T19:10:21Z</dcterms:created>
  <dcterms:modified xsi:type="dcterms:W3CDTF">2010-09-06T04:23:31Z</dcterms:modified>
</cp:coreProperties>
</file>