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3" r:id="rId7"/>
    <p:sldId id="264" r:id="rId8"/>
    <p:sldId id="265" r:id="rId9"/>
    <p:sldId id="266" r:id="rId1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732" y="-30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4" Type="http://schemas.openxmlformats.org/officeDocument/2006/relationships/image" Target="../media/image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854E1BFA-8CFB-41EA-95BB-3C7B5AF11ED7}" type="datetimeFigureOut">
              <a:rPr kumimoji="1" lang="ja-JP" altLang="en-US" smtClean="0"/>
              <a:pPr/>
              <a:t>2010/9/7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D8F6714-50F3-4C52-9696-8E49A023303C}"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54E1BFA-8CFB-41EA-95BB-3C7B5AF11ED7}" type="datetimeFigureOut">
              <a:rPr kumimoji="1" lang="ja-JP" altLang="en-US" smtClean="0"/>
              <a:pPr/>
              <a:t>2010/9/7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D8F6714-50F3-4C52-9696-8E49A023303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54E1BFA-8CFB-41EA-95BB-3C7B5AF11ED7}" type="datetimeFigureOut">
              <a:rPr kumimoji="1" lang="ja-JP" altLang="en-US" smtClean="0"/>
              <a:pPr/>
              <a:t>2010/9/7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D8F6714-50F3-4C52-9696-8E49A023303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54E1BFA-8CFB-41EA-95BB-3C7B5AF11ED7}" type="datetimeFigureOut">
              <a:rPr kumimoji="1" lang="ja-JP" altLang="en-US" smtClean="0"/>
              <a:pPr/>
              <a:t>2010/9/7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D8F6714-50F3-4C52-9696-8E49A023303C}"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854E1BFA-8CFB-41EA-95BB-3C7B5AF11ED7}" type="datetimeFigureOut">
              <a:rPr kumimoji="1" lang="ja-JP" altLang="en-US" smtClean="0"/>
              <a:pPr/>
              <a:t>2010/9/7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D8F6714-50F3-4C52-9696-8E49A023303C}"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854E1BFA-8CFB-41EA-95BB-3C7B5AF11ED7}" type="datetimeFigureOut">
              <a:rPr kumimoji="1" lang="ja-JP" altLang="en-US" smtClean="0"/>
              <a:pPr/>
              <a:t>2010/9/7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D8F6714-50F3-4C52-9696-8E49A023303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854E1BFA-8CFB-41EA-95BB-3C7B5AF11ED7}" type="datetimeFigureOut">
              <a:rPr kumimoji="1" lang="ja-JP" altLang="en-US" smtClean="0"/>
              <a:pPr/>
              <a:t>2010/9/7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1D8F6714-50F3-4C52-9696-8E49A023303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854E1BFA-8CFB-41EA-95BB-3C7B5AF11ED7}" type="datetimeFigureOut">
              <a:rPr kumimoji="1" lang="ja-JP" altLang="en-US" smtClean="0"/>
              <a:pPr/>
              <a:t>2010/9/7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1D8F6714-50F3-4C52-9696-8E49A023303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54E1BFA-8CFB-41EA-95BB-3C7B5AF11ED7}" type="datetimeFigureOut">
              <a:rPr kumimoji="1" lang="ja-JP" altLang="en-US" smtClean="0"/>
              <a:pPr/>
              <a:t>2010/9/7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1D8F6714-50F3-4C52-9696-8E49A023303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854E1BFA-8CFB-41EA-95BB-3C7B5AF11ED7}" type="datetimeFigureOut">
              <a:rPr kumimoji="1" lang="ja-JP" altLang="en-US" smtClean="0"/>
              <a:pPr/>
              <a:t>2010/9/7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D8F6714-50F3-4C52-9696-8E49A023303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854E1BFA-8CFB-41EA-95BB-3C7B5AF11ED7}" type="datetimeFigureOut">
              <a:rPr kumimoji="1" lang="ja-JP" altLang="en-US" smtClean="0"/>
              <a:pPr/>
              <a:t>2010/9/7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D8F6714-50F3-4C52-9696-8E49A023303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4E1BFA-8CFB-41EA-95BB-3C7B5AF11ED7}" type="datetimeFigureOut">
              <a:rPr kumimoji="1" lang="ja-JP" altLang="en-US" smtClean="0"/>
              <a:pPr/>
              <a:t>2010/9/7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8F6714-50F3-4C52-9696-8E49A023303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508104" y="4437112"/>
            <a:ext cx="2680542" cy="2246769"/>
          </a:xfrm>
          <a:prstGeom prst="rect">
            <a:avLst/>
          </a:prstGeom>
          <a:noFill/>
        </p:spPr>
        <p:txBody>
          <a:bodyPr wrap="none" rtlCol="0">
            <a:spAutoFit/>
          </a:bodyPr>
          <a:lstStyle/>
          <a:p>
            <a:r>
              <a:rPr kumimoji="1" lang="ja-JP" altLang="en-US" sz="2800" dirty="0" smtClean="0"/>
              <a:t>愛媛大学</a:t>
            </a:r>
            <a:endParaRPr kumimoji="1" lang="en-US" altLang="ja-JP" sz="2800" dirty="0" smtClean="0"/>
          </a:p>
          <a:p>
            <a:r>
              <a:rPr lang="en-US" altLang="ja-JP" sz="2800" dirty="0" smtClean="0"/>
              <a:t>M2</a:t>
            </a:r>
            <a:r>
              <a:rPr lang="ja-JP" altLang="en-US" sz="2800" dirty="0" smtClean="0"/>
              <a:t>　亀田真宏</a:t>
            </a:r>
            <a:endParaRPr lang="en-US" altLang="ja-JP" sz="2800" dirty="0" smtClean="0"/>
          </a:p>
          <a:p>
            <a:r>
              <a:rPr kumimoji="1" lang="en-US" altLang="ja-JP" sz="2800" dirty="0" smtClean="0"/>
              <a:t>M1</a:t>
            </a:r>
            <a:r>
              <a:rPr kumimoji="1" lang="ja-JP" altLang="en-US" sz="2800" dirty="0" smtClean="0"/>
              <a:t>　</a:t>
            </a:r>
            <a:r>
              <a:rPr lang="ja-JP" altLang="en-US" sz="2800" dirty="0" smtClean="0"/>
              <a:t>前川朝尚</a:t>
            </a:r>
            <a:endParaRPr kumimoji="1" lang="en-US" altLang="ja-JP" sz="2800" dirty="0" smtClean="0"/>
          </a:p>
          <a:p>
            <a:r>
              <a:rPr lang="ja-JP" altLang="en-US" sz="2800" dirty="0" smtClean="0"/>
              <a:t>Ｂ</a:t>
            </a:r>
            <a:r>
              <a:rPr lang="en-US" altLang="ja-JP" sz="2800" dirty="0" smtClean="0"/>
              <a:t>4</a:t>
            </a:r>
            <a:r>
              <a:rPr lang="ja-JP" altLang="en-US" sz="2800" dirty="0" smtClean="0"/>
              <a:t>　堀内彩未</a:t>
            </a:r>
            <a:endParaRPr lang="en-US" altLang="ja-JP" sz="2800" dirty="0" smtClean="0"/>
          </a:p>
          <a:p>
            <a:r>
              <a:rPr lang="ja-JP" altLang="en-US" sz="2800" dirty="0" smtClean="0"/>
              <a:t>Ｂ</a:t>
            </a:r>
            <a:r>
              <a:rPr lang="en-US" altLang="ja-JP" sz="2800" dirty="0" smtClean="0"/>
              <a:t>4</a:t>
            </a:r>
            <a:r>
              <a:rPr lang="ja-JP" altLang="en-US" sz="2800" dirty="0" smtClean="0"/>
              <a:t>　縄稚奈緒美</a:t>
            </a:r>
            <a:endParaRPr kumimoji="1" lang="ja-JP" altLang="en-US" sz="2800" dirty="0"/>
          </a:p>
        </p:txBody>
      </p:sp>
      <p:sp>
        <p:nvSpPr>
          <p:cNvPr id="5" name="テキスト ボックス 4"/>
          <p:cNvSpPr txBox="1"/>
          <p:nvPr/>
        </p:nvSpPr>
        <p:spPr>
          <a:xfrm>
            <a:off x="1547664" y="620688"/>
            <a:ext cx="6319359" cy="1754326"/>
          </a:xfrm>
          <a:prstGeom prst="rect">
            <a:avLst/>
          </a:prstGeom>
          <a:noFill/>
        </p:spPr>
        <p:txBody>
          <a:bodyPr wrap="none" rtlCol="0">
            <a:spAutoFit/>
          </a:bodyPr>
          <a:lstStyle/>
          <a:p>
            <a:r>
              <a:rPr kumimoji="1" lang="ja-JP" altLang="en-US" sz="5400" dirty="0" smtClean="0"/>
              <a:t>歩行に着目した</a:t>
            </a:r>
            <a:endParaRPr kumimoji="1" lang="en-US" altLang="ja-JP" sz="5400" dirty="0" smtClean="0"/>
          </a:p>
          <a:p>
            <a:r>
              <a:rPr kumimoji="1" lang="ja-JP" altLang="en-US" sz="5400" dirty="0" smtClean="0"/>
              <a:t>交通手段選択モデル</a:t>
            </a:r>
            <a:endParaRPr kumimoji="1" lang="ja-JP" altLang="en-US" sz="5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0"/>
            <a:ext cx="8229600" cy="1143000"/>
          </a:xfrm>
        </p:spPr>
        <p:txBody>
          <a:bodyPr/>
          <a:lstStyle/>
          <a:p>
            <a:r>
              <a:rPr kumimoji="1" lang="ja-JP" altLang="en-US" dirty="0" smtClean="0"/>
              <a:t>背景・目的</a:t>
            </a:r>
            <a:endParaRPr kumimoji="1" lang="ja-JP" altLang="en-US" dirty="0"/>
          </a:p>
        </p:txBody>
      </p:sp>
      <p:sp>
        <p:nvSpPr>
          <p:cNvPr id="4" name="テキスト ボックス 3"/>
          <p:cNvSpPr txBox="1"/>
          <p:nvPr/>
        </p:nvSpPr>
        <p:spPr>
          <a:xfrm>
            <a:off x="0" y="1124744"/>
            <a:ext cx="8810425" cy="3785652"/>
          </a:xfrm>
          <a:prstGeom prst="rect">
            <a:avLst/>
          </a:prstGeom>
          <a:noFill/>
        </p:spPr>
        <p:txBody>
          <a:bodyPr wrap="none" rtlCol="0">
            <a:spAutoFit/>
          </a:bodyPr>
          <a:lstStyle/>
          <a:p>
            <a:r>
              <a:rPr kumimoji="1" lang="ja-JP" altLang="en-US" sz="2000" dirty="0" smtClean="0"/>
              <a:t>・現在</a:t>
            </a:r>
            <a:endParaRPr kumimoji="1" lang="en-US" altLang="ja-JP" sz="2000" dirty="0" smtClean="0"/>
          </a:p>
          <a:p>
            <a:r>
              <a:rPr lang="ja-JP" altLang="en-US" sz="2000" dirty="0" smtClean="0"/>
              <a:t>横浜市は</a:t>
            </a:r>
            <a:r>
              <a:rPr lang="en-US" altLang="ja-JP" sz="2000" dirty="0" smtClean="0"/>
              <a:t>『</a:t>
            </a:r>
            <a:r>
              <a:rPr lang="ja-JP" altLang="en-US" sz="2000" dirty="0" smtClean="0"/>
              <a:t>歩いて暮らせるまちづくり</a:t>
            </a:r>
            <a:r>
              <a:rPr lang="en-US" altLang="ja-JP" sz="2000" dirty="0" smtClean="0"/>
              <a:t>』</a:t>
            </a:r>
            <a:r>
              <a:rPr lang="ja-JP" altLang="en-US" sz="2000" dirty="0" smtClean="0"/>
              <a:t>　</a:t>
            </a:r>
            <a:r>
              <a:rPr lang="en-US" altLang="ja-JP" sz="2000" dirty="0" smtClean="0"/>
              <a:t>+</a:t>
            </a:r>
            <a:r>
              <a:rPr lang="ja-JP" altLang="en-US" sz="2000" dirty="0" smtClean="0"/>
              <a:t>　</a:t>
            </a:r>
            <a:r>
              <a:rPr lang="en-US" altLang="ja-JP" sz="2000" dirty="0" smtClean="0"/>
              <a:t>『</a:t>
            </a:r>
            <a:r>
              <a:rPr lang="ja-JP" altLang="en-US" sz="2000" dirty="0" smtClean="0"/>
              <a:t>低炭素社会</a:t>
            </a:r>
            <a:r>
              <a:rPr lang="en-US" altLang="ja-JP" sz="2000" dirty="0" smtClean="0"/>
              <a:t>』</a:t>
            </a:r>
            <a:r>
              <a:rPr lang="ja-JP" altLang="en-US" sz="2000" dirty="0" err="1" smtClean="0"/>
              <a:t>への</a:t>
            </a:r>
            <a:r>
              <a:rPr lang="ja-JP" altLang="en-US" sz="2000" dirty="0" smtClean="0"/>
              <a:t>動きが高まっている</a:t>
            </a:r>
            <a:endParaRPr lang="en-US" altLang="ja-JP" sz="2000" dirty="0" smtClean="0"/>
          </a:p>
          <a:p>
            <a:r>
              <a:rPr lang="ja-JP" altLang="en-US" sz="2000" dirty="0" smtClean="0"/>
              <a:t>しかし・・・</a:t>
            </a:r>
            <a:endParaRPr lang="en-US" altLang="ja-JP" sz="2000" dirty="0" smtClean="0"/>
          </a:p>
          <a:p>
            <a:r>
              <a:rPr lang="en-US" altLang="ja-JP" sz="2000" dirty="0" smtClean="0"/>
              <a:t>『</a:t>
            </a:r>
            <a:r>
              <a:rPr lang="ja-JP" altLang="en-US" sz="2000" dirty="0" smtClean="0"/>
              <a:t>歩いて暮らせるまちづくり</a:t>
            </a:r>
            <a:r>
              <a:rPr lang="en-US" altLang="ja-JP" sz="2000" dirty="0" smtClean="0"/>
              <a:t>』</a:t>
            </a:r>
          </a:p>
          <a:p>
            <a:r>
              <a:rPr lang="ja-JP" altLang="en-US" sz="2000" dirty="0"/>
              <a:t>→</a:t>
            </a:r>
            <a:r>
              <a:rPr lang="ja-JP" altLang="en-US" sz="2000" dirty="0" smtClean="0"/>
              <a:t>現在歩行者はどれだけ存在するのか</a:t>
            </a:r>
            <a:endParaRPr lang="en-US" altLang="ja-JP" sz="2000" dirty="0" smtClean="0"/>
          </a:p>
          <a:p>
            <a:r>
              <a:rPr lang="ja-JP" altLang="en-US" sz="2000" dirty="0" smtClean="0"/>
              <a:t>普段どういったところをどういう目的で歩行しているのか把握する必要性がある．</a:t>
            </a:r>
            <a:endParaRPr lang="en-US" altLang="ja-JP" sz="2000" dirty="0" smtClean="0"/>
          </a:p>
          <a:p>
            <a:endParaRPr lang="en-US" altLang="ja-JP" sz="2000" dirty="0"/>
          </a:p>
          <a:p>
            <a:r>
              <a:rPr lang="en-US" altLang="ja-JP" sz="2000" dirty="0" smtClean="0"/>
              <a:t>『</a:t>
            </a:r>
            <a:r>
              <a:rPr lang="ja-JP" altLang="en-US" sz="2000" dirty="0" smtClean="0"/>
              <a:t>低炭素社会</a:t>
            </a:r>
            <a:r>
              <a:rPr lang="en-US" altLang="ja-JP" sz="2000" dirty="0" smtClean="0"/>
              <a:t>』</a:t>
            </a:r>
          </a:p>
          <a:p>
            <a:r>
              <a:rPr lang="ja-JP" altLang="en-US" sz="2000" dirty="0" smtClean="0"/>
              <a:t>→普段どういった交通手段を使って</a:t>
            </a:r>
            <a:endParaRPr lang="en-US" altLang="ja-JP" sz="2000" dirty="0" smtClean="0"/>
          </a:p>
          <a:p>
            <a:r>
              <a:rPr lang="ja-JP" altLang="en-US" sz="2000" dirty="0"/>
              <a:t>いるの</a:t>
            </a:r>
            <a:r>
              <a:rPr lang="ja-JP" altLang="en-US" sz="2000" dirty="0" smtClean="0"/>
              <a:t>か．さらにそれはどこで使用されて</a:t>
            </a:r>
            <a:endParaRPr lang="en-US" altLang="ja-JP" sz="2000" dirty="0" smtClean="0"/>
          </a:p>
          <a:p>
            <a:r>
              <a:rPr lang="ja-JP" altLang="en-US" sz="2000" dirty="0"/>
              <a:t>いるの</a:t>
            </a:r>
            <a:r>
              <a:rPr lang="ja-JP" altLang="en-US" sz="2000" dirty="0" smtClean="0"/>
              <a:t>かを把握する</a:t>
            </a:r>
            <a:r>
              <a:rPr lang="ja-JP" altLang="en-US" sz="2000" dirty="0"/>
              <a:t>必要性が</a:t>
            </a:r>
            <a:r>
              <a:rPr lang="ja-JP" altLang="en-US" sz="2000" dirty="0" smtClean="0"/>
              <a:t>ある．</a:t>
            </a:r>
            <a:endParaRPr lang="en-US" altLang="ja-JP" sz="2000" dirty="0" smtClean="0"/>
          </a:p>
          <a:p>
            <a:endParaRPr lang="en-US" altLang="ja-JP" sz="2000" dirty="0" smtClean="0"/>
          </a:p>
        </p:txBody>
      </p:sp>
      <p:pic>
        <p:nvPicPr>
          <p:cNvPr id="1027" name="Picture 3"/>
          <p:cNvPicPr>
            <a:picLocks noChangeAspect="1" noChangeArrowheads="1"/>
          </p:cNvPicPr>
          <p:nvPr/>
        </p:nvPicPr>
        <p:blipFill>
          <a:blip r:embed="rId2" cstate="print"/>
          <a:srcRect/>
          <a:stretch>
            <a:fillRect/>
          </a:stretch>
        </p:blipFill>
        <p:spPr bwMode="auto">
          <a:xfrm>
            <a:off x="4536504" y="3816318"/>
            <a:ext cx="4572000" cy="2925050"/>
          </a:xfrm>
          <a:prstGeom prst="rect">
            <a:avLst/>
          </a:prstGeom>
          <a:noFill/>
          <a:ln w="9525">
            <a:noFill/>
            <a:miter lim="800000"/>
            <a:headEnd/>
            <a:tailEnd/>
          </a:ln>
          <a:effectLst/>
        </p:spPr>
      </p:pic>
      <p:sp>
        <p:nvSpPr>
          <p:cNvPr id="8" name="テキスト ボックス 7"/>
          <p:cNvSpPr txBox="1"/>
          <p:nvPr/>
        </p:nvSpPr>
        <p:spPr>
          <a:xfrm>
            <a:off x="4496471" y="3419708"/>
            <a:ext cx="4540025" cy="338554"/>
          </a:xfrm>
          <a:prstGeom prst="rect">
            <a:avLst/>
          </a:prstGeom>
          <a:noFill/>
        </p:spPr>
        <p:txBody>
          <a:bodyPr wrap="none" rtlCol="0">
            <a:spAutoFit/>
          </a:bodyPr>
          <a:lstStyle/>
          <a:p>
            <a:r>
              <a:rPr kumimoji="1" lang="ja-JP" altLang="en-US" sz="1600" dirty="0" smtClean="0"/>
              <a:t>徒歩の割合が高いところと低いところには差がある</a:t>
            </a:r>
            <a:endParaRPr kumimoji="1" lang="ja-JP" altLang="en-US" sz="1600" dirty="0"/>
          </a:p>
        </p:txBody>
      </p:sp>
      <p:sp>
        <p:nvSpPr>
          <p:cNvPr id="9" name="テキスト ボックス 8"/>
          <p:cNvSpPr txBox="1"/>
          <p:nvPr/>
        </p:nvSpPr>
        <p:spPr>
          <a:xfrm>
            <a:off x="395536" y="5229200"/>
            <a:ext cx="3863558" cy="1077218"/>
          </a:xfrm>
          <a:prstGeom prst="rect">
            <a:avLst/>
          </a:prstGeom>
          <a:noFill/>
        </p:spPr>
        <p:txBody>
          <a:bodyPr wrap="none" rtlCol="0">
            <a:spAutoFit/>
          </a:bodyPr>
          <a:lstStyle/>
          <a:p>
            <a:r>
              <a:rPr kumimoji="1" lang="ja-JP" altLang="en-US" dirty="0" smtClean="0"/>
              <a:t>この２つの背景をもとに</a:t>
            </a:r>
            <a:endParaRPr kumimoji="1" lang="en-US" altLang="ja-JP" dirty="0" smtClean="0"/>
          </a:p>
          <a:p>
            <a:r>
              <a:rPr lang="ja-JP" altLang="en-US" dirty="0" smtClean="0"/>
              <a:t>各交通手段に及ぼす要因を把握し</a:t>
            </a:r>
            <a:endParaRPr lang="en-US" altLang="ja-JP" dirty="0" smtClean="0"/>
          </a:p>
          <a:p>
            <a:r>
              <a:rPr kumimoji="1" lang="ja-JP" altLang="en-US" dirty="0"/>
              <a:t>特</a:t>
            </a:r>
            <a:r>
              <a:rPr kumimoji="1" lang="ja-JP" altLang="en-US" dirty="0" smtClean="0"/>
              <a:t>に，</a:t>
            </a:r>
            <a:r>
              <a:rPr kumimoji="1" lang="ja-JP" altLang="en-US" sz="2800" dirty="0" smtClean="0"/>
              <a:t>徒歩</a:t>
            </a:r>
            <a:r>
              <a:rPr kumimoji="1" lang="ja-JP" altLang="en-US" dirty="0" smtClean="0"/>
              <a:t>に着目した分析を行った</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0"/>
            <a:ext cx="8229600" cy="1143000"/>
          </a:xfrm>
        </p:spPr>
        <p:txBody>
          <a:bodyPr/>
          <a:lstStyle/>
          <a:p>
            <a:r>
              <a:rPr kumimoji="1" lang="ja-JP" altLang="en-US" dirty="0" smtClean="0"/>
              <a:t>基礎分析</a:t>
            </a:r>
            <a:endParaRPr kumimoji="1" lang="ja-JP" altLang="en-US" dirty="0"/>
          </a:p>
        </p:txBody>
      </p:sp>
      <p:pic>
        <p:nvPicPr>
          <p:cNvPr id="7" name="Picture 3"/>
          <p:cNvPicPr>
            <a:picLocks noChangeAspect="1" noChangeArrowheads="1"/>
          </p:cNvPicPr>
          <p:nvPr/>
        </p:nvPicPr>
        <p:blipFill>
          <a:blip r:embed="rId2" cstate="print"/>
          <a:srcRect l="1627" t="2544" r="2352" b="3335"/>
          <a:stretch>
            <a:fillRect/>
          </a:stretch>
        </p:blipFill>
        <p:spPr bwMode="auto">
          <a:xfrm>
            <a:off x="500034" y="2714620"/>
            <a:ext cx="4214842" cy="2643206"/>
          </a:xfrm>
          <a:prstGeom prst="rect">
            <a:avLst/>
          </a:prstGeom>
          <a:noFill/>
          <a:ln w="9525">
            <a:noFill/>
            <a:miter lim="800000"/>
            <a:headEnd/>
            <a:tailEnd/>
          </a:ln>
          <a:effectLst/>
        </p:spPr>
      </p:pic>
      <p:sp>
        <p:nvSpPr>
          <p:cNvPr id="4" name="正方形/長方形 3"/>
          <p:cNvSpPr/>
          <p:nvPr/>
        </p:nvSpPr>
        <p:spPr>
          <a:xfrm>
            <a:off x="0" y="1196752"/>
            <a:ext cx="4572000" cy="1200329"/>
          </a:xfrm>
          <a:prstGeom prst="rect">
            <a:avLst/>
          </a:prstGeom>
        </p:spPr>
        <p:txBody>
          <a:bodyPr>
            <a:spAutoFit/>
          </a:bodyPr>
          <a:lstStyle/>
          <a:p>
            <a:r>
              <a:rPr lang="en-US" altLang="ja-JP" dirty="0" smtClean="0"/>
              <a:t>『</a:t>
            </a:r>
            <a:r>
              <a:rPr lang="ja-JP" altLang="en-US" dirty="0" smtClean="0"/>
              <a:t>低炭素社会</a:t>
            </a:r>
            <a:r>
              <a:rPr lang="en-US" altLang="ja-JP" dirty="0" smtClean="0"/>
              <a:t>』</a:t>
            </a:r>
          </a:p>
          <a:p>
            <a:r>
              <a:rPr lang="ja-JP" altLang="en-US" dirty="0" smtClean="0"/>
              <a:t>→普段</a:t>
            </a:r>
            <a:r>
              <a:rPr lang="ja-JP" altLang="en-US" dirty="0" smtClean="0">
                <a:solidFill>
                  <a:srgbClr val="FF0000"/>
                </a:solidFill>
              </a:rPr>
              <a:t>どういった交通手段</a:t>
            </a:r>
            <a:r>
              <a:rPr lang="ja-JP" altLang="en-US" dirty="0" smtClean="0"/>
              <a:t>を使って</a:t>
            </a:r>
            <a:endParaRPr lang="en-US" altLang="ja-JP" dirty="0" smtClean="0"/>
          </a:p>
          <a:p>
            <a:r>
              <a:rPr lang="ja-JP" altLang="en-US" dirty="0" smtClean="0"/>
              <a:t>いるのか．さらにそれは</a:t>
            </a:r>
            <a:r>
              <a:rPr lang="ja-JP" altLang="en-US" dirty="0" smtClean="0">
                <a:solidFill>
                  <a:srgbClr val="FF0000"/>
                </a:solidFill>
              </a:rPr>
              <a:t>どこで使用されて</a:t>
            </a:r>
            <a:endParaRPr lang="en-US" altLang="ja-JP" dirty="0" smtClean="0">
              <a:solidFill>
                <a:srgbClr val="FF0000"/>
              </a:solidFill>
            </a:endParaRPr>
          </a:p>
          <a:p>
            <a:r>
              <a:rPr lang="ja-JP" altLang="en-US" dirty="0" smtClean="0">
                <a:solidFill>
                  <a:srgbClr val="FF0000"/>
                </a:solidFill>
              </a:rPr>
              <a:t>いるのか</a:t>
            </a:r>
            <a:r>
              <a:rPr lang="ja-JP" altLang="en-US" dirty="0" smtClean="0"/>
              <a:t>を把握する必要性がある．</a:t>
            </a:r>
            <a:endParaRPr lang="en-US" altLang="ja-JP" dirty="0" smtClean="0"/>
          </a:p>
        </p:txBody>
      </p:sp>
      <p:sp>
        <p:nvSpPr>
          <p:cNvPr id="5" name="右矢印 4"/>
          <p:cNvSpPr/>
          <p:nvPr/>
        </p:nvSpPr>
        <p:spPr>
          <a:xfrm>
            <a:off x="4572000" y="1628800"/>
            <a:ext cx="1080120"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5940152" y="1700808"/>
            <a:ext cx="2736304" cy="523220"/>
          </a:xfrm>
          <a:prstGeom prst="rect">
            <a:avLst/>
          </a:prstGeom>
          <a:noFill/>
        </p:spPr>
        <p:txBody>
          <a:bodyPr wrap="square" rtlCol="0">
            <a:spAutoFit/>
          </a:bodyPr>
          <a:lstStyle/>
          <a:p>
            <a:r>
              <a:rPr lang="ja-JP" altLang="en-US" sz="2800" dirty="0" smtClean="0"/>
              <a:t>交通手段分担率</a:t>
            </a:r>
            <a:endParaRPr kumimoji="1" lang="ja-JP" altLang="en-US" sz="2800" dirty="0"/>
          </a:p>
        </p:txBody>
      </p:sp>
      <p:grpSp>
        <p:nvGrpSpPr>
          <p:cNvPr id="53" name="グループ化 52"/>
          <p:cNvGrpSpPr/>
          <p:nvPr/>
        </p:nvGrpSpPr>
        <p:grpSpPr>
          <a:xfrm>
            <a:off x="3069771" y="2708920"/>
            <a:ext cx="6074229" cy="3671726"/>
            <a:chOff x="2500298" y="2857496"/>
            <a:chExt cx="6074229" cy="3671726"/>
          </a:xfrm>
        </p:grpSpPr>
        <p:grpSp>
          <p:nvGrpSpPr>
            <p:cNvPr id="41" name="グループ化 40"/>
            <p:cNvGrpSpPr/>
            <p:nvPr/>
          </p:nvGrpSpPr>
          <p:grpSpPr>
            <a:xfrm>
              <a:off x="2500298" y="2857496"/>
              <a:ext cx="5967343" cy="3671726"/>
              <a:chOff x="2038148" y="1978227"/>
              <a:chExt cx="7482735" cy="4617766"/>
            </a:xfrm>
          </p:grpSpPr>
          <p:grpSp>
            <p:nvGrpSpPr>
              <p:cNvPr id="40" name="グループ化 39"/>
              <p:cNvGrpSpPr/>
              <p:nvPr/>
            </p:nvGrpSpPr>
            <p:grpSpPr>
              <a:xfrm>
                <a:off x="7972350" y="5445224"/>
                <a:ext cx="1548533" cy="1150769"/>
                <a:chOff x="7972350" y="5445224"/>
                <a:chExt cx="1548533" cy="1150769"/>
              </a:xfrm>
            </p:grpSpPr>
            <p:sp>
              <p:nvSpPr>
                <p:cNvPr id="12" name="テキスト ボックス 11"/>
                <p:cNvSpPr txBox="1"/>
                <p:nvPr/>
              </p:nvSpPr>
              <p:spPr>
                <a:xfrm>
                  <a:off x="7972351" y="5445224"/>
                  <a:ext cx="1154483" cy="369332"/>
                </a:xfrm>
                <a:prstGeom prst="rect">
                  <a:avLst/>
                </a:prstGeom>
                <a:noFill/>
              </p:spPr>
              <p:txBody>
                <a:bodyPr wrap="none" rtlCol="0">
                  <a:spAutoFit/>
                </a:bodyPr>
                <a:lstStyle/>
                <a:p>
                  <a:r>
                    <a:rPr kumimoji="1" lang="ja-JP" altLang="en-US" dirty="0" smtClean="0"/>
                    <a:t>：大ゾーン</a:t>
                  </a:r>
                  <a:endParaRPr kumimoji="1" lang="ja-JP" altLang="en-US" dirty="0"/>
                </a:p>
              </p:txBody>
            </p:sp>
            <p:sp>
              <p:nvSpPr>
                <p:cNvPr id="13" name="テキスト ボックス 12"/>
                <p:cNvSpPr txBox="1"/>
                <p:nvPr/>
              </p:nvSpPr>
              <p:spPr>
                <a:xfrm>
                  <a:off x="7972350" y="6131500"/>
                  <a:ext cx="1548533" cy="464493"/>
                </a:xfrm>
                <a:prstGeom prst="rect">
                  <a:avLst/>
                </a:prstGeom>
                <a:noFill/>
              </p:spPr>
              <p:txBody>
                <a:bodyPr wrap="square" rtlCol="0">
                  <a:spAutoFit/>
                </a:bodyPr>
                <a:lstStyle/>
                <a:p>
                  <a:r>
                    <a:rPr kumimoji="1" lang="ja-JP" altLang="en-US" dirty="0" smtClean="0"/>
                    <a:t>：小ゾーン</a:t>
                  </a:r>
                  <a:endParaRPr kumimoji="1" lang="ja-JP" altLang="en-US" dirty="0"/>
                </a:p>
              </p:txBody>
            </p:sp>
          </p:grpSp>
          <p:grpSp>
            <p:nvGrpSpPr>
              <p:cNvPr id="39" name="グループ化 38"/>
              <p:cNvGrpSpPr/>
              <p:nvPr/>
            </p:nvGrpSpPr>
            <p:grpSpPr>
              <a:xfrm>
                <a:off x="2038148" y="1978227"/>
                <a:ext cx="5730832" cy="4502484"/>
                <a:chOff x="2038148" y="1978227"/>
                <a:chExt cx="5730832" cy="4502484"/>
              </a:xfrm>
            </p:grpSpPr>
            <p:pic>
              <p:nvPicPr>
                <p:cNvPr id="8" name="Picture 2"/>
                <p:cNvPicPr>
                  <a:picLocks noChangeAspect="1" noChangeArrowheads="1"/>
                </p:cNvPicPr>
                <p:nvPr/>
              </p:nvPicPr>
              <p:blipFill>
                <a:blip r:embed="rId3" cstate="print"/>
                <a:srcRect l="10638" t="5638" r="8980" b="3071"/>
                <a:stretch>
                  <a:fillRect/>
                </a:stretch>
              </p:blipFill>
              <p:spPr bwMode="auto">
                <a:xfrm>
                  <a:off x="2038148" y="1978227"/>
                  <a:ext cx="4926872" cy="4492219"/>
                </a:xfrm>
                <a:prstGeom prst="rect">
                  <a:avLst/>
                </a:prstGeom>
                <a:noFill/>
                <a:ln w="9525">
                  <a:noFill/>
                  <a:miter lim="800000"/>
                  <a:headEnd/>
                  <a:tailEnd/>
                </a:ln>
                <a:effectLst/>
              </p:spPr>
            </p:pic>
            <p:grpSp>
              <p:nvGrpSpPr>
                <p:cNvPr id="38" name="グループ化 37"/>
                <p:cNvGrpSpPr/>
                <p:nvPr/>
              </p:nvGrpSpPr>
              <p:grpSpPr>
                <a:xfrm>
                  <a:off x="2627784" y="2420888"/>
                  <a:ext cx="5141196" cy="4059823"/>
                  <a:chOff x="1571604" y="2428868"/>
                  <a:chExt cx="5141196" cy="4059823"/>
                </a:xfrm>
              </p:grpSpPr>
              <p:sp>
                <p:nvSpPr>
                  <p:cNvPr id="9" name="正方形/長方形 8"/>
                  <p:cNvSpPr/>
                  <p:nvPr/>
                </p:nvSpPr>
                <p:spPr>
                  <a:xfrm>
                    <a:off x="1571604" y="2428868"/>
                    <a:ext cx="3714776" cy="3786214"/>
                  </a:xfrm>
                  <a:prstGeom prst="rect">
                    <a:avLst/>
                  </a:prstGeom>
                  <a:noFill/>
                  <a:ln w="635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5998420" y="5488560"/>
                    <a:ext cx="714380" cy="285752"/>
                  </a:xfrm>
                  <a:prstGeom prst="rect">
                    <a:avLst/>
                  </a:prstGeom>
                  <a:noFill/>
                  <a:ln w="6350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5998420" y="6202939"/>
                    <a:ext cx="714380" cy="285752"/>
                  </a:xfrm>
                  <a:prstGeom prst="rect">
                    <a:avLst/>
                  </a:prstGeom>
                  <a:noFill/>
                  <a:ln w="38100">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nvGrpSpPr>
                  <p:cNvPr id="14" name="グループ化 13"/>
                  <p:cNvGrpSpPr/>
                  <p:nvPr/>
                </p:nvGrpSpPr>
                <p:grpSpPr>
                  <a:xfrm>
                    <a:off x="2786050" y="3454607"/>
                    <a:ext cx="1785950" cy="1831781"/>
                    <a:chOff x="2786050" y="3454607"/>
                    <a:chExt cx="1785950" cy="1831781"/>
                  </a:xfrm>
                  <a:effectLst>
                    <a:outerShdw blurRad="50800" dist="38100" dir="5400000" algn="t" rotWithShape="0">
                      <a:prstClr val="black">
                        <a:alpha val="40000"/>
                      </a:prstClr>
                    </a:outerShdw>
                  </a:effectLst>
                </p:grpSpPr>
                <p:sp>
                  <p:nvSpPr>
                    <p:cNvPr id="15" name="正方形/長方形 14"/>
                    <p:cNvSpPr/>
                    <p:nvPr/>
                  </p:nvSpPr>
                  <p:spPr>
                    <a:xfrm>
                      <a:off x="2786050" y="3454638"/>
                      <a:ext cx="1785950" cy="1831750"/>
                    </a:xfrm>
                    <a:prstGeom prst="rect">
                      <a:avLst/>
                    </a:prstGeom>
                    <a:noFill/>
                    <a:ln w="38100">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16" name="直線コネクタ 15"/>
                    <p:cNvCxnSpPr>
                      <a:stCxn id="15" idx="1"/>
                      <a:endCxn id="15" idx="3"/>
                    </p:cNvCxnSpPr>
                    <p:nvPr/>
                  </p:nvCxnSpPr>
                  <p:spPr>
                    <a:xfrm rot="10800000" flipH="1">
                      <a:off x="2786050" y="4370513"/>
                      <a:ext cx="1785950" cy="0"/>
                    </a:xfrm>
                    <a:prstGeom prst="line">
                      <a:avLst/>
                    </a:prstGeom>
                    <a:ln w="38100">
                      <a:solidFill>
                        <a:schemeClr val="accent2">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7" name="直線コネクタ 16"/>
                    <p:cNvCxnSpPr/>
                    <p:nvPr/>
                  </p:nvCxnSpPr>
                  <p:spPr>
                    <a:xfrm>
                      <a:off x="2786050" y="3920520"/>
                      <a:ext cx="1779372" cy="0"/>
                    </a:xfrm>
                    <a:prstGeom prst="line">
                      <a:avLst/>
                    </a:prstGeom>
                    <a:ln w="38100">
                      <a:solidFill>
                        <a:schemeClr val="accent2">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8" name="直線コネクタ 17"/>
                    <p:cNvCxnSpPr/>
                    <p:nvPr/>
                  </p:nvCxnSpPr>
                  <p:spPr>
                    <a:xfrm>
                      <a:off x="2786050" y="4832122"/>
                      <a:ext cx="1785950" cy="0"/>
                    </a:xfrm>
                    <a:prstGeom prst="line">
                      <a:avLst/>
                    </a:prstGeom>
                    <a:ln w="38100">
                      <a:solidFill>
                        <a:schemeClr val="accent2">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9" name="直線コネクタ 18"/>
                    <p:cNvCxnSpPr>
                      <a:stCxn id="15" idx="0"/>
                      <a:endCxn id="15" idx="2"/>
                    </p:cNvCxnSpPr>
                    <p:nvPr/>
                  </p:nvCxnSpPr>
                  <p:spPr>
                    <a:xfrm rot="16200000" flipH="1">
                      <a:off x="2763150" y="4370513"/>
                      <a:ext cx="1831750" cy="0"/>
                    </a:xfrm>
                    <a:prstGeom prst="line">
                      <a:avLst/>
                    </a:prstGeom>
                    <a:ln w="38100">
                      <a:solidFill>
                        <a:schemeClr val="accent2">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0" name="直線コネクタ 19"/>
                    <p:cNvCxnSpPr/>
                    <p:nvPr/>
                  </p:nvCxnSpPr>
                  <p:spPr>
                    <a:xfrm rot="5400000">
                      <a:off x="3230279" y="4367701"/>
                      <a:ext cx="1826187" cy="0"/>
                    </a:xfrm>
                    <a:prstGeom prst="line">
                      <a:avLst/>
                    </a:prstGeom>
                    <a:ln w="38100">
                      <a:solidFill>
                        <a:schemeClr val="accent2">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1" name="直線コネクタ 20"/>
                    <p:cNvCxnSpPr/>
                    <p:nvPr/>
                  </p:nvCxnSpPr>
                  <p:spPr>
                    <a:xfrm rot="5400000">
                      <a:off x="2323194" y="4377813"/>
                      <a:ext cx="1817150" cy="0"/>
                    </a:xfrm>
                    <a:prstGeom prst="line">
                      <a:avLst/>
                    </a:prstGeom>
                    <a:ln w="38100">
                      <a:solidFill>
                        <a:schemeClr val="accent2">
                          <a:lumMod val="50000"/>
                        </a:schemeClr>
                      </a:solidFill>
                    </a:ln>
                    <a:effectLst/>
                  </p:spPr>
                  <p:style>
                    <a:lnRef idx="2">
                      <a:schemeClr val="accent1"/>
                    </a:lnRef>
                    <a:fillRef idx="0">
                      <a:schemeClr val="accent1"/>
                    </a:fillRef>
                    <a:effectRef idx="1">
                      <a:schemeClr val="accent1"/>
                    </a:effectRef>
                    <a:fontRef idx="minor">
                      <a:schemeClr val="tx1"/>
                    </a:fontRef>
                  </p:style>
                </p:cxnSp>
              </p:grpSp>
              <p:sp>
                <p:nvSpPr>
                  <p:cNvPr id="22" name="テキスト ボックス 21"/>
                  <p:cNvSpPr txBox="1"/>
                  <p:nvPr/>
                </p:nvSpPr>
                <p:spPr>
                  <a:xfrm>
                    <a:off x="2828780" y="4874852"/>
                    <a:ext cx="341760" cy="369332"/>
                  </a:xfrm>
                  <a:prstGeom prst="rect">
                    <a:avLst/>
                  </a:prstGeom>
                  <a:noFill/>
                </p:spPr>
                <p:txBody>
                  <a:bodyPr wrap="none" rtlCol="0">
                    <a:spAutoFit/>
                  </a:bodyPr>
                  <a:lstStyle/>
                  <a:p>
                    <a:r>
                      <a:rPr kumimoji="1" lang="ja-JP" altLang="en-US" dirty="0" smtClean="0"/>
                      <a:t>１</a:t>
                    </a:r>
                    <a:endParaRPr kumimoji="1" lang="ja-JP" altLang="en-US" dirty="0"/>
                  </a:p>
                </p:txBody>
              </p:sp>
              <p:sp>
                <p:nvSpPr>
                  <p:cNvPr id="23" name="テキスト ボックス 22"/>
                  <p:cNvSpPr txBox="1"/>
                  <p:nvPr/>
                </p:nvSpPr>
                <p:spPr>
                  <a:xfrm>
                    <a:off x="3286116" y="4866306"/>
                    <a:ext cx="341760" cy="369332"/>
                  </a:xfrm>
                  <a:prstGeom prst="rect">
                    <a:avLst/>
                  </a:prstGeom>
                  <a:noFill/>
                </p:spPr>
                <p:txBody>
                  <a:bodyPr wrap="none" rtlCol="0">
                    <a:spAutoFit/>
                  </a:bodyPr>
                  <a:lstStyle/>
                  <a:p>
                    <a:r>
                      <a:rPr kumimoji="1" lang="ja-JP" altLang="en-US" dirty="0" smtClean="0"/>
                      <a:t>２</a:t>
                    </a:r>
                    <a:endParaRPr kumimoji="1" lang="ja-JP" altLang="en-US" dirty="0"/>
                  </a:p>
                </p:txBody>
              </p:sp>
              <p:sp>
                <p:nvSpPr>
                  <p:cNvPr id="24" name="テキスト ボックス 23"/>
                  <p:cNvSpPr txBox="1"/>
                  <p:nvPr/>
                </p:nvSpPr>
                <p:spPr>
                  <a:xfrm>
                    <a:off x="3734906" y="4866306"/>
                    <a:ext cx="341760" cy="369332"/>
                  </a:xfrm>
                  <a:prstGeom prst="rect">
                    <a:avLst/>
                  </a:prstGeom>
                  <a:noFill/>
                </p:spPr>
                <p:txBody>
                  <a:bodyPr wrap="none" rtlCol="0">
                    <a:spAutoFit/>
                  </a:bodyPr>
                  <a:lstStyle/>
                  <a:p>
                    <a:r>
                      <a:rPr kumimoji="1" lang="ja-JP" altLang="en-US" dirty="0" smtClean="0"/>
                      <a:t>３</a:t>
                    </a:r>
                    <a:endParaRPr kumimoji="1" lang="ja-JP" altLang="en-US" dirty="0"/>
                  </a:p>
                </p:txBody>
              </p:sp>
              <p:sp>
                <p:nvSpPr>
                  <p:cNvPr id="25" name="テキスト ボックス 24"/>
                  <p:cNvSpPr txBox="1"/>
                  <p:nvPr/>
                </p:nvSpPr>
                <p:spPr>
                  <a:xfrm>
                    <a:off x="4177556" y="4874852"/>
                    <a:ext cx="341760" cy="369332"/>
                  </a:xfrm>
                  <a:prstGeom prst="rect">
                    <a:avLst/>
                  </a:prstGeom>
                  <a:noFill/>
                </p:spPr>
                <p:txBody>
                  <a:bodyPr wrap="none" rtlCol="0">
                    <a:spAutoFit/>
                  </a:bodyPr>
                  <a:lstStyle/>
                  <a:p>
                    <a:r>
                      <a:rPr lang="ja-JP" altLang="en-US" dirty="0" smtClean="0"/>
                      <a:t>４</a:t>
                    </a:r>
                    <a:endParaRPr kumimoji="1" lang="ja-JP" altLang="en-US" dirty="0"/>
                  </a:p>
                </p:txBody>
              </p:sp>
              <p:sp>
                <p:nvSpPr>
                  <p:cNvPr id="26" name="テキスト ボックス 25"/>
                  <p:cNvSpPr txBox="1"/>
                  <p:nvPr/>
                </p:nvSpPr>
                <p:spPr>
                  <a:xfrm>
                    <a:off x="2840396" y="4412040"/>
                    <a:ext cx="341760" cy="369332"/>
                  </a:xfrm>
                  <a:prstGeom prst="rect">
                    <a:avLst/>
                  </a:prstGeom>
                  <a:noFill/>
                </p:spPr>
                <p:txBody>
                  <a:bodyPr wrap="none" rtlCol="0">
                    <a:spAutoFit/>
                  </a:bodyPr>
                  <a:lstStyle/>
                  <a:p>
                    <a:r>
                      <a:rPr lang="ja-JP" altLang="en-US" dirty="0" smtClean="0"/>
                      <a:t>５</a:t>
                    </a:r>
                    <a:endParaRPr lang="en-US" altLang="ja-JP" dirty="0" smtClean="0"/>
                  </a:p>
                </p:txBody>
              </p:sp>
              <p:sp>
                <p:nvSpPr>
                  <p:cNvPr id="27" name="テキスト ボックス 26"/>
                  <p:cNvSpPr txBox="1"/>
                  <p:nvPr/>
                </p:nvSpPr>
                <p:spPr>
                  <a:xfrm>
                    <a:off x="3274500" y="4420586"/>
                    <a:ext cx="341760" cy="369332"/>
                  </a:xfrm>
                  <a:prstGeom prst="rect">
                    <a:avLst/>
                  </a:prstGeom>
                  <a:noFill/>
                </p:spPr>
                <p:txBody>
                  <a:bodyPr wrap="none" rtlCol="0">
                    <a:spAutoFit/>
                  </a:bodyPr>
                  <a:lstStyle/>
                  <a:p>
                    <a:r>
                      <a:rPr kumimoji="1" lang="ja-JP" altLang="en-US" dirty="0" smtClean="0"/>
                      <a:t>６</a:t>
                    </a:r>
                    <a:endParaRPr kumimoji="1" lang="ja-JP" altLang="en-US" dirty="0"/>
                  </a:p>
                </p:txBody>
              </p:sp>
              <p:sp>
                <p:nvSpPr>
                  <p:cNvPr id="28" name="テキスト ボックス 27"/>
                  <p:cNvSpPr txBox="1"/>
                  <p:nvPr/>
                </p:nvSpPr>
                <p:spPr>
                  <a:xfrm>
                    <a:off x="3751998" y="4412040"/>
                    <a:ext cx="341760" cy="369332"/>
                  </a:xfrm>
                  <a:prstGeom prst="rect">
                    <a:avLst/>
                  </a:prstGeom>
                  <a:noFill/>
                </p:spPr>
                <p:txBody>
                  <a:bodyPr wrap="none" rtlCol="0">
                    <a:spAutoFit/>
                  </a:bodyPr>
                  <a:lstStyle/>
                  <a:p>
                    <a:r>
                      <a:rPr kumimoji="1" lang="ja-JP" altLang="en-US" dirty="0" smtClean="0"/>
                      <a:t>７</a:t>
                    </a:r>
                    <a:endParaRPr kumimoji="1" lang="ja-JP" altLang="en-US" dirty="0"/>
                  </a:p>
                </p:txBody>
              </p:sp>
              <p:sp>
                <p:nvSpPr>
                  <p:cNvPr id="29" name="テキスト ボックス 28"/>
                  <p:cNvSpPr txBox="1"/>
                  <p:nvPr/>
                </p:nvSpPr>
                <p:spPr>
                  <a:xfrm>
                    <a:off x="4189172" y="4412040"/>
                    <a:ext cx="341760" cy="369332"/>
                  </a:xfrm>
                  <a:prstGeom prst="rect">
                    <a:avLst/>
                  </a:prstGeom>
                  <a:noFill/>
                </p:spPr>
                <p:txBody>
                  <a:bodyPr wrap="none" rtlCol="0">
                    <a:spAutoFit/>
                  </a:bodyPr>
                  <a:lstStyle/>
                  <a:p>
                    <a:r>
                      <a:rPr kumimoji="1" lang="ja-JP" altLang="en-US" dirty="0" smtClean="0"/>
                      <a:t>８</a:t>
                    </a:r>
                    <a:endParaRPr kumimoji="1" lang="en-US" altLang="ja-JP" dirty="0" smtClean="0"/>
                  </a:p>
                </p:txBody>
              </p:sp>
              <p:sp>
                <p:nvSpPr>
                  <p:cNvPr id="30" name="テキスト ボックス 29"/>
                  <p:cNvSpPr txBox="1"/>
                  <p:nvPr/>
                </p:nvSpPr>
                <p:spPr>
                  <a:xfrm>
                    <a:off x="2840396" y="3957774"/>
                    <a:ext cx="341760" cy="369332"/>
                  </a:xfrm>
                  <a:prstGeom prst="rect">
                    <a:avLst/>
                  </a:prstGeom>
                  <a:noFill/>
                </p:spPr>
                <p:txBody>
                  <a:bodyPr wrap="none" rtlCol="0">
                    <a:spAutoFit/>
                  </a:bodyPr>
                  <a:lstStyle/>
                  <a:p>
                    <a:r>
                      <a:rPr kumimoji="1" lang="ja-JP" altLang="en-US" dirty="0" smtClean="0"/>
                      <a:t>９</a:t>
                    </a:r>
                    <a:endParaRPr kumimoji="1" lang="ja-JP" altLang="en-US" dirty="0"/>
                  </a:p>
                </p:txBody>
              </p:sp>
              <p:sp>
                <p:nvSpPr>
                  <p:cNvPr id="31" name="テキスト ボックス 30"/>
                  <p:cNvSpPr txBox="1"/>
                  <p:nvPr/>
                </p:nvSpPr>
                <p:spPr>
                  <a:xfrm>
                    <a:off x="3206132" y="3963250"/>
                    <a:ext cx="498855" cy="369332"/>
                  </a:xfrm>
                  <a:prstGeom prst="rect">
                    <a:avLst/>
                  </a:prstGeom>
                  <a:noFill/>
                </p:spPr>
                <p:txBody>
                  <a:bodyPr wrap="none" rtlCol="0">
                    <a:spAutoFit/>
                  </a:bodyPr>
                  <a:lstStyle/>
                  <a:p>
                    <a:r>
                      <a:rPr kumimoji="1" lang="ja-JP" altLang="en-US" dirty="0" smtClean="0"/>
                      <a:t>１０</a:t>
                    </a:r>
                    <a:endParaRPr kumimoji="1" lang="ja-JP" altLang="en-US" dirty="0"/>
                  </a:p>
                </p:txBody>
              </p:sp>
              <p:sp>
                <p:nvSpPr>
                  <p:cNvPr id="32" name="テキスト ボックス 31"/>
                  <p:cNvSpPr txBox="1"/>
                  <p:nvPr/>
                </p:nvSpPr>
                <p:spPr>
                  <a:xfrm>
                    <a:off x="3672014" y="3960844"/>
                    <a:ext cx="498855" cy="369332"/>
                  </a:xfrm>
                  <a:prstGeom prst="rect">
                    <a:avLst/>
                  </a:prstGeom>
                  <a:noFill/>
                </p:spPr>
                <p:txBody>
                  <a:bodyPr wrap="none" rtlCol="0">
                    <a:spAutoFit/>
                  </a:bodyPr>
                  <a:lstStyle/>
                  <a:p>
                    <a:r>
                      <a:rPr kumimoji="1" lang="ja-JP" altLang="en-US" dirty="0" smtClean="0"/>
                      <a:t>１１</a:t>
                    </a:r>
                    <a:endParaRPr kumimoji="1" lang="ja-JP" altLang="en-US" dirty="0"/>
                  </a:p>
                </p:txBody>
              </p:sp>
              <p:sp>
                <p:nvSpPr>
                  <p:cNvPr id="33" name="テキスト ボックス 32"/>
                  <p:cNvSpPr txBox="1"/>
                  <p:nvPr/>
                </p:nvSpPr>
                <p:spPr>
                  <a:xfrm>
                    <a:off x="4101853" y="3957774"/>
                    <a:ext cx="498855" cy="369332"/>
                  </a:xfrm>
                  <a:prstGeom prst="rect">
                    <a:avLst/>
                  </a:prstGeom>
                  <a:noFill/>
                </p:spPr>
                <p:txBody>
                  <a:bodyPr wrap="none" rtlCol="0">
                    <a:spAutoFit/>
                  </a:bodyPr>
                  <a:lstStyle/>
                  <a:p>
                    <a:r>
                      <a:rPr lang="ja-JP" altLang="en-US" dirty="0" smtClean="0"/>
                      <a:t>１２</a:t>
                    </a:r>
                    <a:endParaRPr kumimoji="1" lang="ja-JP" altLang="en-US" dirty="0"/>
                  </a:p>
                </p:txBody>
              </p:sp>
              <p:sp>
                <p:nvSpPr>
                  <p:cNvPr id="34" name="テキスト ボックス 33"/>
                  <p:cNvSpPr txBox="1"/>
                  <p:nvPr/>
                </p:nvSpPr>
                <p:spPr>
                  <a:xfrm>
                    <a:off x="2757342" y="3508984"/>
                    <a:ext cx="498855" cy="369332"/>
                  </a:xfrm>
                  <a:prstGeom prst="rect">
                    <a:avLst/>
                  </a:prstGeom>
                  <a:noFill/>
                </p:spPr>
                <p:txBody>
                  <a:bodyPr wrap="none" rtlCol="0">
                    <a:spAutoFit/>
                  </a:bodyPr>
                  <a:lstStyle/>
                  <a:p>
                    <a:r>
                      <a:rPr kumimoji="1" lang="ja-JP" altLang="en-US" dirty="0" smtClean="0"/>
                      <a:t>１３</a:t>
                    </a:r>
                    <a:endParaRPr kumimoji="1" lang="ja-JP" altLang="en-US" dirty="0"/>
                  </a:p>
                </p:txBody>
              </p:sp>
              <p:sp>
                <p:nvSpPr>
                  <p:cNvPr id="35" name="テキスト ボックス 34"/>
                  <p:cNvSpPr txBox="1"/>
                  <p:nvPr/>
                </p:nvSpPr>
                <p:spPr>
                  <a:xfrm>
                    <a:off x="3200656" y="3508984"/>
                    <a:ext cx="498855" cy="369332"/>
                  </a:xfrm>
                  <a:prstGeom prst="rect">
                    <a:avLst/>
                  </a:prstGeom>
                  <a:noFill/>
                </p:spPr>
                <p:txBody>
                  <a:bodyPr wrap="none" rtlCol="0">
                    <a:spAutoFit/>
                  </a:bodyPr>
                  <a:lstStyle/>
                  <a:p>
                    <a:r>
                      <a:rPr kumimoji="1" lang="ja-JP" altLang="en-US" dirty="0" smtClean="0"/>
                      <a:t>１４</a:t>
                    </a:r>
                    <a:endParaRPr kumimoji="1" lang="ja-JP" altLang="en-US" dirty="0"/>
                  </a:p>
                </p:txBody>
              </p:sp>
              <p:sp>
                <p:nvSpPr>
                  <p:cNvPr id="36" name="テキスト ボックス 35"/>
                  <p:cNvSpPr txBox="1"/>
                  <p:nvPr/>
                </p:nvSpPr>
                <p:spPr>
                  <a:xfrm>
                    <a:off x="3674420" y="3508984"/>
                    <a:ext cx="498855" cy="369332"/>
                  </a:xfrm>
                  <a:prstGeom prst="rect">
                    <a:avLst/>
                  </a:prstGeom>
                  <a:noFill/>
                </p:spPr>
                <p:txBody>
                  <a:bodyPr wrap="none" rtlCol="0">
                    <a:spAutoFit/>
                  </a:bodyPr>
                  <a:lstStyle/>
                  <a:p>
                    <a:r>
                      <a:rPr kumimoji="1" lang="ja-JP" altLang="en-US" dirty="0" smtClean="0"/>
                      <a:t>１５</a:t>
                    </a:r>
                    <a:endParaRPr kumimoji="1" lang="ja-JP" altLang="en-US" dirty="0"/>
                  </a:p>
                </p:txBody>
              </p:sp>
              <p:sp>
                <p:nvSpPr>
                  <p:cNvPr id="37" name="テキスト ボックス 36"/>
                  <p:cNvSpPr txBox="1"/>
                  <p:nvPr/>
                </p:nvSpPr>
                <p:spPr>
                  <a:xfrm>
                    <a:off x="4103712" y="3513934"/>
                    <a:ext cx="498855" cy="369332"/>
                  </a:xfrm>
                  <a:prstGeom prst="rect">
                    <a:avLst/>
                  </a:prstGeom>
                  <a:noFill/>
                </p:spPr>
                <p:txBody>
                  <a:bodyPr wrap="none" rtlCol="0">
                    <a:spAutoFit/>
                  </a:bodyPr>
                  <a:lstStyle/>
                  <a:p>
                    <a:r>
                      <a:rPr kumimoji="1" lang="ja-JP" altLang="en-US" dirty="0" smtClean="0"/>
                      <a:t>１６</a:t>
                    </a:r>
                    <a:endParaRPr kumimoji="1" lang="ja-JP" altLang="en-US" dirty="0"/>
                  </a:p>
                </p:txBody>
              </p:sp>
            </p:grpSp>
          </p:grpSp>
        </p:grpSp>
        <p:sp>
          <p:nvSpPr>
            <p:cNvPr id="42" name="正方形/長方形 41"/>
            <p:cNvSpPr/>
            <p:nvPr/>
          </p:nvSpPr>
          <p:spPr>
            <a:xfrm>
              <a:off x="4675031" y="4437112"/>
              <a:ext cx="329017" cy="288032"/>
            </a:xfrm>
            <a:prstGeom prst="rect">
              <a:avLst/>
            </a:prstGeom>
            <a:solidFill>
              <a:srgbClr val="FFC00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5035071" y="4802418"/>
              <a:ext cx="329017" cy="288032"/>
            </a:xfrm>
            <a:prstGeom prst="rect">
              <a:avLst/>
            </a:prstGeom>
            <a:solidFill>
              <a:srgbClr val="FFC00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4309726" y="4797152"/>
              <a:ext cx="329017" cy="288032"/>
            </a:xfrm>
            <a:prstGeom prst="rect">
              <a:avLst/>
            </a:prstGeom>
            <a:solidFill>
              <a:srgbClr val="FFC00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p:cNvSpPr/>
            <p:nvPr/>
          </p:nvSpPr>
          <p:spPr>
            <a:xfrm>
              <a:off x="4675031" y="4797152"/>
              <a:ext cx="329017" cy="288032"/>
            </a:xfrm>
            <a:prstGeom prst="rect">
              <a:avLst/>
            </a:prstGeom>
            <a:solidFill>
              <a:srgbClr val="FFC00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5035071" y="5157192"/>
              <a:ext cx="329017" cy="288032"/>
            </a:xfrm>
            <a:prstGeom prst="rect">
              <a:avLst/>
            </a:prstGeom>
            <a:solidFill>
              <a:srgbClr val="FFC00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p:cNvSpPr txBox="1"/>
            <p:nvPr/>
          </p:nvSpPr>
          <p:spPr>
            <a:xfrm>
              <a:off x="6429388" y="3140968"/>
              <a:ext cx="2145139" cy="923330"/>
            </a:xfrm>
            <a:prstGeom prst="rect">
              <a:avLst/>
            </a:prstGeom>
            <a:noFill/>
          </p:spPr>
          <p:txBody>
            <a:bodyPr wrap="none" rtlCol="0">
              <a:spAutoFit/>
            </a:bodyPr>
            <a:lstStyle/>
            <a:p>
              <a:r>
                <a:rPr kumimoji="1" lang="ja-JP" altLang="en-US" dirty="0" smtClean="0"/>
                <a:t>徒歩は</a:t>
              </a:r>
              <a:endParaRPr kumimoji="1" lang="en-US" altLang="ja-JP" dirty="0" smtClean="0"/>
            </a:p>
            <a:p>
              <a:r>
                <a:rPr lang="ja-JP" altLang="en-US" dirty="0" smtClean="0"/>
                <a:t>海辺周辺で広く分布</a:t>
              </a:r>
              <a:endParaRPr lang="en-US" altLang="ja-JP" dirty="0" smtClean="0"/>
            </a:p>
            <a:p>
              <a:r>
                <a:rPr kumimoji="1" lang="ja-JP" altLang="en-US" dirty="0" smtClean="0"/>
                <a:t>している</a:t>
              </a:r>
              <a:endParaRPr kumimoji="1" lang="en-US" altLang="ja-JP" dirty="0" smtClean="0"/>
            </a:p>
          </p:txBody>
        </p:sp>
        <p:sp>
          <p:nvSpPr>
            <p:cNvPr id="48" name="正方形/長方形 47"/>
            <p:cNvSpPr/>
            <p:nvPr/>
          </p:nvSpPr>
          <p:spPr>
            <a:xfrm>
              <a:off x="3950822" y="4797152"/>
              <a:ext cx="329017" cy="288032"/>
            </a:xfrm>
            <a:prstGeom prst="rect">
              <a:avLst/>
            </a:prstGeom>
            <a:solidFill>
              <a:schemeClr val="accent3">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a:off x="3954951" y="4437112"/>
              <a:ext cx="329017" cy="288032"/>
            </a:xfrm>
            <a:prstGeom prst="rect">
              <a:avLst/>
            </a:prstGeom>
            <a:solidFill>
              <a:schemeClr val="accent4">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p:cNvSpPr/>
            <p:nvPr/>
          </p:nvSpPr>
          <p:spPr>
            <a:xfrm>
              <a:off x="4314991" y="4437112"/>
              <a:ext cx="329017" cy="288032"/>
            </a:xfrm>
            <a:prstGeom prst="rect">
              <a:avLst/>
            </a:prstGeom>
            <a:solidFill>
              <a:schemeClr val="accent4">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p:cNvSpPr/>
            <p:nvPr/>
          </p:nvSpPr>
          <p:spPr>
            <a:xfrm>
              <a:off x="3954951" y="4077072"/>
              <a:ext cx="329017" cy="288032"/>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正方形/長方形 51"/>
            <p:cNvSpPr/>
            <p:nvPr/>
          </p:nvSpPr>
          <p:spPr>
            <a:xfrm>
              <a:off x="4314991" y="4077072"/>
              <a:ext cx="329017" cy="288032"/>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4" name="テキスト ボックス 53"/>
          <p:cNvSpPr txBox="1"/>
          <p:nvPr/>
        </p:nvSpPr>
        <p:spPr>
          <a:xfrm>
            <a:off x="2608248" y="6488668"/>
            <a:ext cx="6572264" cy="369332"/>
          </a:xfrm>
          <a:prstGeom prst="rect">
            <a:avLst/>
          </a:prstGeom>
          <a:noFill/>
        </p:spPr>
        <p:txBody>
          <a:bodyPr wrap="square" rtlCol="0">
            <a:spAutoFit/>
          </a:bodyPr>
          <a:lstStyle/>
          <a:p>
            <a:r>
              <a:rPr kumimoji="1" lang="ja-JP" altLang="en-US" dirty="0" smtClean="0"/>
              <a:t>特にゾーン</a:t>
            </a:r>
            <a:r>
              <a:rPr kumimoji="1" lang="en-US" altLang="ja-JP" dirty="0" smtClean="0"/>
              <a:t>7</a:t>
            </a:r>
            <a:r>
              <a:rPr kumimoji="1" lang="ja-JP" altLang="en-US" dirty="0" smtClean="0"/>
              <a:t>は，海辺の空間の中でもコアとなっていると考えられる</a:t>
            </a:r>
            <a:endParaRPr kumimoji="1" lang="en-US" altLang="ja-JP" dirty="0" smtClean="0"/>
          </a:p>
        </p:txBody>
      </p:sp>
      <p:sp>
        <p:nvSpPr>
          <p:cNvPr id="56" name="テキスト ボックス 55"/>
          <p:cNvSpPr txBox="1"/>
          <p:nvPr/>
        </p:nvSpPr>
        <p:spPr>
          <a:xfrm>
            <a:off x="71406" y="2745970"/>
            <a:ext cx="642910" cy="246221"/>
          </a:xfrm>
          <a:prstGeom prst="rect">
            <a:avLst/>
          </a:prstGeom>
          <a:noFill/>
        </p:spPr>
        <p:txBody>
          <a:bodyPr wrap="square" rtlCol="0">
            <a:spAutoFit/>
          </a:bodyPr>
          <a:lstStyle/>
          <a:p>
            <a:r>
              <a:rPr lang="en-US" altLang="ja-JP" sz="1000" dirty="0" smtClean="0"/>
              <a:t>N=72</a:t>
            </a:r>
          </a:p>
        </p:txBody>
      </p:sp>
      <p:sp>
        <p:nvSpPr>
          <p:cNvPr id="57" name="テキスト ボックス 56"/>
          <p:cNvSpPr txBox="1"/>
          <p:nvPr/>
        </p:nvSpPr>
        <p:spPr>
          <a:xfrm>
            <a:off x="71406" y="2937883"/>
            <a:ext cx="642910" cy="246221"/>
          </a:xfrm>
          <a:prstGeom prst="rect">
            <a:avLst/>
          </a:prstGeom>
          <a:noFill/>
        </p:spPr>
        <p:txBody>
          <a:bodyPr wrap="square" rtlCol="0">
            <a:spAutoFit/>
          </a:bodyPr>
          <a:lstStyle/>
          <a:p>
            <a:r>
              <a:rPr lang="en-US" altLang="ja-JP" sz="1000" dirty="0" smtClean="0"/>
              <a:t>N=22</a:t>
            </a:r>
            <a:endParaRPr lang="ja-JP" altLang="en-US" sz="1000" dirty="0" smtClean="0"/>
          </a:p>
        </p:txBody>
      </p:sp>
      <p:sp>
        <p:nvSpPr>
          <p:cNvPr id="58" name="テキスト ボックス 57"/>
          <p:cNvSpPr txBox="1"/>
          <p:nvPr/>
        </p:nvSpPr>
        <p:spPr>
          <a:xfrm>
            <a:off x="71406" y="3133654"/>
            <a:ext cx="642910" cy="246221"/>
          </a:xfrm>
          <a:prstGeom prst="rect">
            <a:avLst/>
          </a:prstGeom>
          <a:noFill/>
        </p:spPr>
        <p:txBody>
          <a:bodyPr wrap="square" rtlCol="0">
            <a:spAutoFit/>
          </a:bodyPr>
          <a:lstStyle/>
          <a:p>
            <a:r>
              <a:rPr lang="en-US" altLang="ja-JP" sz="1000" dirty="0" smtClean="0"/>
              <a:t>N=36</a:t>
            </a:r>
          </a:p>
        </p:txBody>
      </p:sp>
      <p:sp>
        <p:nvSpPr>
          <p:cNvPr id="59" name="テキスト ボックス 58"/>
          <p:cNvSpPr txBox="1"/>
          <p:nvPr/>
        </p:nvSpPr>
        <p:spPr>
          <a:xfrm>
            <a:off x="71406" y="3325567"/>
            <a:ext cx="642910" cy="246221"/>
          </a:xfrm>
          <a:prstGeom prst="rect">
            <a:avLst/>
          </a:prstGeom>
          <a:noFill/>
        </p:spPr>
        <p:txBody>
          <a:bodyPr wrap="square" rtlCol="0">
            <a:spAutoFit/>
          </a:bodyPr>
          <a:lstStyle/>
          <a:p>
            <a:r>
              <a:rPr lang="en-US" altLang="ja-JP" sz="1000" dirty="0" smtClean="0"/>
              <a:t>N=2</a:t>
            </a:r>
            <a:endParaRPr lang="ja-JP" altLang="en-US" sz="1000" dirty="0" smtClean="0"/>
          </a:p>
        </p:txBody>
      </p:sp>
      <p:sp>
        <p:nvSpPr>
          <p:cNvPr id="60" name="テキスト ボックス 59"/>
          <p:cNvSpPr txBox="1"/>
          <p:nvPr/>
        </p:nvSpPr>
        <p:spPr>
          <a:xfrm>
            <a:off x="71406" y="3512585"/>
            <a:ext cx="642910" cy="246221"/>
          </a:xfrm>
          <a:prstGeom prst="rect">
            <a:avLst/>
          </a:prstGeom>
          <a:noFill/>
        </p:spPr>
        <p:txBody>
          <a:bodyPr wrap="square" rtlCol="0">
            <a:spAutoFit/>
          </a:bodyPr>
          <a:lstStyle/>
          <a:p>
            <a:r>
              <a:rPr lang="en-US" altLang="ja-JP" sz="1000" dirty="0" smtClean="0"/>
              <a:t>N=37</a:t>
            </a:r>
            <a:endParaRPr lang="ja-JP" altLang="en-US" sz="1000" dirty="0" smtClean="0"/>
          </a:p>
        </p:txBody>
      </p:sp>
      <p:sp>
        <p:nvSpPr>
          <p:cNvPr id="61" name="テキスト ボックス 60"/>
          <p:cNvSpPr txBox="1"/>
          <p:nvPr/>
        </p:nvSpPr>
        <p:spPr>
          <a:xfrm>
            <a:off x="71406" y="3708356"/>
            <a:ext cx="642910" cy="246221"/>
          </a:xfrm>
          <a:prstGeom prst="rect">
            <a:avLst/>
          </a:prstGeom>
          <a:noFill/>
        </p:spPr>
        <p:txBody>
          <a:bodyPr wrap="square" rtlCol="0">
            <a:spAutoFit/>
          </a:bodyPr>
          <a:lstStyle/>
          <a:p>
            <a:r>
              <a:rPr lang="en-US" altLang="ja-JP" sz="1000" dirty="0" smtClean="0"/>
              <a:t>N=35</a:t>
            </a:r>
            <a:endParaRPr lang="ja-JP" altLang="en-US" sz="1000" dirty="0" smtClean="0"/>
          </a:p>
        </p:txBody>
      </p:sp>
      <p:sp>
        <p:nvSpPr>
          <p:cNvPr id="62" name="テキスト ボックス 61"/>
          <p:cNvSpPr txBox="1"/>
          <p:nvPr/>
        </p:nvSpPr>
        <p:spPr>
          <a:xfrm>
            <a:off x="71406" y="3900269"/>
            <a:ext cx="642910" cy="246221"/>
          </a:xfrm>
          <a:prstGeom prst="rect">
            <a:avLst/>
          </a:prstGeom>
          <a:noFill/>
        </p:spPr>
        <p:txBody>
          <a:bodyPr wrap="square" rtlCol="0">
            <a:spAutoFit/>
          </a:bodyPr>
          <a:lstStyle/>
          <a:p>
            <a:r>
              <a:rPr lang="en-US" altLang="ja-JP" sz="1000" dirty="0" smtClean="0"/>
              <a:t>N=2</a:t>
            </a:r>
            <a:endParaRPr lang="ja-JP" altLang="en-US" sz="1000" dirty="0" smtClean="0"/>
          </a:p>
        </p:txBody>
      </p:sp>
      <p:sp>
        <p:nvSpPr>
          <p:cNvPr id="63" name="テキスト ボックス 62"/>
          <p:cNvSpPr txBox="1"/>
          <p:nvPr/>
        </p:nvSpPr>
        <p:spPr>
          <a:xfrm>
            <a:off x="71438" y="4087287"/>
            <a:ext cx="642910" cy="246221"/>
          </a:xfrm>
          <a:prstGeom prst="rect">
            <a:avLst/>
          </a:prstGeom>
          <a:noFill/>
        </p:spPr>
        <p:txBody>
          <a:bodyPr wrap="square" rtlCol="0">
            <a:spAutoFit/>
          </a:bodyPr>
          <a:lstStyle/>
          <a:p>
            <a:r>
              <a:rPr lang="en-US" altLang="ja-JP" sz="1000" dirty="0" smtClean="0"/>
              <a:t>N=51</a:t>
            </a:r>
            <a:endParaRPr lang="ja-JP" altLang="en-US" sz="1000" dirty="0" smtClean="0"/>
          </a:p>
        </p:txBody>
      </p:sp>
      <p:sp>
        <p:nvSpPr>
          <p:cNvPr id="64" name="テキスト ボックス 63"/>
          <p:cNvSpPr txBox="1"/>
          <p:nvPr/>
        </p:nvSpPr>
        <p:spPr>
          <a:xfrm>
            <a:off x="71438" y="4274305"/>
            <a:ext cx="642910" cy="246221"/>
          </a:xfrm>
          <a:prstGeom prst="rect">
            <a:avLst/>
          </a:prstGeom>
          <a:noFill/>
        </p:spPr>
        <p:txBody>
          <a:bodyPr wrap="square" rtlCol="0">
            <a:spAutoFit/>
          </a:bodyPr>
          <a:lstStyle/>
          <a:p>
            <a:r>
              <a:rPr lang="en-US" altLang="ja-JP" sz="1000" dirty="0" smtClean="0"/>
              <a:t>N=9</a:t>
            </a:r>
            <a:endParaRPr lang="ja-JP" altLang="en-US" sz="1000" dirty="0" smtClean="0"/>
          </a:p>
        </p:txBody>
      </p:sp>
      <p:sp>
        <p:nvSpPr>
          <p:cNvPr id="65" name="テキスト ボックス 64"/>
          <p:cNvSpPr txBox="1"/>
          <p:nvPr/>
        </p:nvSpPr>
        <p:spPr>
          <a:xfrm>
            <a:off x="71438" y="4466218"/>
            <a:ext cx="642910" cy="246221"/>
          </a:xfrm>
          <a:prstGeom prst="rect">
            <a:avLst/>
          </a:prstGeom>
          <a:noFill/>
        </p:spPr>
        <p:txBody>
          <a:bodyPr wrap="square" rtlCol="0">
            <a:spAutoFit/>
          </a:bodyPr>
          <a:lstStyle/>
          <a:p>
            <a:r>
              <a:rPr lang="en-US" altLang="ja-JP" sz="1000" dirty="0" smtClean="0"/>
              <a:t>N=13</a:t>
            </a:r>
          </a:p>
        </p:txBody>
      </p:sp>
      <p:sp>
        <p:nvSpPr>
          <p:cNvPr id="66" name="テキスト ボックス 65"/>
          <p:cNvSpPr txBox="1"/>
          <p:nvPr/>
        </p:nvSpPr>
        <p:spPr>
          <a:xfrm>
            <a:off x="71438" y="4655681"/>
            <a:ext cx="642910" cy="246221"/>
          </a:xfrm>
          <a:prstGeom prst="rect">
            <a:avLst/>
          </a:prstGeom>
          <a:noFill/>
        </p:spPr>
        <p:txBody>
          <a:bodyPr wrap="square" rtlCol="0">
            <a:spAutoFit/>
          </a:bodyPr>
          <a:lstStyle/>
          <a:p>
            <a:r>
              <a:rPr lang="en-US" altLang="ja-JP" sz="1000" dirty="0" smtClean="0"/>
              <a:t>N=28</a:t>
            </a:r>
          </a:p>
        </p:txBody>
      </p:sp>
      <p:sp>
        <p:nvSpPr>
          <p:cNvPr id="67" name="テキスト ボックス 66"/>
          <p:cNvSpPr txBox="1"/>
          <p:nvPr/>
        </p:nvSpPr>
        <p:spPr>
          <a:xfrm>
            <a:off x="71438" y="4840254"/>
            <a:ext cx="642910" cy="246221"/>
          </a:xfrm>
          <a:prstGeom prst="rect">
            <a:avLst/>
          </a:prstGeom>
          <a:noFill/>
        </p:spPr>
        <p:txBody>
          <a:bodyPr wrap="square" rtlCol="0">
            <a:spAutoFit/>
          </a:bodyPr>
          <a:lstStyle/>
          <a:p>
            <a:r>
              <a:rPr lang="en-US" altLang="ja-JP" sz="1000" dirty="0" smtClean="0"/>
              <a:t>N=29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500"/>
                                        <p:tgtEl>
                                          <p:spTgt spid="5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4"/>
                                        </p:tgtEl>
                                        <p:attrNameLst>
                                          <p:attrName>style.visibility</p:attrName>
                                        </p:attrNameLst>
                                      </p:cBhvr>
                                      <p:to>
                                        <p:strVal val="visible"/>
                                      </p:to>
                                    </p:set>
                                    <p:animEffect transition="in" filter="strips(downRight)">
                                      <p:cBhvr>
                                        <p:cTn id="12"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9512" y="908720"/>
            <a:ext cx="4572000" cy="1200329"/>
          </a:xfrm>
          <a:prstGeom prst="rect">
            <a:avLst/>
          </a:prstGeom>
        </p:spPr>
        <p:txBody>
          <a:bodyPr>
            <a:spAutoFit/>
          </a:bodyPr>
          <a:lstStyle/>
          <a:p>
            <a:r>
              <a:rPr lang="en-US" altLang="ja-JP" dirty="0" smtClean="0"/>
              <a:t>『</a:t>
            </a:r>
            <a:r>
              <a:rPr lang="ja-JP" altLang="en-US" dirty="0" smtClean="0"/>
              <a:t>歩いて暮らせるまちづくり</a:t>
            </a:r>
            <a:r>
              <a:rPr lang="en-US" altLang="ja-JP" dirty="0" smtClean="0"/>
              <a:t>』</a:t>
            </a:r>
          </a:p>
          <a:p>
            <a:r>
              <a:rPr lang="ja-JP" altLang="en-US" dirty="0" smtClean="0"/>
              <a:t>→現在歩行者は</a:t>
            </a:r>
            <a:r>
              <a:rPr lang="ja-JP" altLang="en-US" dirty="0" smtClean="0">
                <a:solidFill>
                  <a:srgbClr val="FF0000"/>
                </a:solidFill>
              </a:rPr>
              <a:t>どれだけ存在</a:t>
            </a:r>
            <a:r>
              <a:rPr lang="ja-JP" altLang="en-US" dirty="0" smtClean="0"/>
              <a:t>するのか</a:t>
            </a:r>
            <a:endParaRPr lang="en-US" altLang="ja-JP" dirty="0" smtClean="0"/>
          </a:p>
          <a:p>
            <a:r>
              <a:rPr lang="ja-JP" altLang="en-US" dirty="0" smtClean="0"/>
              <a:t>普段</a:t>
            </a:r>
            <a:r>
              <a:rPr lang="ja-JP" altLang="en-US" dirty="0" smtClean="0">
                <a:solidFill>
                  <a:srgbClr val="FF0000"/>
                </a:solidFill>
              </a:rPr>
              <a:t>どういったところ</a:t>
            </a:r>
            <a:r>
              <a:rPr lang="ja-JP" altLang="en-US" dirty="0" smtClean="0"/>
              <a:t>を</a:t>
            </a:r>
            <a:r>
              <a:rPr lang="ja-JP" altLang="en-US" dirty="0" smtClean="0">
                <a:solidFill>
                  <a:srgbClr val="FF0000"/>
                </a:solidFill>
              </a:rPr>
              <a:t>どういう目的</a:t>
            </a:r>
            <a:r>
              <a:rPr lang="ja-JP" altLang="en-US" dirty="0" smtClean="0"/>
              <a:t>で歩行しているのか把握する必要性がある．</a:t>
            </a:r>
            <a:endParaRPr lang="en-US" altLang="ja-JP" dirty="0" smtClean="0"/>
          </a:p>
        </p:txBody>
      </p:sp>
      <p:sp>
        <p:nvSpPr>
          <p:cNvPr id="5" name="タイトル 1"/>
          <p:cNvSpPr>
            <a:spLocks noGrp="1"/>
          </p:cNvSpPr>
          <p:nvPr>
            <p:ph type="title"/>
          </p:nvPr>
        </p:nvSpPr>
        <p:spPr>
          <a:xfrm>
            <a:off x="467544" y="0"/>
            <a:ext cx="8229600" cy="1143000"/>
          </a:xfrm>
        </p:spPr>
        <p:txBody>
          <a:bodyPr/>
          <a:lstStyle/>
          <a:p>
            <a:r>
              <a:rPr kumimoji="1" lang="ja-JP" altLang="en-US" dirty="0" smtClean="0"/>
              <a:t>基礎分析</a:t>
            </a:r>
            <a:endParaRPr kumimoji="1" lang="ja-JP" altLang="en-US" dirty="0"/>
          </a:p>
        </p:txBody>
      </p:sp>
      <p:pic>
        <p:nvPicPr>
          <p:cNvPr id="2051" name="Picture 3"/>
          <p:cNvPicPr>
            <a:picLocks noChangeAspect="1" noChangeArrowheads="1"/>
          </p:cNvPicPr>
          <p:nvPr/>
        </p:nvPicPr>
        <p:blipFill>
          <a:blip r:embed="rId2" cstate="print"/>
          <a:srcRect/>
          <a:stretch>
            <a:fillRect/>
          </a:stretch>
        </p:blipFill>
        <p:spPr bwMode="auto">
          <a:xfrm>
            <a:off x="0" y="2204864"/>
            <a:ext cx="5915661" cy="3825999"/>
          </a:xfrm>
          <a:prstGeom prst="rect">
            <a:avLst/>
          </a:prstGeom>
          <a:noFill/>
          <a:ln w="9525">
            <a:noFill/>
            <a:miter lim="800000"/>
            <a:headEnd/>
            <a:tailEnd/>
          </a:ln>
          <a:effectLst/>
        </p:spPr>
      </p:pic>
      <p:sp>
        <p:nvSpPr>
          <p:cNvPr id="10" name="テキスト ボックス 9"/>
          <p:cNvSpPr txBox="1"/>
          <p:nvPr/>
        </p:nvSpPr>
        <p:spPr>
          <a:xfrm>
            <a:off x="971600" y="6021288"/>
            <a:ext cx="3361818" cy="369332"/>
          </a:xfrm>
          <a:prstGeom prst="rect">
            <a:avLst/>
          </a:prstGeom>
          <a:noFill/>
        </p:spPr>
        <p:txBody>
          <a:bodyPr wrap="none" rtlCol="0">
            <a:spAutoFit/>
          </a:bodyPr>
          <a:lstStyle/>
          <a:p>
            <a:r>
              <a:rPr kumimoji="1" lang="ja-JP" altLang="en-US" dirty="0" smtClean="0"/>
              <a:t>到着地施設属性と代表交通手段</a:t>
            </a:r>
            <a:endParaRPr kumimoji="1" lang="ja-JP" altLang="en-US" dirty="0"/>
          </a:p>
        </p:txBody>
      </p:sp>
      <p:grpSp>
        <p:nvGrpSpPr>
          <p:cNvPr id="9" name="グループ化 8"/>
          <p:cNvGrpSpPr/>
          <p:nvPr/>
        </p:nvGrpSpPr>
        <p:grpSpPr>
          <a:xfrm>
            <a:off x="3216048" y="2204864"/>
            <a:ext cx="5927952" cy="4176464"/>
            <a:chOff x="3216048" y="2204864"/>
            <a:chExt cx="5927952" cy="4176464"/>
          </a:xfrm>
        </p:grpSpPr>
        <p:pic>
          <p:nvPicPr>
            <p:cNvPr id="2050" name="Picture 2"/>
            <p:cNvPicPr>
              <a:picLocks noChangeAspect="1" noChangeArrowheads="1"/>
            </p:cNvPicPr>
            <p:nvPr/>
          </p:nvPicPr>
          <p:blipFill>
            <a:blip r:embed="rId3" cstate="print"/>
            <a:srcRect/>
            <a:stretch>
              <a:fillRect/>
            </a:stretch>
          </p:blipFill>
          <p:spPr bwMode="auto">
            <a:xfrm>
              <a:off x="3216048" y="2204864"/>
              <a:ext cx="5927952" cy="3826684"/>
            </a:xfrm>
            <a:prstGeom prst="rect">
              <a:avLst/>
            </a:prstGeom>
            <a:noFill/>
            <a:ln w="9525">
              <a:noFill/>
              <a:miter lim="800000"/>
              <a:headEnd/>
              <a:tailEnd/>
            </a:ln>
            <a:effectLst/>
          </p:spPr>
        </p:pic>
        <p:sp>
          <p:nvSpPr>
            <p:cNvPr id="7" name="テキスト ボックス 6"/>
            <p:cNvSpPr txBox="1"/>
            <p:nvPr/>
          </p:nvSpPr>
          <p:spPr>
            <a:xfrm>
              <a:off x="4810582" y="6011996"/>
              <a:ext cx="3361818" cy="369332"/>
            </a:xfrm>
            <a:prstGeom prst="rect">
              <a:avLst/>
            </a:prstGeom>
            <a:noFill/>
          </p:spPr>
          <p:txBody>
            <a:bodyPr wrap="none" rtlCol="0">
              <a:spAutoFit/>
            </a:bodyPr>
            <a:lstStyle/>
            <a:p>
              <a:r>
                <a:rPr kumimoji="1" lang="ja-JP" altLang="en-US" dirty="0" smtClean="0"/>
                <a:t>出発地施設属性と代表交通手段</a:t>
              </a:r>
              <a:endParaRPr kumimoji="1" lang="ja-JP" altLang="en-US" dirty="0"/>
            </a:p>
          </p:txBody>
        </p:sp>
      </p:grpSp>
      <p:sp>
        <p:nvSpPr>
          <p:cNvPr id="8" name="正方形/長方形 7"/>
          <p:cNvSpPr/>
          <p:nvPr/>
        </p:nvSpPr>
        <p:spPr>
          <a:xfrm>
            <a:off x="0" y="6207695"/>
            <a:ext cx="9144000" cy="461665"/>
          </a:xfrm>
          <a:prstGeom prst="rect">
            <a:avLst/>
          </a:prstGeom>
          <a:solidFill>
            <a:srgbClr val="0070C0"/>
          </a:solidFill>
        </p:spPr>
        <p:txBody>
          <a:bodyPr wrap="square">
            <a:spAutoFit/>
          </a:bodyPr>
          <a:lstStyle/>
          <a:p>
            <a:pPr algn="ctr"/>
            <a:r>
              <a:rPr lang="ja-JP" altLang="en-US" sz="2400" dirty="0" smtClean="0">
                <a:solidFill>
                  <a:schemeClr val="bg1"/>
                </a:solidFill>
              </a:rPr>
              <a:t>交通手段は，到着地の施設に影響すると考えられる</a:t>
            </a:r>
            <a:endParaRPr lang="en-US" altLang="ja-JP" sz="2400"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strips(downRight)">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cstate="print"/>
          <a:srcRect/>
          <a:stretch>
            <a:fillRect/>
          </a:stretch>
        </p:blipFill>
        <p:spPr bwMode="auto">
          <a:xfrm>
            <a:off x="1932039" y="1484784"/>
            <a:ext cx="5309142" cy="3194298"/>
          </a:xfrm>
          <a:prstGeom prst="rect">
            <a:avLst/>
          </a:prstGeom>
          <a:noFill/>
          <a:ln w="9525">
            <a:noFill/>
            <a:miter lim="800000"/>
            <a:headEnd/>
            <a:tailEnd/>
          </a:ln>
          <a:effectLst/>
        </p:spPr>
      </p:pic>
      <p:sp>
        <p:nvSpPr>
          <p:cNvPr id="3" name="タイトル 1"/>
          <p:cNvSpPr txBox="1">
            <a:spLocks/>
          </p:cNvSpPr>
          <p:nvPr/>
        </p:nvSpPr>
        <p:spPr>
          <a:xfrm>
            <a:off x="467544" y="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1" lang="ja-JP" alt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テキスト ボックス 3"/>
          <p:cNvSpPr txBox="1"/>
          <p:nvPr/>
        </p:nvSpPr>
        <p:spPr>
          <a:xfrm>
            <a:off x="1187624" y="4869160"/>
            <a:ext cx="7160935" cy="1015663"/>
          </a:xfrm>
          <a:prstGeom prst="rect">
            <a:avLst/>
          </a:prstGeom>
          <a:noFill/>
        </p:spPr>
        <p:txBody>
          <a:bodyPr wrap="none" rtlCol="0">
            <a:spAutoFit/>
          </a:bodyPr>
          <a:lstStyle/>
          <a:p>
            <a:r>
              <a:rPr kumimoji="1" lang="ja-JP" altLang="en-US" sz="2000" dirty="0" smtClean="0"/>
              <a:t>トリップ距離と交通手段の関係を見てみると，</a:t>
            </a:r>
            <a:endParaRPr kumimoji="1" lang="en-US" altLang="ja-JP" sz="2000" dirty="0" smtClean="0"/>
          </a:p>
          <a:p>
            <a:r>
              <a:rPr kumimoji="1" lang="en-US" altLang="ja-JP" sz="2000" dirty="0" smtClean="0"/>
              <a:t>0</a:t>
            </a:r>
            <a:r>
              <a:rPr kumimoji="1" lang="ja-JP" altLang="en-US" sz="2000" dirty="0" smtClean="0"/>
              <a:t>～</a:t>
            </a:r>
            <a:r>
              <a:rPr kumimoji="1" lang="en-US" altLang="ja-JP" sz="2000" dirty="0" smtClean="0"/>
              <a:t>1000m</a:t>
            </a:r>
            <a:r>
              <a:rPr kumimoji="1" lang="ja-JP" altLang="en-US" sz="2000" dirty="0" smtClean="0"/>
              <a:t>まででは，公共交通が使われていない．</a:t>
            </a:r>
            <a:endParaRPr kumimoji="1" lang="en-US" altLang="ja-JP" sz="2000" dirty="0" smtClean="0"/>
          </a:p>
          <a:p>
            <a:r>
              <a:rPr lang="ja-JP" altLang="en-US" sz="2000" dirty="0" smtClean="0"/>
              <a:t>そこで，今度は距離</a:t>
            </a:r>
            <a:r>
              <a:rPr lang="en-US" altLang="ja-JP" sz="2000" dirty="0" smtClean="0"/>
              <a:t>1000m</a:t>
            </a:r>
            <a:r>
              <a:rPr lang="ja-JP" altLang="en-US" sz="2000" dirty="0" smtClean="0"/>
              <a:t>以上あるデータを用いて，推定を行う．</a:t>
            </a:r>
            <a:endParaRPr kumimoji="1" lang="ja-JP" altLang="en-US" sz="2000" dirty="0"/>
          </a:p>
        </p:txBody>
      </p:sp>
      <p:sp>
        <p:nvSpPr>
          <p:cNvPr id="5" name="タイトル 1"/>
          <p:cNvSpPr txBox="1">
            <a:spLocks/>
          </p:cNvSpPr>
          <p:nvPr/>
        </p:nvSpPr>
        <p:spPr>
          <a:xfrm>
            <a:off x="619944" y="1524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4400" b="0" i="0" u="none" strike="noStrike" kern="1200" cap="none" spc="0" normalizeH="0" baseline="0" noProof="0" smtClean="0">
                <a:ln>
                  <a:noFill/>
                </a:ln>
                <a:solidFill>
                  <a:schemeClr val="tx1"/>
                </a:solidFill>
                <a:effectLst/>
                <a:uLnTx/>
                <a:uFillTx/>
                <a:latin typeface="+mj-lt"/>
                <a:ea typeface="+mj-ea"/>
                <a:cs typeface="+mj-cs"/>
              </a:rPr>
              <a:t>基礎分析</a:t>
            </a:r>
            <a:endParaRPr kumimoji="1" lang="ja-JP" alt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467544" y="0"/>
            <a:ext cx="8229600" cy="1143000"/>
          </a:xfrm>
        </p:spPr>
        <p:txBody>
          <a:bodyPr/>
          <a:lstStyle/>
          <a:p>
            <a:r>
              <a:rPr lang="ja-JP" altLang="en-US" dirty="0" smtClean="0"/>
              <a:t>モデル推定</a:t>
            </a:r>
            <a:endParaRPr kumimoji="1" lang="ja-JP" altLang="en-US" dirty="0"/>
          </a:p>
        </p:txBody>
      </p:sp>
      <p:sp>
        <p:nvSpPr>
          <p:cNvPr id="8" name="テキスト ボックス 16"/>
          <p:cNvSpPr>
            <a:spLocks noGrp="1" noChangeArrowheads="1"/>
          </p:cNvSpPr>
          <p:nvPr>
            <p:ph sz="quarter" idx="1"/>
          </p:nvPr>
        </p:nvSpPr>
        <p:spPr>
          <a:xfrm>
            <a:off x="179512" y="908720"/>
            <a:ext cx="8153400" cy="461665"/>
          </a:xfrm>
        </p:spPr>
        <p:txBody>
          <a:bodyPr>
            <a:spAutoFit/>
          </a:bodyPr>
          <a:lstStyle/>
          <a:p>
            <a:pPr eaLnBrk="1" hangingPunct="1">
              <a:buNone/>
            </a:pPr>
            <a:r>
              <a:rPr lang="ja-JP" altLang="en-US" sz="2400" dirty="0" smtClean="0"/>
              <a:t>■効用関数</a:t>
            </a:r>
          </a:p>
        </p:txBody>
      </p:sp>
      <p:graphicFrame>
        <p:nvGraphicFramePr>
          <p:cNvPr id="22" name="Object 5"/>
          <p:cNvGraphicFramePr>
            <a:graphicFrameLocks noChangeAspect="1"/>
          </p:cNvGraphicFramePr>
          <p:nvPr/>
        </p:nvGraphicFramePr>
        <p:xfrm>
          <a:off x="497012" y="1497682"/>
          <a:ext cx="665163" cy="1878013"/>
        </p:xfrm>
        <a:graphic>
          <a:graphicData uri="http://schemas.openxmlformats.org/presentationml/2006/ole">
            <p:oleObj spid="_x0000_s20482" name="数式" r:id="rId3" imgW="419100" imgH="1168400" progId="Equation.3">
              <p:embed/>
            </p:oleObj>
          </a:graphicData>
        </a:graphic>
      </p:graphicFrame>
      <p:sp>
        <p:nvSpPr>
          <p:cNvPr id="23" name="テキスト ボックス 16"/>
          <p:cNvSpPr txBox="1">
            <a:spLocks noChangeArrowheads="1"/>
          </p:cNvSpPr>
          <p:nvPr/>
        </p:nvSpPr>
        <p:spPr bwMode="auto">
          <a:xfrm>
            <a:off x="251520" y="4941168"/>
            <a:ext cx="81534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19088" indent="-319088" eaLnBrk="0" hangingPunct="0">
              <a:defRPr kumimoji="1">
                <a:solidFill>
                  <a:schemeClr val="tx1"/>
                </a:solidFill>
                <a:latin typeface="Tw Cen MT" charset="0"/>
                <a:ea typeface="ＭＳ Ｐゴシック" charset="-128"/>
              </a:defRPr>
            </a:lvl1pPr>
            <a:lvl2pPr marL="742950" indent="-285750" eaLnBrk="0" hangingPunct="0">
              <a:defRPr kumimoji="1">
                <a:solidFill>
                  <a:schemeClr val="tx1"/>
                </a:solidFill>
                <a:latin typeface="Tw Cen MT" charset="0"/>
                <a:ea typeface="ＭＳ Ｐゴシック" charset="-128"/>
              </a:defRPr>
            </a:lvl2pPr>
            <a:lvl3pPr marL="1143000" indent="-228600" eaLnBrk="0" hangingPunct="0">
              <a:defRPr kumimoji="1">
                <a:solidFill>
                  <a:schemeClr val="tx1"/>
                </a:solidFill>
                <a:latin typeface="Tw Cen MT" charset="0"/>
                <a:ea typeface="ＭＳ Ｐゴシック" charset="-128"/>
              </a:defRPr>
            </a:lvl3pPr>
            <a:lvl4pPr marL="1600200" indent="-228600" eaLnBrk="0" hangingPunct="0">
              <a:defRPr kumimoji="1">
                <a:solidFill>
                  <a:schemeClr val="tx1"/>
                </a:solidFill>
                <a:latin typeface="Tw Cen MT" charset="0"/>
                <a:ea typeface="ＭＳ Ｐゴシック" charset="-128"/>
              </a:defRPr>
            </a:lvl4pPr>
            <a:lvl5pPr marL="2057400" indent="-228600" eaLnBrk="0" hangingPunct="0">
              <a:defRPr kumimoji="1">
                <a:solidFill>
                  <a:schemeClr val="tx1"/>
                </a:solidFill>
                <a:latin typeface="Tw Cen MT" charset="0"/>
                <a:ea typeface="ＭＳ Ｐゴシック" charset="-128"/>
              </a:defRPr>
            </a:lvl5pPr>
            <a:lvl6pPr marL="25146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6pPr>
            <a:lvl7pPr marL="29718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7pPr>
            <a:lvl8pPr marL="34290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8pPr>
            <a:lvl9pPr marL="38862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9pPr>
          </a:lstStyle>
          <a:p>
            <a:pPr eaLnBrk="1" hangingPunct="1">
              <a:spcBef>
                <a:spcPts val="700"/>
              </a:spcBef>
              <a:buClr>
                <a:schemeClr val="accent2"/>
              </a:buClr>
              <a:buSzPct val="60000"/>
            </a:pPr>
            <a:r>
              <a:rPr lang="ja-JP" altLang="en-US" sz="2400" dirty="0" smtClean="0"/>
              <a:t>■選択確率 </a:t>
            </a:r>
            <a:r>
              <a:rPr lang="en-US" altLang="ja-JP" sz="2400" dirty="0" smtClean="0"/>
              <a:t>(</a:t>
            </a:r>
            <a:r>
              <a:rPr lang="ja-JP" altLang="en-US" sz="2400" dirty="0" smtClean="0"/>
              <a:t>多項ロジットモデル</a:t>
            </a:r>
            <a:r>
              <a:rPr lang="en-US" altLang="ja-JP" sz="2400" dirty="0" smtClean="0"/>
              <a:t>)</a:t>
            </a:r>
            <a:endParaRPr lang="ja-JP" altLang="en-US" sz="2400" dirty="0"/>
          </a:p>
        </p:txBody>
      </p:sp>
      <p:graphicFrame>
        <p:nvGraphicFramePr>
          <p:cNvPr id="24" name="Object 15"/>
          <p:cNvGraphicFramePr>
            <a:graphicFrameLocks noChangeAspect="1"/>
          </p:cNvGraphicFramePr>
          <p:nvPr/>
        </p:nvGraphicFramePr>
        <p:xfrm>
          <a:off x="1142976" y="1489075"/>
          <a:ext cx="6246813" cy="1900238"/>
        </p:xfrm>
        <a:graphic>
          <a:graphicData uri="http://schemas.openxmlformats.org/presentationml/2006/ole">
            <p:oleObj spid="_x0000_s20483" name="数式" r:id="rId4" imgW="3911400" imgH="1180800" progId="Equation.3">
              <p:embed/>
            </p:oleObj>
          </a:graphicData>
        </a:graphic>
      </p:graphicFrame>
      <p:graphicFrame>
        <p:nvGraphicFramePr>
          <p:cNvPr id="25" name="Object 6"/>
          <p:cNvGraphicFramePr>
            <a:graphicFrameLocks noChangeAspect="1"/>
          </p:cNvGraphicFramePr>
          <p:nvPr/>
        </p:nvGraphicFramePr>
        <p:xfrm>
          <a:off x="1187624" y="5445224"/>
          <a:ext cx="2774950" cy="1157288"/>
        </p:xfrm>
        <a:graphic>
          <a:graphicData uri="http://schemas.openxmlformats.org/presentationml/2006/ole">
            <p:oleObj spid="_x0000_s20484" name="数式" r:id="rId5" imgW="1562040" imgH="647640" progId="Equation.3">
              <p:embed/>
            </p:oleObj>
          </a:graphicData>
        </a:graphic>
      </p:graphicFrame>
      <p:graphicFrame>
        <p:nvGraphicFramePr>
          <p:cNvPr id="3077" name="Object 5"/>
          <p:cNvGraphicFramePr>
            <a:graphicFrameLocks noChangeAspect="1"/>
          </p:cNvGraphicFramePr>
          <p:nvPr/>
        </p:nvGraphicFramePr>
        <p:xfrm>
          <a:off x="4932040" y="5517232"/>
          <a:ext cx="2593975" cy="817563"/>
        </p:xfrm>
        <a:graphic>
          <a:graphicData uri="http://schemas.openxmlformats.org/presentationml/2006/ole">
            <p:oleObj spid="_x0000_s20485" name="数式" r:id="rId6" imgW="1460160" imgH="457200"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467544" y="0"/>
            <a:ext cx="8229600" cy="1143000"/>
          </a:xfrm>
        </p:spPr>
        <p:txBody>
          <a:bodyPr/>
          <a:lstStyle/>
          <a:p>
            <a:r>
              <a:rPr lang="ja-JP" altLang="en-US" dirty="0" smtClean="0"/>
              <a:t>モデル推定結果</a:t>
            </a:r>
            <a:endParaRPr kumimoji="1" lang="ja-JP" altLang="en-US" dirty="0"/>
          </a:p>
        </p:txBody>
      </p:sp>
      <p:sp>
        <p:nvSpPr>
          <p:cNvPr id="10" name="テキスト ボックス 5"/>
          <p:cNvSpPr txBox="1">
            <a:spLocks noChangeArrowheads="1"/>
          </p:cNvSpPr>
          <p:nvPr/>
        </p:nvSpPr>
        <p:spPr bwMode="auto">
          <a:xfrm>
            <a:off x="3857620" y="6215082"/>
            <a:ext cx="1115616"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kumimoji="1">
                <a:solidFill>
                  <a:schemeClr val="tx1"/>
                </a:solidFill>
                <a:latin typeface="Tw Cen MT" charset="0"/>
                <a:ea typeface="ＭＳ Ｐゴシック" charset="-128"/>
              </a:defRPr>
            </a:lvl1pPr>
            <a:lvl2pPr marL="742950" indent="-285750" eaLnBrk="0" hangingPunct="0">
              <a:defRPr kumimoji="1">
                <a:solidFill>
                  <a:schemeClr val="tx1"/>
                </a:solidFill>
                <a:latin typeface="Tw Cen MT" charset="0"/>
                <a:ea typeface="ＭＳ Ｐゴシック" charset="-128"/>
              </a:defRPr>
            </a:lvl2pPr>
            <a:lvl3pPr marL="1143000" indent="-228600" eaLnBrk="0" hangingPunct="0">
              <a:defRPr kumimoji="1">
                <a:solidFill>
                  <a:schemeClr val="tx1"/>
                </a:solidFill>
                <a:latin typeface="Tw Cen MT" charset="0"/>
                <a:ea typeface="ＭＳ Ｐゴシック" charset="-128"/>
              </a:defRPr>
            </a:lvl3pPr>
            <a:lvl4pPr marL="1600200" indent="-228600" eaLnBrk="0" hangingPunct="0">
              <a:defRPr kumimoji="1">
                <a:solidFill>
                  <a:schemeClr val="tx1"/>
                </a:solidFill>
                <a:latin typeface="Tw Cen MT" charset="0"/>
                <a:ea typeface="ＭＳ Ｐゴシック" charset="-128"/>
              </a:defRPr>
            </a:lvl4pPr>
            <a:lvl5pPr marL="2057400" indent="-228600" eaLnBrk="0" hangingPunct="0">
              <a:defRPr kumimoji="1">
                <a:solidFill>
                  <a:schemeClr val="tx1"/>
                </a:solidFill>
                <a:latin typeface="Tw Cen MT" charset="0"/>
                <a:ea typeface="ＭＳ Ｐゴシック" charset="-128"/>
              </a:defRPr>
            </a:lvl5pPr>
            <a:lvl6pPr marL="25146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6pPr>
            <a:lvl7pPr marL="29718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7pPr>
            <a:lvl8pPr marL="34290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8pPr>
            <a:lvl9pPr marL="38862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9pPr>
          </a:lstStyle>
          <a:p>
            <a:pPr eaLnBrk="1" hangingPunct="1"/>
            <a:r>
              <a:rPr lang="en-US" altLang="ja-JP" sz="1600" dirty="0"/>
              <a:t>*5%</a:t>
            </a:r>
            <a:r>
              <a:rPr lang="ja-JP" altLang="en-US" sz="1600" dirty="0"/>
              <a:t>有意</a:t>
            </a:r>
            <a:endParaRPr lang="en-US" altLang="ja-JP" sz="1600" dirty="0"/>
          </a:p>
          <a:p>
            <a:pPr eaLnBrk="1" hangingPunct="1"/>
            <a:r>
              <a:rPr lang="en-US" altLang="ja-JP" sz="1600" dirty="0"/>
              <a:t>**1%</a:t>
            </a:r>
            <a:r>
              <a:rPr lang="ja-JP" altLang="en-US" sz="1600" dirty="0" smtClean="0"/>
              <a:t>有意</a:t>
            </a:r>
            <a:endParaRPr lang="en-US" altLang="ja-JP" sz="1600" dirty="0"/>
          </a:p>
        </p:txBody>
      </p:sp>
      <p:graphicFrame>
        <p:nvGraphicFramePr>
          <p:cNvPr id="11" name="表 10"/>
          <p:cNvGraphicFramePr>
            <a:graphicFrameLocks noGrp="1"/>
          </p:cNvGraphicFramePr>
          <p:nvPr/>
        </p:nvGraphicFramePr>
        <p:xfrm>
          <a:off x="142844" y="857232"/>
          <a:ext cx="4643471" cy="5066121"/>
        </p:xfrm>
        <a:graphic>
          <a:graphicData uri="http://schemas.openxmlformats.org/drawingml/2006/table">
            <a:tbl>
              <a:tblPr/>
              <a:tblGrid>
                <a:gridCol w="2256640"/>
                <a:gridCol w="195286"/>
                <a:gridCol w="1128320"/>
                <a:gridCol w="737748"/>
                <a:gridCol w="325477"/>
              </a:tblGrid>
              <a:tr h="240756">
                <a:tc>
                  <a:txBody>
                    <a:bodyPr/>
                    <a:lstStyle/>
                    <a:p>
                      <a:pPr algn="l" fontAlgn="ctr"/>
                      <a:r>
                        <a:rPr lang="ja-JP" altLang="en-US" sz="1400" b="0" i="0" u="none" strike="noStrike" dirty="0">
                          <a:solidFill>
                            <a:srgbClr val="000000"/>
                          </a:solidFill>
                          <a:latin typeface="ＭＳ 明朝" pitchFamily="17" charset="-128"/>
                          <a:ea typeface="ＭＳ 明朝" pitchFamily="17" charset="-128"/>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solidFill>
                            <a:srgbClr val="000000"/>
                          </a:solidFill>
                          <a:latin typeface="ＭＳ 明朝" pitchFamily="17" charset="-128"/>
                          <a:ea typeface="ＭＳ 明朝" pitchFamily="17" charset="-128"/>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a:solidFill>
                            <a:srgbClr val="000000"/>
                          </a:solidFill>
                          <a:latin typeface="ＭＳ 明朝" pitchFamily="17" charset="-128"/>
                          <a:ea typeface="ＭＳ 明朝" pitchFamily="17" charset="-128"/>
                        </a:rPr>
                        <a:t>パラメータ</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ＭＳ 明朝" pitchFamily="17" charset="-128"/>
                          <a:ea typeface="ＭＳ 明朝" pitchFamily="17" charset="-128"/>
                        </a:rPr>
                        <a:t>t</a:t>
                      </a:r>
                      <a:r>
                        <a:rPr lang="ja-JP" altLang="en-US" sz="1400" b="0" i="0" u="none" strike="noStrike" dirty="0">
                          <a:solidFill>
                            <a:srgbClr val="000000"/>
                          </a:solidFill>
                          <a:latin typeface="ＭＳ 明朝" pitchFamily="17" charset="-128"/>
                          <a:ea typeface="ＭＳ 明朝" pitchFamily="17" charset="-128"/>
                        </a:rPr>
                        <a:t>値</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332">
                <a:tc>
                  <a:txBody>
                    <a:bodyPr/>
                    <a:lstStyle/>
                    <a:p>
                      <a:pPr algn="l" fontAlgn="ctr"/>
                      <a:r>
                        <a:rPr lang="ja-JP" altLang="en-US" sz="1100" b="0" i="0" u="none" strike="noStrike" dirty="0">
                          <a:solidFill>
                            <a:srgbClr val="000000"/>
                          </a:solidFill>
                          <a:latin typeface="ＭＳ Ｐゴシック"/>
                        </a:rPr>
                        <a:t>定数項</a:t>
                      </a:r>
                      <a:r>
                        <a:rPr lang="en-US" altLang="ja-JP" sz="1100" b="0" i="0" u="none" strike="noStrike" dirty="0">
                          <a:solidFill>
                            <a:srgbClr val="000000"/>
                          </a:solidFill>
                          <a:latin typeface="ＭＳ Ｐゴシック"/>
                        </a:rPr>
                        <a:t>(</a:t>
                      </a:r>
                      <a:r>
                        <a:rPr lang="ja-JP" altLang="en-US" sz="1100" b="0" i="0" u="none" strike="noStrike" dirty="0">
                          <a:solidFill>
                            <a:srgbClr val="000000"/>
                          </a:solidFill>
                          <a:latin typeface="ＭＳ Ｐゴシック"/>
                        </a:rPr>
                        <a:t>電車</a:t>
                      </a:r>
                      <a:r>
                        <a:rPr lang="en-US" altLang="ja-JP" sz="1100" b="0" i="0" u="none" strike="noStrike" dirty="0">
                          <a:solidFill>
                            <a:srgbClr val="000000"/>
                          </a:solidFill>
                          <a:latin typeface="ＭＳ Ｐゴシック"/>
                        </a:rPr>
                        <a:t>)</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endParaRPr lang="ja-JP" altLang="en-US"/>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endParaRPr lang="en-US" altLang="ja-JP" sz="1100" b="0" i="0" u="none" strike="noStrike" dirty="0">
                        <a:solidFill>
                          <a:srgbClr val="000000"/>
                        </a:solidFill>
                        <a:latin typeface="ＭＳ Ｐゴシック"/>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100" b="0" i="0" u="none" strike="noStrike" dirty="0" smtClean="0">
                          <a:solidFill>
                            <a:srgbClr val="000000"/>
                          </a:solidFill>
                          <a:latin typeface="ＭＳ Ｐゴシック"/>
                        </a:rPr>
                        <a:t>-2.07</a:t>
                      </a:r>
                      <a:endParaRPr lang="en-US" altLang="ja-JP" sz="1100" b="0" i="0" u="none" strike="noStrike" dirty="0">
                        <a:solidFill>
                          <a:srgbClr val="000000"/>
                        </a:solidFill>
                        <a:latin typeface="ＭＳ Ｐゴシック"/>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800" b="0" i="0" u="none" strike="noStrike" dirty="0">
                          <a:solidFill>
                            <a:srgbClr val="000000"/>
                          </a:solidFill>
                          <a:latin typeface="Times New Roman" pitchFamily="18" charset="0"/>
                          <a:cs typeface="Times New Roman" pitchFamily="18" charset="0"/>
                        </a:rPr>
                        <a:t>*</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r h="265332">
                <a:tc>
                  <a:txBody>
                    <a:bodyPr/>
                    <a:lstStyle/>
                    <a:p>
                      <a:pPr algn="l" fontAlgn="ctr"/>
                      <a:r>
                        <a:rPr lang="ja-JP" altLang="en-US" sz="1100" b="0" i="0" u="none" strike="noStrike" dirty="0">
                          <a:solidFill>
                            <a:srgbClr val="000000"/>
                          </a:solidFill>
                          <a:latin typeface="ＭＳ Ｐゴシック"/>
                        </a:rPr>
                        <a:t>定数項</a:t>
                      </a:r>
                      <a:r>
                        <a:rPr lang="en-US" altLang="ja-JP" sz="1100" b="0" i="0" u="none" strike="noStrike" dirty="0">
                          <a:solidFill>
                            <a:srgbClr val="000000"/>
                          </a:solidFill>
                          <a:latin typeface="ＭＳ Ｐゴシック"/>
                        </a:rPr>
                        <a:t>(</a:t>
                      </a:r>
                      <a:r>
                        <a:rPr lang="ja-JP" altLang="en-US" sz="1100" b="0" i="0" u="none" strike="noStrike" dirty="0">
                          <a:solidFill>
                            <a:srgbClr val="000000"/>
                          </a:solidFill>
                          <a:latin typeface="ＭＳ Ｐゴシック"/>
                        </a:rPr>
                        <a:t>バス</a:t>
                      </a:r>
                      <a:r>
                        <a:rPr lang="en-US" altLang="ja-JP" sz="1100" b="0" i="0" u="none" strike="noStrike" dirty="0">
                          <a:solidFill>
                            <a:srgbClr val="000000"/>
                          </a:solidFill>
                          <a:latin typeface="ＭＳ Ｐゴシック"/>
                        </a:rPr>
                        <a:t>)</a:t>
                      </a:r>
                    </a:p>
                  </a:txBody>
                  <a:tcPr marL="9525" marR="9525" marT="9525" marB="0" anchor="ctr">
                    <a:lnL>
                      <a:noFill/>
                    </a:lnL>
                    <a:lnR>
                      <a:noFill/>
                    </a:lnR>
                    <a:lnT>
                      <a:noFill/>
                    </a:lnT>
                    <a:lnB>
                      <a:noFill/>
                    </a:lnB>
                  </a:tcPr>
                </a:tc>
                <a:tc>
                  <a:txBody>
                    <a:bodyPr/>
                    <a:lstStyle/>
                    <a:p>
                      <a:endParaRPr lang="ja-JP" altLang="en-US"/>
                    </a:p>
                  </a:txBody>
                  <a:tcPr marL="9525" marR="9525" marT="9525" marB="0" anchor="ctr">
                    <a:lnL>
                      <a:noFill/>
                    </a:lnL>
                    <a:lnR>
                      <a:noFill/>
                    </a:lnR>
                    <a:lnT>
                      <a:noFill/>
                    </a:lnT>
                    <a:lnB>
                      <a:noFill/>
                    </a:lnB>
                  </a:tcPr>
                </a:tc>
                <a:tc>
                  <a:txBody>
                    <a:bodyPr/>
                    <a:lstStyle/>
                    <a:p>
                      <a:pPr algn="r" fontAlgn="ctr"/>
                      <a:endParaRPr lang="en-US" altLang="ja-JP" sz="1100" b="0" i="0" u="none" strike="noStrike" dirty="0">
                        <a:solidFill>
                          <a:srgbClr val="000000"/>
                        </a:solidFill>
                        <a:latin typeface="ＭＳ Ｐゴシック"/>
                      </a:endParaRPr>
                    </a:p>
                  </a:txBody>
                  <a:tcPr marL="9525" marR="9525" marT="9525" marB="0" anchor="ctr">
                    <a:lnL>
                      <a:noFill/>
                    </a:lnL>
                    <a:lnR>
                      <a:noFill/>
                    </a:lnR>
                    <a:lnT>
                      <a:noFill/>
                    </a:lnT>
                    <a:lnB>
                      <a:noFill/>
                    </a:lnB>
                  </a:tcPr>
                </a:tc>
                <a:tc>
                  <a:txBody>
                    <a:bodyPr/>
                    <a:lstStyle/>
                    <a:p>
                      <a:pPr algn="r" fontAlgn="ctr"/>
                      <a:r>
                        <a:rPr lang="en-US" altLang="ja-JP" sz="1100" b="0" i="0" u="none" strike="noStrike" dirty="0" smtClean="0">
                          <a:solidFill>
                            <a:srgbClr val="000000"/>
                          </a:solidFill>
                          <a:latin typeface="ＭＳ Ｐゴシック"/>
                        </a:rPr>
                        <a:t>0.47</a:t>
                      </a:r>
                      <a:endParaRPr lang="en-US" altLang="ja-JP" sz="1100" b="0" i="0" u="none" strike="noStrike" dirty="0">
                        <a:solidFill>
                          <a:srgbClr val="000000"/>
                        </a:solidFill>
                        <a:latin typeface="ＭＳ Ｐゴシック"/>
                      </a:endParaRPr>
                    </a:p>
                  </a:txBody>
                  <a:tcPr marL="9525" marR="9525" marT="9525" marB="0" anchor="ctr">
                    <a:lnL>
                      <a:noFill/>
                    </a:lnL>
                    <a:lnR>
                      <a:noFill/>
                    </a:lnR>
                    <a:lnT>
                      <a:noFill/>
                    </a:lnT>
                    <a:lnB>
                      <a:noFill/>
                    </a:lnB>
                  </a:tcPr>
                </a:tc>
                <a:tc>
                  <a:txBody>
                    <a:bodyPr/>
                    <a:lstStyle/>
                    <a:p>
                      <a:pPr algn="l" fontAlgn="ctr"/>
                      <a:endParaRPr lang="ja-JP" altLang="en-US"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a:noFill/>
                    </a:lnT>
                    <a:lnB>
                      <a:noFill/>
                    </a:lnB>
                  </a:tcPr>
                </a:tc>
              </a:tr>
              <a:tr h="265332">
                <a:tc>
                  <a:txBody>
                    <a:bodyPr/>
                    <a:lstStyle/>
                    <a:p>
                      <a:pPr algn="l" fontAlgn="ctr"/>
                      <a:r>
                        <a:rPr lang="zh-TW" altLang="en-US" sz="1100" b="0" i="0" u="none" strike="noStrike" dirty="0">
                          <a:solidFill>
                            <a:srgbClr val="000000"/>
                          </a:solidFill>
                          <a:latin typeface="ＭＳ Ｐゴシック"/>
                        </a:rPr>
                        <a:t>定数項</a:t>
                      </a:r>
                      <a:r>
                        <a:rPr lang="en-US" altLang="zh-TW" sz="1100" b="0" i="0" u="none" strike="noStrike" dirty="0">
                          <a:solidFill>
                            <a:srgbClr val="000000"/>
                          </a:solidFill>
                          <a:latin typeface="ＭＳ Ｐゴシック"/>
                        </a:rPr>
                        <a:t>(</a:t>
                      </a:r>
                      <a:r>
                        <a:rPr lang="zh-TW" altLang="en-US" sz="1100" b="0" i="0" u="none" strike="noStrike" dirty="0">
                          <a:solidFill>
                            <a:srgbClr val="000000"/>
                          </a:solidFill>
                          <a:latin typeface="ＭＳ Ｐゴシック"/>
                        </a:rPr>
                        <a:t>自動車</a:t>
                      </a:r>
                      <a:r>
                        <a:rPr lang="en-US" altLang="zh-TW" sz="1100" b="0" i="0" u="none" strike="noStrike" dirty="0">
                          <a:solidFill>
                            <a:srgbClr val="000000"/>
                          </a:solidFill>
                          <a:latin typeface="ＭＳ Ｐゴシック"/>
                        </a:rPr>
                        <a:t>)</a:t>
                      </a:r>
                    </a:p>
                  </a:txBody>
                  <a:tcPr marL="9525" marR="9525" marT="9525" marB="0" anchor="ctr">
                    <a:lnL>
                      <a:noFill/>
                    </a:lnL>
                    <a:lnR>
                      <a:noFill/>
                    </a:lnR>
                    <a:lnT>
                      <a:noFill/>
                    </a:lnT>
                    <a:lnB>
                      <a:noFill/>
                    </a:lnB>
                  </a:tcPr>
                </a:tc>
                <a:tc>
                  <a:txBody>
                    <a:bodyPr/>
                    <a:lstStyle/>
                    <a:p>
                      <a:endParaRPr lang="ja-JP" altLang="en-US"/>
                    </a:p>
                  </a:txBody>
                  <a:tcPr marL="9525" marR="9525" marT="9525" marB="0" anchor="ctr">
                    <a:lnL>
                      <a:noFill/>
                    </a:lnL>
                    <a:lnR>
                      <a:noFill/>
                    </a:lnR>
                    <a:lnT>
                      <a:noFill/>
                    </a:lnT>
                    <a:lnB>
                      <a:noFill/>
                    </a:lnB>
                  </a:tcPr>
                </a:tc>
                <a:tc>
                  <a:txBody>
                    <a:bodyPr/>
                    <a:lstStyle/>
                    <a:p>
                      <a:pPr algn="r" fontAlgn="ctr"/>
                      <a:endParaRPr lang="en-US" altLang="ja-JP" sz="1100" b="0" i="0" u="none" strike="noStrike" dirty="0">
                        <a:solidFill>
                          <a:srgbClr val="000000"/>
                        </a:solidFill>
                        <a:latin typeface="ＭＳ Ｐゴシック"/>
                      </a:endParaRPr>
                    </a:p>
                  </a:txBody>
                  <a:tcPr marL="9525" marR="9525" marT="9525" marB="0" anchor="ctr">
                    <a:lnL>
                      <a:noFill/>
                    </a:lnL>
                    <a:lnR>
                      <a:noFill/>
                    </a:lnR>
                    <a:lnT>
                      <a:noFill/>
                    </a:lnT>
                    <a:lnB>
                      <a:noFill/>
                    </a:lnB>
                  </a:tcPr>
                </a:tc>
                <a:tc>
                  <a:txBody>
                    <a:bodyPr/>
                    <a:lstStyle/>
                    <a:p>
                      <a:pPr algn="r" fontAlgn="ctr"/>
                      <a:r>
                        <a:rPr lang="en-US" altLang="ja-JP" sz="1100" b="0" i="0" u="none" strike="noStrike" dirty="0">
                          <a:solidFill>
                            <a:srgbClr val="000000"/>
                          </a:solidFill>
                          <a:latin typeface="ＭＳ Ｐゴシック"/>
                        </a:rPr>
                        <a:t>-</a:t>
                      </a:r>
                      <a:r>
                        <a:rPr lang="en-US" altLang="ja-JP" sz="1100" b="0" i="0" u="none" strike="noStrike" dirty="0" smtClean="0">
                          <a:solidFill>
                            <a:srgbClr val="000000"/>
                          </a:solidFill>
                          <a:latin typeface="ＭＳ Ｐゴシック"/>
                        </a:rPr>
                        <a:t>7.62</a:t>
                      </a:r>
                      <a:endParaRPr lang="en-US" altLang="ja-JP" sz="1100" b="0" i="0" u="none" strike="noStrike" dirty="0">
                        <a:solidFill>
                          <a:srgbClr val="000000"/>
                        </a:solidFill>
                        <a:latin typeface="ＭＳ Ｐゴシック"/>
                      </a:endParaRPr>
                    </a:p>
                  </a:txBody>
                  <a:tcPr marL="9525" marR="9525" marT="9525" marB="0" anchor="ctr">
                    <a:lnL>
                      <a:noFill/>
                    </a:lnL>
                    <a:lnR>
                      <a:noFill/>
                    </a:lnR>
                    <a:lnT>
                      <a:noFill/>
                    </a:lnT>
                    <a:lnB>
                      <a:noFill/>
                    </a:lnB>
                  </a:tcPr>
                </a:tc>
                <a:tc>
                  <a:txBody>
                    <a:bodyPr/>
                    <a:lstStyle/>
                    <a:p>
                      <a:pPr algn="l" fontAlgn="ctr"/>
                      <a:r>
                        <a:rPr lang="ja-JP" altLang="en-US" sz="1800" b="0" i="0" u="none" strike="noStrike" dirty="0">
                          <a:solidFill>
                            <a:srgbClr val="000000"/>
                          </a:solidFill>
                          <a:latin typeface="Times New Roman" pitchFamily="18" charset="0"/>
                          <a:cs typeface="Times New Roman" pitchFamily="18" charset="0"/>
                        </a:rPr>
                        <a:t>**</a:t>
                      </a:r>
                    </a:p>
                  </a:txBody>
                  <a:tcPr marL="9525" marR="9525" marT="9525" marB="0" anchor="ctr">
                    <a:lnL>
                      <a:noFill/>
                    </a:lnL>
                    <a:lnR>
                      <a:noFill/>
                    </a:lnR>
                    <a:lnT>
                      <a:noFill/>
                    </a:lnT>
                    <a:lnB>
                      <a:noFill/>
                    </a:lnB>
                  </a:tcPr>
                </a:tc>
              </a:tr>
              <a:tr h="265332">
                <a:tc>
                  <a:txBody>
                    <a:bodyPr/>
                    <a:lstStyle/>
                    <a:p>
                      <a:pPr algn="l" fontAlgn="ctr"/>
                      <a:r>
                        <a:rPr lang="zh-TW" altLang="en-US" sz="1100" b="0" i="0" u="none" strike="noStrike" dirty="0">
                          <a:solidFill>
                            <a:srgbClr val="000000"/>
                          </a:solidFill>
                          <a:latin typeface="ＭＳ Ｐゴシック"/>
                        </a:rPr>
                        <a:t>定数項</a:t>
                      </a:r>
                      <a:r>
                        <a:rPr lang="en-US" altLang="zh-TW" sz="1100" b="0" i="0" u="none" strike="noStrike" dirty="0">
                          <a:solidFill>
                            <a:srgbClr val="000000"/>
                          </a:solidFill>
                          <a:latin typeface="ＭＳ Ｐゴシック"/>
                        </a:rPr>
                        <a:t>(</a:t>
                      </a:r>
                      <a:r>
                        <a:rPr lang="zh-TW" altLang="en-US" sz="1100" b="0" i="0" u="none" strike="noStrike" dirty="0">
                          <a:solidFill>
                            <a:srgbClr val="000000"/>
                          </a:solidFill>
                          <a:latin typeface="ＭＳ Ｐゴシック"/>
                        </a:rPr>
                        <a:t>自転車</a:t>
                      </a:r>
                      <a:r>
                        <a:rPr lang="en-US" altLang="zh-TW" sz="1100" b="0" i="0" u="none" strike="noStrike" dirty="0">
                          <a:solidFill>
                            <a:srgbClr val="000000"/>
                          </a:solidFill>
                          <a:latin typeface="ＭＳ Ｐゴシック"/>
                        </a:rPr>
                        <a:t>)</a:t>
                      </a:r>
                    </a:p>
                  </a:txBody>
                  <a:tcPr marL="9525" marR="9525" marT="9525" marB="0" anchor="ctr">
                    <a:lnL>
                      <a:noFill/>
                    </a:lnL>
                    <a:lnR>
                      <a:noFill/>
                    </a:lnR>
                    <a:lnT>
                      <a:noFill/>
                    </a:lnT>
                    <a:lnB>
                      <a:noFill/>
                    </a:lnB>
                  </a:tcPr>
                </a:tc>
                <a:tc>
                  <a:txBody>
                    <a:bodyPr/>
                    <a:lstStyle/>
                    <a:p>
                      <a:endParaRPr lang="ja-JP" altLang="en-US"/>
                    </a:p>
                  </a:txBody>
                  <a:tcPr marL="9525" marR="9525" marT="9525" marB="0" anchor="ctr">
                    <a:lnL>
                      <a:noFill/>
                    </a:lnL>
                    <a:lnR>
                      <a:noFill/>
                    </a:lnR>
                    <a:lnT>
                      <a:noFill/>
                    </a:lnT>
                    <a:lnB>
                      <a:noFill/>
                    </a:lnB>
                  </a:tcPr>
                </a:tc>
                <a:tc>
                  <a:txBody>
                    <a:bodyPr/>
                    <a:lstStyle/>
                    <a:p>
                      <a:pPr algn="r" fontAlgn="ctr"/>
                      <a:endParaRPr lang="en-US" altLang="ja-JP" sz="1100" b="0" i="0" u="none" strike="noStrike" dirty="0">
                        <a:solidFill>
                          <a:srgbClr val="000000"/>
                        </a:solidFill>
                        <a:latin typeface="ＭＳ Ｐゴシック"/>
                      </a:endParaRPr>
                    </a:p>
                  </a:txBody>
                  <a:tcPr marL="9525" marR="9525" marT="9525" marB="0" anchor="ctr">
                    <a:lnL>
                      <a:noFill/>
                    </a:lnL>
                    <a:lnR>
                      <a:noFill/>
                    </a:lnR>
                    <a:lnT>
                      <a:noFill/>
                    </a:lnT>
                    <a:lnB>
                      <a:noFill/>
                    </a:lnB>
                  </a:tcPr>
                </a:tc>
                <a:tc>
                  <a:txBody>
                    <a:bodyPr/>
                    <a:lstStyle/>
                    <a:p>
                      <a:pPr algn="r" fontAlgn="ctr"/>
                      <a:r>
                        <a:rPr lang="en-US" altLang="ja-JP" sz="1100" b="0" i="0" u="none" strike="noStrike" dirty="0" smtClean="0">
                          <a:solidFill>
                            <a:srgbClr val="000000"/>
                          </a:solidFill>
                          <a:latin typeface="ＭＳ Ｐゴシック"/>
                        </a:rPr>
                        <a:t>-0.19</a:t>
                      </a:r>
                      <a:endParaRPr lang="en-US" altLang="ja-JP" sz="1100" b="0" i="0" u="none" strike="noStrike" dirty="0">
                        <a:solidFill>
                          <a:srgbClr val="000000"/>
                        </a:solidFill>
                        <a:latin typeface="ＭＳ Ｐゴシック"/>
                      </a:endParaRPr>
                    </a:p>
                  </a:txBody>
                  <a:tcPr marL="9525" marR="9525" marT="9525" marB="0" anchor="ctr">
                    <a:lnL>
                      <a:noFill/>
                    </a:lnL>
                    <a:lnR>
                      <a:noFill/>
                    </a:lnR>
                    <a:lnT>
                      <a:noFill/>
                    </a:lnT>
                    <a:lnB>
                      <a:noFill/>
                    </a:lnB>
                  </a:tcPr>
                </a:tc>
                <a:tc>
                  <a:txBody>
                    <a:bodyPr/>
                    <a:lstStyle/>
                    <a:p>
                      <a:pPr algn="l" fontAlgn="ctr"/>
                      <a:endParaRPr lang="ja-JP" altLang="en-US"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a:noFill/>
                    </a:lnT>
                    <a:lnB>
                      <a:noFill/>
                    </a:lnB>
                  </a:tcPr>
                </a:tc>
              </a:tr>
              <a:tr h="265332">
                <a:tc>
                  <a:txBody>
                    <a:bodyPr/>
                    <a:lstStyle/>
                    <a:p>
                      <a:pPr algn="l" fontAlgn="ctr"/>
                      <a:r>
                        <a:rPr lang="ja-JP" altLang="en-US" sz="1100" b="0" i="0" u="none" strike="noStrike" dirty="0">
                          <a:solidFill>
                            <a:srgbClr val="000000"/>
                          </a:solidFill>
                          <a:latin typeface="ＭＳ Ｐゴシック"/>
                        </a:rPr>
                        <a:t>バスアクセス時間</a:t>
                      </a:r>
                    </a:p>
                  </a:txBody>
                  <a:tcPr marL="9525" marR="9525" marT="9525" marB="0" anchor="ctr">
                    <a:lnL>
                      <a:noFill/>
                    </a:lnL>
                    <a:lnR>
                      <a:noFill/>
                    </a:lnR>
                    <a:lnT>
                      <a:noFill/>
                    </a:lnT>
                    <a:lnB>
                      <a:noFill/>
                    </a:lnB>
                  </a:tcPr>
                </a:tc>
                <a:tc>
                  <a:txBody>
                    <a:bodyPr/>
                    <a:lstStyle/>
                    <a:p>
                      <a:endParaRPr lang="ja-JP" altLang="en-US" dirty="0"/>
                    </a:p>
                  </a:txBody>
                  <a:tcPr marL="9525" marR="9525" marT="9525" marB="0" anchor="ctr">
                    <a:lnL>
                      <a:noFill/>
                    </a:lnL>
                    <a:lnR>
                      <a:noFill/>
                    </a:lnR>
                    <a:lnT>
                      <a:noFill/>
                    </a:lnT>
                    <a:lnB>
                      <a:noFill/>
                    </a:lnB>
                  </a:tcPr>
                </a:tc>
                <a:tc>
                  <a:txBody>
                    <a:bodyPr/>
                    <a:lstStyle/>
                    <a:p>
                      <a:pPr algn="r" fontAlgn="ctr"/>
                      <a:endParaRPr lang="en-US" altLang="ja-JP" sz="1100" b="0" i="0" u="none" strike="noStrike" dirty="0">
                        <a:solidFill>
                          <a:srgbClr val="000000"/>
                        </a:solidFill>
                        <a:latin typeface="ＭＳ Ｐゴシック"/>
                      </a:endParaRPr>
                    </a:p>
                  </a:txBody>
                  <a:tcPr marL="9525" marR="9525" marT="9525" marB="0" anchor="ctr">
                    <a:lnL>
                      <a:noFill/>
                    </a:lnL>
                    <a:lnR>
                      <a:noFill/>
                    </a:lnR>
                    <a:lnT>
                      <a:noFill/>
                    </a:lnT>
                    <a:lnB>
                      <a:noFill/>
                    </a:lnB>
                  </a:tcPr>
                </a:tc>
                <a:tc>
                  <a:txBody>
                    <a:bodyPr/>
                    <a:lstStyle/>
                    <a:p>
                      <a:pPr algn="r" fontAlgn="ctr"/>
                      <a:r>
                        <a:rPr lang="en-US" altLang="ja-JP" sz="1100" b="0" i="0" u="none" strike="noStrike" dirty="0">
                          <a:solidFill>
                            <a:srgbClr val="000000"/>
                          </a:solidFill>
                          <a:latin typeface="ＭＳ Ｐゴシック"/>
                        </a:rPr>
                        <a:t>-</a:t>
                      </a:r>
                      <a:r>
                        <a:rPr lang="en-US" altLang="ja-JP" sz="1100" b="0" i="0" u="none" strike="noStrike" dirty="0" smtClean="0">
                          <a:solidFill>
                            <a:srgbClr val="000000"/>
                          </a:solidFill>
                          <a:latin typeface="ＭＳ Ｐゴシック"/>
                        </a:rPr>
                        <a:t>1.58</a:t>
                      </a:r>
                      <a:endParaRPr lang="en-US" altLang="ja-JP" sz="1100" b="0" i="0" u="none" strike="noStrike" dirty="0">
                        <a:solidFill>
                          <a:srgbClr val="000000"/>
                        </a:solidFill>
                        <a:latin typeface="ＭＳ Ｐゴシック"/>
                      </a:endParaRPr>
                    </a:p>
                  </a:txBody>
                  <a:tcPr marL="9525" marR="9525" marT="9525" marB="0" anchor="ctr">
                    <a:lnL>
                      <a:noFill/>
                    </a:lnL>
                    <a:lnR>
                      <a:noFill/>
                    </a:lnR>
                    <a:lnT>
                      <a:noFill/>
                    </a:lnT>
                    <a:lnB>
                      <a:noFill/>
                    </a:lnB>
                  </a:tcPr>
                </a:tc>
                <a:tc>
                  <a:txBody>
                    <a:bodyPr/>
                    <a:lstStyle/>
                    <a:p>
                      <a:pPr algn="l" fontAlgn="ctr"/>
                      <a:endParaRPr lang="ja-JP" altLang="en-US"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a:noFill/>
                    </a:lnT>
                    <a:lnB>
                      <a:noFill/>
                    </a:lnB>
                  </a:tcPr>
                </a:tc>
              </a:tr>
              <a:tr h="265332">
                <a:tc>
                  <a:txBody>
                    <a:bodyPr/>
                    <a:lstStyle/>
                    <a:p>
                      <a:pPr algn="l" fontAlgn="ctr"/>
                      <a:r>
                        <a:rPr lang="ja-JP" altLang="en-US" sz="1100" b="0" i="0" u="none" strike="noStrike" dirty="0" smtClean="0">
                          <a:solidFill>
                            <a:srgbClr val="000000"/>
                          </a:solidFill>
                          <a:latin typeface="ＭＳ Ｐゴシック"/>
                        </a:rPr>
                        <a:t>車所要時間</a:t>
                      </a:r>
                      <a:endParaRPr lang="ja-JP" altLang="en-US" sz="1100" b="0" i="0" u="none" strike="noStrike" dirty="0">
                        <a:solidFill>
                          <a:srgbClr val="000000"/>
                        </a:solidFill>
                        <a:latin typeface="ＭＳ Ｐゴシック"/>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endParaRPr lang="en-US" altLang="ja-JP" sz="1100" b="0" i="0" u="none" strike="noStrike" dirty="0">
                        <a:solidFill>
                          <a:srgbClr val="000000"/>
                        </a:solidFill>
                        <a:latin typeface="ＭＳ Ｐゴシック"/>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endParaRPr lang="en-US" altLang="ja-JP" sz="1100" b="0" i="0" u="none" strike="noStrike" dirty="0">
                        <a:solidFill>
                          <a:srgbClr val="000000"/>
                        </a:solidFill>
                        <a:latin typeface="ＭＳ Ｐゴシック"/>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rgbClr val="000000"/>
                          </a:solidFill>
                          <a:latin typeface="ＭＳ Ｐゴシック"/>
                        </a:rPr>
                        <a:t>5.16</a:t>
                      </a:r>
                      <a:endParaRPr lang="en-US" altLang="ja-JP" sz="1100" b="0" i="0" u="none" strike="noStrike" dirty="0">
                        <a:solidFill>
                          <a:srgbClr val="000000"/>
                        </a:solidFill>
                        <a:latin typeface="ＭＳ Ｐゴシック"/>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en-US" altLang="ja-JP" sz="1800" b="0" i="0" u="none" strike="noStrike" dirty="0" smtClean="0">
                          <a:solidFill>
                            <a:srgbClr val="000000"/>
                          </a:solidFill>
                          <a:latin typeface="Times New Roman" pitchFamily="18" charset="0"/>
                          <a:cs typeface="Times New Roman" pitchFamily="18" charset="0"/>
                        </a:rPr>
                        <a:t>**</a:t>
                      </a:r>
                      <a:r>
                        <a:rPr lang="ja-JP" altLang="en-US" sz="1800" b="0" i="0" u="none" strike="noStrike" dirty="0">
                          <a:solidFill>
                            <a:srgbClr val="000000"/>
                          </a:solidFill>
                          <a:latin typeface="Times New Roman" pitchFamily="18" charset="0"/>
                          <a:cs typeface="Times New Roman" pitchFamily="18" charset="0"/>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265332">
                <a:tc>
                  <a:txBody>
                    <a:bodyPr/>
                    <a:lstStyle/>
                    <a:p>
                      <a:pPr algn="l" fontAlgn="ctr"/>
                      <a:r>
                        <a:rPr lang="ja-JP" altLang="en-US" sz="1100" b="0" i="0" u="none" strike="noStrike" dirty="0" smtClean="0">
                          <a:solidFill>
                            <a:srgbClr val="000000"/>
                          </a:solidFill>
                          <a:latin typeface="ＭＳ Ｐゴシック"/>
                        </a:rPr>
                        <a:t>自転車</a:t>
                      </a:r>
                      <a:r>
                        <a:rPr lang="zh-TW" altLang="en-US" sz="1100" b="0" i="0" u="none" strike="noStrike" dirty="0" smtClean="0">
                          <a:solidFill>
                            <a:srgbClr val="000000"/>
                          </a:solidFill>
                          <a:latin typeface="ＭＳ Ｐゴシック"/>
                        </a:rPr>
                        <a:t>所要時間</a:t>
                      </a:r>
                      <a:endParaRPr lang="zh-TW" altLang="en-US" sz="1100" b="0" i="0" u="none" strike="noStrike" dirty="0">
                        <a:solidFill>
                          <a:srgbClr val="000000"/>
                        </a:solidFill>
                        <a:latin typeface="ＭＳ Ｐゴシック"/>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100" b="0" i="0" u="none" strike="noStrike" dirty="0">
                        <a:solidFill>
                          <a:srgbClr val="000000"/>
                        </a:solidFill>
                        <a:latin typeface="ＭＳ Ｐゴシック"/>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100" b="0" i="0" u="none" strike="noStrike" dirty="0">
                        <a:solidFill>
                          <a:srgbClr val="000000"/>
                        </a:solidFill>
                        <a:latin typeface="ＭＳ Ｐゴシック"/>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rgbClr val="000000"/>
                          </a:solidFill>
                          <a:latin typeface="ＭＳ Ｐゴシック"/>
                        </a:rPr>
                        <a:t>-4.33</a:t>
                      </a:r>
                      <a:endParaRPr lang="en-US" altLang="ja-JP" sz="1100" b="0" i="0" u="none" strike="noStrike" dirty="0">
                        <a:solidFill>
                          <a:srgbClr val="000000"/>
                        </a:solidFill>
                        <a:latin typeface="ＭＳ Ｐゴシック"/>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800" b="0" i="0" u="none" strike="noStrike" dirty="0" smtClean="0">
                          <a:solidFill>
                            <a:srgbClr val="000000"/>
                          </a:solidFill>
                          <a:latin typeface="Times New Roman" pitchFamily="18" charset="0"/>
                          <a:cs typeface="Times New Roman" pitchFamily="18" charset="0"/>
                        </a:rPr>
                        <a:t>**</a:t>
                      </a:r>
                      <a:endParaRPr lang="ja-JP" altLang="en-US"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332">
                <a:tc>
                  <a:txBody>
                    <a:bodyPr/>
                    <a:lstStyle/>
                    <a:p>
                      <a:pPr algn="l" fontAlgn="ctr"/>
                      <a:r>
                        <a:rPr lang="ja-JP" altLang="en-US" sz="1100" b="0" i="0" u="none" strike="noStrike" dirty="0" smtClean="0">
                          <a:solidFill>
                            <a:srgbClr val="000000"/>
                          </a:solidFill>
                          <a:latin typeface="ＭＳ Ｐゴシック"/>
                        </a:rPr>
                        <a:t>徒歩着ゾーン</a:t>
                      </a:r>
                      <a:r>
                        <a:rPr lang="en-US" altLang="ja-JP" sz="1100" b="0" i="0" u="none" strike="noStrike" dirty="0" smtClean="0">
                          <a:solidFill>
                            <a:srgbClr val="000000"/>
                          </a:solidFill>
                          <a:latin typeface="ＭＳ Ｐゴシック"/>
                        </a:rPr>
                        <a:t>(</a:t>
                      </a:r>
                      <a:r>
                        <a:rPr lang="ja-JP" altLang="en-US" sz="1100" b="0" i="0" u="none" strike="noStrike" dirty="0" smtClean="0">
                          <a:solidFill>
                            <a:srgbClr val="000000"/>
                          </a:solidFill>
                          <a:latin typeface="ＭＳ Ｐゴシック"/>
                        </a:rPr>
                        <a:t>ダミー</a:t>
                      </a:r>
                      <a:r>
                        <a:rPr lang="en-US" altLang="ja-JP" sz="1100" b="0" i="0" u="none" strike="noStrike" dirty="0" smtClean="0">
                          <a:solidFill>
                            <a:srgbClr val="000000"/>
                          </a:solidFill>
                          <a:latin typeface="ＭＳ Ｐゴシック"/>
                        </a:rPr>
                        <a:t>)</a:t>
                      </a:r>
                      <a:endParaRPr lang="ja-JP" altLang="en-US" sz="1100" b="0" i="0" u="none" strike="noStrike" dirty="0">
                        <a:solidFill>
                          <a:srgbClr val="000000"/>
                        </a:solidFill>
                        <a:latin typeface="ＭＳ Ｐゴシック"/>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dirty="0"/>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100" b="0" i="0" u="none" strike="noStrike" dirty="0">
                        <a:solidFill>
                          <a:srgbClr val="000000"/>
                        </a:solidFill>
                        <a:latin typeface="ＭＳ Ｐゴシック"/>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rgbClr val="000000"/>
                          </a:solidFill>
                          <a:latin typeface="ＭＳ Ｐゴシック"/>
                        </a:rPr>
                        <a:t>2.60</a:t>
                      </a:r>
                      <a:endParaRPr lang="en-US" altLang="ja-JP" sz="1100" b="0" i="0" u="none" strike="noStrike" dirty="0">
                        <a:solidFill>
                          <a:srgbClr val="000000"/>
                        </a:solidFill>
                        <a:latin typeface="ＭＳ Ｐゴシック"/>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800" b="0" i="0" u="none" strike="noStrike" dirty="0" smtClean="0">
                          <a:solidFill>
                            <a:srgbClr val="000000"/>
                          </a:solidFill>
                          <a:latin typeface="Times New Roman" pitchFamily="18" charset="0"/>
                          <a:cs typeface="Times New Roman" pitchFamily="18" charset="0"/>
                        </a:rPr>
                        <a:t>**</a:t>
                      </a:r>
                      <a:endParaRPr lang="ja-JP" altLang="en-US"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332">
                <a:tc>
                  <a:txBody>
                    <a:bodyPr/>
                    <a:lstStyle/>
                    <a:p>
                      <a:pPr algn="l" fontAlgn="ctr"/>
                      <a:r>
                        <a:rPr lang="ja-JP" altLang="en-US" sz="1100" b="0" i="0" u="none" strike="noStrike" dirty="0" smtClean="0">
                          <a:solidFill>
                            <a:srgbClr val="000000"/>
                          </a:solidFill>
                          <a:latin typeface="ＭＳ Ｐゴシック"/>
                        </a:rPr>
                        <a:t>鉄道料金</a:t>
                      </a:r>
                      <a:endParaRPr lang="ja-JP" altLang="en-US" sz="1100" b="0" i="0" u="none" strike="noStrike" dirty="0">
                        <a:solidFill>
                          <a:srgbClr val="000000"/>
                        </a:solidFill>
                        <a:latin typeface="ＭＳ Ｐゴシック"/>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100" b="0" i="0" u="none" strike="noStrike" dirty="0">
                        <a:solidFill>
                          <a:srgbClr val="000000"/>
                        </a:solidFill>
                        <a:latin typeface="ＭＳ Ｐゴシック"/>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rgbClr val="000000"/>
                          </a:solidFill>
                          <a:latin typeface="ＭＳ Ｐゴシック"/>
                        </a:rPr>
                        <a:t>-2.44</a:t>
                      </a:r>
                      <a:endParaRPr lang="en-US" altLang="ja-JP" sz="1100" b="0" i="0" u="none" strike="noStrike" dirty="0">
                        <a:solidFill>
                          <a:srgbClr val="000000"/>
                        </a:solidFill>
                        <a:latin typeface="ＭＳ Ｐゴシック"/>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800" b="0" i="0" u="none" strike="noStrike" dirty="0" smtClean="0">
                          <a:solidFill>
                            <a:srgbClr val="000000"/>
                          </a:solidFill>
                          <a:latin typeface="Times New Roman" pitchFamily="18" charset="0"/>
                          <a:cs typeface="Times New Roman" pitchFamily="18" charset="0"/>
                        </a:rPr>
                        <a:t>**</a:t>
                      </a:r>
                      <a:endParaRPr lang="ja-JP" altLang="en-US"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332">
                <a:tc>
                  <a:txBody>
                    <a:bodyPr/>
                    <a:lstStyle/>
                    <a:p>
                      <a:pPr algn="l" fontAlgn="ctr"/>
                      <a:r>
                        <a:rPr lang="ja-JP" altLang="en-US" sz="1100" b="0" i="0" u="none" strike="noStrike" dirty="0" smtClean="0">
                          <a:solidFill>
                            <a:srgbClr val="000000"/>
                          </a:solidFill>
                          <a:latin typeface="ＭＳ Ｐゴシック"/>
                        </a:rPr>
                        <a:t>徒歩距離</a:t>
                      </a:r>
                      <a:endParaRPr lang="ja-JP" altLang="en-US" sz="1100" b="0" i="0" u="none" strike="noStrike" dirty="0">
                        <a:solidFill>
                          <a:srgbClr val="000000"/>
                        </a:solidFill>
                        <a:latin typeface="ＭＳ Ｐゴシック"/>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dirty="0"/>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100" b="0" i="0" u="none" strike="noStrike" dirty="0">
                        <a:solidFill>
                          <a:srgbClr val="000000"/>
                        </a:solidFill>
                        <a:latin typeface="ＭＳ Ｐゴシック"/>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ＭＳ Ｐゴシック"/>
                        </a:rPr>
                        <a:t>-</a:t>
                      </a:r>
                      <a:r>
                        <a:rPr lang="en-US" altLang="ja-JP" sz="1100" b="0" i="0" u="none" strike="noStrike" dirty="0" smtClean="0">
                          <a:solidFill>
                            <a:srgbClr val="000000"/>
                          </a:solidFill>
                          <a:latin typeface="ＭＳ Ｐゴシック"/>
                        </a:rPr>
                        <a:t>8.17</a:t>
                      </a:r>
                      <a:endParaRPr lang="en-US" altLang="ja-JP" sz="1100" b="0" i="0" u="none" strike="noStrike" dirty="0">
                        <a:solidFill>
                          <a:srgbClr val="000000"/>
                        </a:solidFill>
                        <a:latin typeface="ＭＳ Ｐゴシック"/>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800" b="0" i="0" u="none" strike="noStrike" dirty="0" smtClean="0">
                          <a:solidFill>
                            <a:srgbClr val="000000"/>
                          </a:solidFill>
                          <a:latin typeface="Times New Roman" pitchFamily="18" charset="0"/>
                          <a:cs typeface="Times New Roman" pitchFamily="18" charset="0"/>
                        </a:rPr>
                        <a:t>**</a:t>
                      </a:r>
                      <a:endParaRPr lang="ja-JP" altLang="en-US"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332">
                <a:tc>
                  <a:txBody>
                    <a:bodyPr/>
                    <a:lstStyle/>
                    <a:p>
                      <a:pPr algn="l" fontAlgn="ctr"/>
                      <a:r>
                        <a:rPr lang="ja-JP" altLang="en-US" sz="1100" b="0" i="0" u="none" strike="noStrike" dirty="0" smtClean="0">
                          <a:solidFill>
                            <a:srgbClr val="000000"/>
                          </a:solidFill>
                          <a:latin typeface="ＭＳ Ｐゴシック"/>
                        </a:rPr>
                        <a:t>バス料金</a:t>
                      </a:r>
                      <a:endParaRPr lang="en-US" altLang="ja-JP" sz="1100" b="0" i="0" u="none" strike="noStrike" dirty="0" smtClean="0">
                        <a:solidFill>
                          <a:srgbClr val="000000"/>
                        </a:solidFill>
                        <a:latin typeface="ＭＳ Ｐゴシック"/>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100" b="0" i="0" u="none" strike="noStrike" dirty="0">
                        <a:solidFill>
                          <a:srgbClr val="000000"/>
                        </a:solidFill>
                        <a:latin typeface="ＭＳ Ｐゴシック"/>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ＭＳ Ｐゴシック"/>
                        </a:rPr>
                        <a:t>-</a:t>
                      </a:r>
                      <a:r>
                        <a:rPr lang="en-US" altLang="ja-JP" sz="1100" b="0" i="0" u="none" strike="noStrike" dirty="0" smtClean="0">
                          <a:solidFill>
                            <a:srgbClr val="000000"/>
                          </a:solidFill>
                          <a:latin typeface="ＭＳ Ｐゴシック"/>
                        </a:rPr>
                        <a:t>1.89</a:t>
                      </a:r>
                      <a:endParaRPr lang="en-US" altLang="ja-JP" sz="1100" b="0" i="0" u="none" strike="noStrike" dirty="0">
                        <a:solidFill>
                          <a:srgbClr val="000000"/>
                        </a:solidFill>
                        <a:latin typeface="ＭＳ Ｐゴシック"/>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332">
                <a:tc>
                  <a:txBody>
                    <a:bodyPr/>
                    <a:lstStyle/>
                    <a:p>
                      <a:pPr algn="l" fontAlgn="ctr"/>
                      <a:endParaRPr lang="ja-JP" altLang="en-US" sz="1100" b="0" i="0" u="none" strike="noStrike" dirty="0">
                        <a:solidFill>
                          <a:srgbClr val="000000"/>
                        </a:solidFill>
                        <a:latin typeface="ＭＳ Ｐゴシック"/>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dirty="0"/>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100" b="0" i="0" u="none" strike="noStrike" dirty="0">
                        <a:solidFill>
                          <a:srgbClr val="000000"/>
                        </a:solidFill>
                        <a:latin typeface="ＭＳ Ｐゴシック"/>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100" b="0" i="0" u="none" strike="noStrike" dirty="0">
                        <a:solidFill>
                          <a:srgbClr val="000000"/>
                        </a:solidFill>
                        <a:latin typeface="ＭＳ Ｐゴシック"/>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332">
                <a:tc>
                  <a:txBody>
                    <a:bodyPr/>
                    <a:lstStyle/>
                    <a:p>
                      <a:pPr algn="l" fontAlgn="ctr"/>
                      <a:r>
                        <a:rPr lang="ja-JP" altLang="en-US" sz="1400" b="0" i="0" u="none" strike="noStrike">
                          <a:solidFill>
                            <a:srgbClr val="000000"/>
                          </a:solidFill>
                          <a:latin typeface="ＭＳ 明朝" pitchFamily="17" charset="-128"/>
                          <a:ea typeface="ＭＳ 明朝" pitchFamily="17" charset="-128"/>
                        </a:rPr>
                        <a:t>サンプル数</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gridSpan="4">
                  <a:txBody>
                    <a:bodyPr/>
                    <a:lstStyle/>
                    <a:p>
                      <a:pPr algn="r" fontAlgn="ctr"/>
                      <a:r>
                        <a:rPr lang="en-US" altLang="ja-JP" sz="1800" b="0" i="0" u="none" strike="noStrike" dirty="0" smtClean="0">
                          <a:solidFill>
                            <a:srgbClr val="000000"/>
                          </a:solidFill>
                          <a:latin typeface="Times New Roman" pitchFamily="18" charset="0"/>
                          <a:cs typeface="Times New Roman" pitchFamily="18" charset="0"/>
                        </a:rPr>
                        <a:t>280</a:t>
                      </a:r>
                      <a:endParaRPr lang="en-US" altLang="ja-JP"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65332">
                <a:tc>
                  <a:txBody>
                    <a:bodyPr/>
                    <a:lstStyle/>
                    <a:p>
                      <a:pPr algn="l" fontAlgn="ctr"/>
                      <a:r>
                        <a:rPr lang="ja-JP" altLang="en-US" sz="1400" b="0" i="0" u="none" strike="noStrike">
                          <a:solidFill>
                            <a:srgbClr val="000000"/>
                          </a:solidFill>
                          <a:latin typeface="ＭＳ 明朝" pitchFamily="17" charset="-128"/>
                          <a:ea typeface="ＭＳ 明朝" pitchFamily="17" charset="-128"/>
                        </a:rPr>
                        <a:t>初期尤度</a:t>
                      </a:r>
                    </a:p>
                  </a:txBody>
                  <a:tcPr marL="9525" marR="9525" marT="9525" marB="0" anchor="ctr">
                    <a:lnL>
                      <a:noFill/>
                    </a:lnL>
                    <a:lnR>
                      <a:noFill/>
                    </a:lnR>
                    <a:lnT>
                      <a:noFill/>
                    </a:lnT>
                    <a:lnB>
                      <a:noFill/>
                    </a:lnB>
                  </a:tcPr>
                </a:tc>
                <a:tc gridSpan="4">
                  <a:txBody>
                    <a:bodyPr/>
                    <a:lstStyle/>
                    <a:p>
                      <a:pPr algn="r" fontAlgn="ctr"/>
                      <a:r>
                        <a:rPr lang="en-US" altLang="ja-JP" sz="1800" b="0" i="0" u="none" strike="noStrike" dirty="0">
                          <a:solidFill>
                            <a:srgbClr val="000000"/>
                          </a:solidFill>
                          <a:latin typeface="Times New Roman" pitchFamily="18" charset="0"/>
                          <a:cs typeface="Times New Roman" pitchFamily="18" charset="0"/>
                        </a:rPr>
                        <a:t>-424.83 </a:t>
                      </a:r>
                    </a:p>
                  </a:txBody>
                  <a:tcPr marL="9525" marR="9525" marT="9525"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65332">
                <a:tc>
                  <a:txBody>
                    <a:bodyPr/>
                    <a:lstStyle/>
                    <a:p>
                      <a:pPr algn="l" fontAlgn="ctr"/>
                      <a:r>
                        <a:rPr lang="ja-JP" altLang="en-US" sz="1400" b="0" i="0" u="none" strike="noStrike">
                          <a:solidFill>
                            <a:srgbClr val="000000"/>
                          </a:solidFill>
                          <a:latin typeface="ＭＳ 明朝" pitchFamily="17" charset="-128"/>
                          <a:ea typeface="ＭＳ 明朝" pitchFamily="17" charset="-128"/>
                        </a:rPr>
                        <a:t>最終尤度</a:t>
                      </a:r>
                    </a:p>
                  </a:txBody>
                  <a:tcPr marL="9525" marR="9525" marT="9525" marB="0" anchor="ctr">
                    <a:lnL>
                      <a:noFill/>
                    </a:lnL>
                    <a:lnR>
                      <a:noFill/>
                    </a:lnR>
                    <a:lnT>
                      <a:noFill/>
                    </a:lnT>
                    <a:lnB>
                      <a:noFill/>
                    </a:lnB>
                  </a:tcPr>
                </a:tc>
                <a:tc gridSpan="4">
                  <a:txBody>
                    <a:bodyPr/>
                    <a:lstStyle/>
                    <a:p>
                      <a:pPr algn="r" fontAlgn="ctr"/>
                      <a:r>
                        <a:rPr lang="en-US" altLang="ja-JP" sz="1800" b="0" i="0" u="none" strike="noStrike" dirty="0">
                          <a:solidFill>
                            <a:srgbClr val="000000"/>
                          </a:solidFill>
                          <a:latin typeface="Times New Roman" pitchFamily="18" charset="0"/>
                          <a:cs typeface="Times New Roman" pitchFamily="18" charset="0"/>
                        </a:rPr>
                        <a:t>-355.10 </a:t>
                      </a:r>
                    </a:p>
                  </a:txBody>
                  <a:tcPr marL="9525" marR="9525" marT="9525"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dirty="0"/>
                    </a:p>
                  </a:txBody>
                  <a:tcPr/>
                </a:tc>
              </a:tr>
              <a:tr h="265332">
                <a:tc>
                  <a:txBody>
                    <a:bodyPr/>
                    <a:lstStyle/>
                    <a:p>
                      <a:pPr algn="l" fontAlgn="ctr"/>
                      <a:r>
                        <a:rPr lang="ja-JP" altLang="en-US" sz="1400" b="0" i="0" u="none" strike="noStrike">
                          <a:solidFill>
                            <a:srgbClr val="000000"/>
                          </a:solidFill>
                          <a:latin typeface="ＭＳ 明朝" pitchFamily="17" charset="-128"/>
                          <a:ea typeface="ＭＳ 明朝" pitchFamily="17" charset="-128"/>
                        </a:rPr>
                        <a:t>決定係数</a:t>
                      </a:r>
                    </a:p>
                  </a:txBody>
                  <a:tcPr marL="9525" marR="9525" marT="9525" marB="0" anchor="ctr">
                    <a:lnL>
                      <a:noFill/>
                    </a:lnL>
                    <a:lnR>
                      <a:noFill/>
                    </a:lnR>
                    <a:lnT>
                      <a:noFill/>
                    </a:lnT>
                    <a:lnB>
                      <a:noFill/>
                    </a:lnB>
                  </a:tcPr>
                </a:tc>
                <a:tc gridSpan="4">
                  <a:txBody>
                    <a:bodyPr/>
                    <a:lstStyle/>
                    <a:p>
                      <a:pPr algn="r" fontAlgn="ctr"/>
                      <a:r>
                        <a:rPr lang="en-US" altLang="ja-JP" sz="1800" b="0" i="0" u="none" strike="noStrike" dirty="0" smtClean="0">
                          <a:solidFill>
                            <a:srgbClr val="000000"/>
                          </a:solidFill>
                          <a:latin typeface="Times New Roman" pitchFamily="18" charset="0"/>
                          <a:cs typeface="Times New Roman" pitchFamily="18" charset="0"/>
                        </a:rPr>
                        <a:t>0.29 </a:t>
                      </a:r>
                      <a:endParaRPr lang="en-US" altLang="ja-JP"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65332">
                <a:tc>
                  <a:txBody>
                    <a:bodyPr/>
                    <a:lstStyle/>
                    <a:p>
                      <a:pPr algn="l" fontAlgn="ctr"/>
                      <a:r>
                        <a:rPr lang="ja-JP" altLang="en-US" sz="1400" b="0" i="0" u="none" strike="noStrike" dirty="0">
                          <a:solidFill>
                            <a:srgbClr val="000000"/>
                          </a:solidFill>
                          <a:latin typeface="ＭＳ 明朝" pitchFamily="17" charset="-128"/>
                          <a:ea typeface="ＭＳ 明朝" pitchFamily="17" charset="-128"/>
                        </a:rPr>
                        <a:t>修正済み決定係数</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gridSpan="4">
                  <a:txBody>
                    <a:bodyPr/>
                    <a:lstStyle/>
                    <a:p>
                      <a:pPr algn="r" fontAlgn="ctr"/>
                      <a:r>
                        <a:rPr lang="en-US" altLang="ja-JP" sz="1800" b="0" i="0" u="none" strike="noStrike" dirty="0" smtClean="0">
                          <a:solidFill>
                            <a:srgbClr val="000000"/>
                          </a:solidFill>
                          <a:latin typeface="Times New Roman" pitchFamily="18" charset="0"/>
                          <a:cs typeface="Times New Roman" pitchFamily="18" charset="0"/>
                        </a:rPr>
                        <a:t>0.26 </a:t>
                      </a:r>
                      <a:endParaRPr lang="en-US" altLang="ja-JP"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r>
            </a:tbl>
          </a:graphicData>
        </a:graphic>
      </p:graphicFrame>
      <p:sp>
        <p:nvSpPr>
          <p:cNvPr id="7" name="正方形/長方形 6"/>
          <p:cNvSpPr/>
          <p:nvPr/>
        </p:nvSpPr>
        <p:spPr>
          <a:xfrm>
            <a:off x="2857488" y="1106477"/>
            <a:ext cx="4572000" cy="3139321"/>
          </a:xfrm>
          <a:prstGeom prst="rect">
            <a:avLst/>
          </a:prstGeom>
        </p:spPr>
        <p:txBody>
          <a:bodyPr>
            <a:spAutoFit/>
          </a:bodyPr>
          <a:lstStyle/>
          <a:p>
            <a:r>
              <a:rPr lang="en-US" altLang="ja-JP" dirty="0" smtClean="0"/>
              <a:t>-1.38</a:t>
            </a:r>
          </a:p>
          <a:p>
            <a:r>
              <a:rPr lang="en-US" altLang="ja-JP" dirty="0" smtClean="0"/>
              <a:t> 0.81</a:t>
            </a:r>
          </a:p>
          <a:p>
            <a:r>
              <a:rPr lang="en-US" altLang="ja-JP" dirty="0" smtClean="0"/>
              <a:t> -4.06</a:t>
            </a:r>
          </a:p>
          <a:p>
            <a:r>
              <a:rPr lang="en-US" altLang="ja-JP" dirty="0" smtClean="0"/>
              <a:t> -0.08</a:t>
            </a:r>
          </a:p>
          <a:p>
            <a:r>
              <a:rPr lang="en-US" altLang="ja-JP" dirty="0" smtClean="0"/>
              <a:t> -1.67</a:t>
            </a:r>
          </a:p>
          <a:p>
            <a:r>
              <a:rPr lang="en-US" altLang="ja-JP" dirty="0" smtClean="0"/>
              <a:t>  1.47</a:t>
            </a:r>
          </a:p>
          <a:p>
            <a:r>
              <a:rPr lang="en-US" altLang="ja-JP" dirty="0" smtClean="0"/>
              <a:t> -1.45</a:t>
            </a:r>
          </a:p>
          <a:p>
            <a:r>
              <a:rPr lang="en-US" altLang="ja-JP" dirty="0" smtClean="0"/>
              <a:t>  1.42</a:t>
            </a:r>
          </a:p>
          <a:p>
            <a:r>
              <a:rPr lang="en-US" altLang="ja-JP" dirty="0" smtClean="0"/>
              <a:t>-0.06</a:t>
            </a:r>
          </a:p>
          <a:p>
            <a:r>
              <a:rPr lang="en-US" altLang="ja-JP" dirty="0" smtClean="0"/>
              <a:t> -1.28</a:t>
            </a:r>
          </a:p>
          <a:p>
            <a:r>
              <a:rPr lang="en-US" altLang="ja-JP" dirty="0" smtClean="0"/>
              <a:t> -0.10</a:t>
            </a:r>
            <a:endParaRPr lang="en-US" altLang="ja-JP" dirty="0"/>
          </a:p>
        </p:txBody>
      </p:sp>
      <p:sp>
        <p:nvSpPr>
          <p:cNvPr id="6" name="テキスト ボックス 5"/>
          <p:cNvSpPr txBox="1"/>
          <p:nvPr/>
        </p:nvSpPr>
        <p:spPr>
          <a:xfrm>
            <a:off x="4786314" y="1214422"/>
            <a:ext cx="4305987" cy="3970318"/>
          </a:xfrm>
          <a:prstGeom prst="rect">
            <a:avLst/>
          </a:prstGeom>
          <a:noFill/>
        </p:spPr>
        <p:txBody>
          <a:bodyPr wrap="none" rtlCol="0">
            <a:spAutoFit/>
          </a:bodyPr>
          <a:lstStyle/>
          <a:p>
            <a:r>
              <a:rPr kumimoji="1" lang="ja-JP" altLang="en-US" dirty="0" smtClean="0"/>
              <a:t>時間に着目すると，</a:t>
            </a:r>
            <a:endParaRPr kumimoji="1" lang="en-US" altLang="ja-JP" dirty="0" smtClean="0"/>
          </a:p>
          <a:p>
            <a:r>
              <a:rPr lang="ja-JP" altLang="en-US" dirty="0" smtClean="0"/>
              <a:t>バスのアクセス時間と自転車所要時間は，</a:t>
            </a:r>
            <a:endParaRPr lang="en-US" altLang="ja-JP" dirty="0" smtClean="0"/>
          </a:p>
          <a:p>
            <a:r>
              <a:rPr lang="ja-JP" altLang="en-US" dirty="0" smtClean="0"/>
              <a:t>負に効いているが</a:t>
            </a:r>
            <a:endParaRPr lang="en-US" altLang="ja-JP" dirty="0" smtClean="0"/>
          </a:p>
          <a:p>
            <a:r>
              <a:rPr kumimoji="1" lang="ja-JP" altLang="en-US" dirty="0" smtClean="0"/>
              <a:t>車の所要時間が正に効いてしまう．</a:t>
            </a:r>
            <a:endParaRPr kumimoji="1" lang="en-US" altLang="ja-JP" dirty="0" smtClean="0"/>
          </a:p>
          <a:p>
            <a:endParaRPr lang="en-US" altLang="ja-JP" dirty="0" smtClean="0"/>
          </a:p>
          <a:p>
            <a:r>
              <a:rPr kumimoji="1" lang="ja-JP" altLang="en-US" dirty="0" smtClean="0"/>
              <a:t>料金に関しては，バス，鉄道料金ともに</a:t>
            </a:r>
            <a:endParaRPr kumimoji="1" lang="en-US" altLang="ja-JP" dirty="0" smtClean="0"/>
          </a:p>
          <a:p>
            <a:r>
              <a:rPr lang="ja-JP" altLang="en-US" dirty="0" smtClean="0"/>
              <a:t>負に効いている．</a:t>
            </a:r>
            <a:endParaRPr lang="en-US" altLang="ja-JP" dirty="0" smtClean="0"/>
          </a:p>
          <a:p>
            <a:endParaRPr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endParaRPr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467544" y="0"/>
            <a:ext cx="8229600" cy="1143000"/>
          </a:xfrm>
        </p:spPr>
        <p:txBody>
          <a:bodyPr/>
          <a:lstStyle/>
          <a:p>
            <a:r>
              <a:rPr lang="ja-JP" altLang="en-US" dirty="0" smtClean="0"/>
              <a:t>モデル推定結果</a:t>
            </a:r>
            <a:endParaRPr kumimoji="1" lang="ja-JP" altLang="en-US" dirty="0"/>
          </a:p>
        </p:txBody>
      </p:sp>
      <p:sp>
        <p:nvSpPr>
          <p:cNvPr id="10" name="テキスト ボックス 5"/>
          <p:cNvSpPr txBox="1">
            <a:spLocks noChangeArrowheads="1"/>
          </p:cNvSpPr>
          <p:nvPr/>
        </p:nvSpPr>
        <p:spPr bwMode="auto">
          <a:xfrm>
            <a:off x="3857620" y="6215082"/>
            <a:ext cx="1115616"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kumimoji="1">
                <a:solidFill>
                  <a:schemeClr val="tx1"/>
                </a:solidFill>
                <a:latin typeface="Tw Cen MT" charset="0"/>
                <a:ea typeface="ＭＳ Ｐゴシック" charset="-128"/>
              </a:defRPr>
            </a:lvl1pPr>
            <a:lvl2pPr marL="742950" indent="-285750" eaLnBrk="0" hangingPunct="0">
              <a:defRPr kumimoji="1">
                <a:solidFill>
                  <a:schemeClr val="tx1"/>
                </a:solidFill>
                <a:latin typeface="Tw Cen MT" charset="0"/>
                <a:ea typeface="ＭＳ Ｐゴシック" charset="-128"/>
              </a:defRPr>
            </a:lvl2pPr>
            <a:lvl3pPr marL="1143000" indent="-228600" eaLnBrk="0" hangingPunct="0">
              <a:defRPr kumimoji="1">
                <a:solidFill>
                  <a:schemeClr val="tx1"/>
                </a:solidFill>
                <a:latin typeface="Tw Cen MT" charset="0"/>
                <a:ea typeface="ＭＳ Ｐゴシック" charset="-128"/>
              </a:defRPr>
            </a:lvl3pPr>
            <a:lvl4pPr marL="1600200" indent="-228600" eaLnBrk="0" hangingPunct="0">
              <a:defRPr kumimoji="1">
                <a:solidFill>
                  <a:schemeClr val="tx1"/>
                </a:solidFill>
                <a:latin typeface="Tw Cen MT" charset="0"/>
                <a:ea typeface="ＭＳ Ｐゴシック" charset="-128"/>
              </a:defRPr>
            </a:lvl4pPr>
            <a:lvl5pPr marL="2057400" indent="-228600" eaLnBrk="0" hangingPunct="0">
              <a:defRPr kumimoji="1">
                <a:solidFill>
                  <a:schemeClr val="tx1"/>
                </a:solidFill>
                <a:latin typeface="Tw Cen MT" charset="0"/>
                <a:ea typeface="ＭＳ Ｐゴシック" charset="-128"/>
              </a:defRPr>
            </a:lvl5pPr>
            <a:lvl6pPr marL="25146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6pPr>
            <a:lvl7pPr marL="29718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7pPr>
            <a:lvl8pPr marL="34290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8pPr>
            <a:lvl9pPr marL="38862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9pPr>
          </a:lstStyle>
          <a:p>
            <a:pPr eaLnBrk="1" hangingPunct="1"/>
            <a:r>
              <a:rPr lang="en-US" altLang="ja-JP" sz="1600" dirty="0"/>
              <a:t>*5%</a:t>
            </a:r>
            <a:r>
              <a:rPr lang="ja-JP" altLang="en-US" sz="1600" dirty="0"/>
              <a:t>有意</a:t>
            </a:r>
            <a:endParaRPr lang="en-US" altLang="ja-JP" sz="1600" dirty="0"/>
          </a:p>
          <a:p>
            <a:pPr eaLnBrk="1" hangingPunct="1"/>
            <a:r>
              <a:rPr lang="en-US" altLang="ja-JP" sz="1600" dirty="0"/>
              <a:t>**1%</a:t>
            </a:r>
            <a:r>
              <a:rPr lang="ja-JP" altLang="en-US" sz="1600" dirty="0" smtClean="0"/>
              <a:t>有意</a:t>
            </a:r>
            <a:endParaRPr lang="en-US" altLang="ja-JP" sz="1600" dirty="0"/>
          </a:p>
        </p:txBody>
      </p:sp>
      <p:graphicFrame>
        <p:nvGraphicFramePr>
          <p:cNvPr id="11" name="表 10"/>
          <p:cNvGraphicFramePr>
            <a:graphicFrameLocks noGrp="1"/>
          </p:cNvGraphicFramePr>
          <p:nvPr/>
        </p:nvGraphicFramePr>
        <p:xfrm>
          <a:off x="142844" y="857232"/>
          <a:ext cx="4643471" cy="5066121"/>
        </p:xfrm>
        <a:graphic>
          <a:graphicData uri="http://schemas.openxmlformats.org/drawingml/2006/table">
            <a:tbl>
              <a:tblPr/>
              <a:tblGrid>
                <a:gridCol w="2256640"/>
                <a:gridCol w="195286"/>
                <a:gridCol w="1128320"/>
                <a:gridCol w="737748"/>
                <a:gridCol w="325477"/>
              </a:tblGrid>
              <a:tr h="240756">
                <a:tc>
                  <a:txBody>
                    <a:bodyPr/>
                    <a:lstStyle/>
                    <a:p>
                      <a:pPr algn="l" fontAlgn="ctr"/>
                      <a:r>
                        <a:rPr lang="ja-JP" altLang="en-US" sz="1400" b="0" i="0" u="none" strike="noStrike" dirty="0">
                          <a:solidFill>
                            <a:srgbClr val="000000"/>
                          </a:solidFill>
                          <a:latin typeface="ＭＳ 明朝" pitchFamily="17" charset="-128"/>
                          <a:ea typeface="ＭＳ 明朝" pitchFamily="17" charset="-128"/>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solidFill>
                            <a:srgbClr val="000000"/>
                          </a:solidFill>
                          <a:latin typeface="ＭＳ 明朝" pitchFamily="17" charset="-128"/>
                          <a:ea typeface="ＭＳ 明朝" pitchFamily="17" charset="-128"/>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a:solidFill>
                            <a:srgbClr val="000000"/>
                          </a:solidFill>
                          <a:latin typeface="ＭＳ 明朝" pitchFamily="17" charset="-128"/>
                          <a:ea typeface="ＭＳ 明朝" pitchFamily="17" charset="-128"/>
                        </a:rPr>
                        <a:t>パラメータ</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ＭＳ 明朝" pitchFamily="17" charset="-128"/>
                          <a:ea typeface="ＭＳ 明朝" pitchFamily="17" charset="-128"/>
                        </a:rPr>
                        <a:t>t</a:t>
                      </a:r>
                      <a:r>
                        <a:rPr lang="ja-JP" altLang="en-US" sz="1400" b="0" i="0" u="none" strike="noStrike" dirty="0">
                          <a:solidFill>
                            <a:srgbClr val="000000"/>
                          </a:solidFill>
                          <a:latin typeface="ＭＳ 明朝" pitchFamily="17" charset="-128"/>
                          <a:ea typeface="ＭＳ 明朝" pitchFamily="17" charset="-128"/>
                        </a:rPr>
                        <a:t>値</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332">
                <a:tc>
                  <a:txBody>
                    <a:bodyPr/>
                    <a:lstStyle/>
                    <a:p>
                      <a:pPr algn="l" fontAlgn="ctr"/>
                      <a:r>
                        <a:rPr lang="ja-JP" altLang="en-US" sz="1100" b="0" i="0" u="none" strike="noStrike" dirty="0">
                          <a:solidFill>
                            <a:srgbClr val="000000"/>
                          </a:solidFill>
                          <a:latin typeface="ＭＳ Ｐゴシック"/>
                        </a:rPr>
                        <a:t>定数項</a:t>
                      </a:r>
                      <a:r>
                        <a:rPr lang="en-US" altLang="ja-JP" sz="1100" b="0" i="0" u="none" strike="noStrike" dirty="0">
                          <a:solidFill>
                            <a:srgbClr val="000000"/>
                          </a:solidFill>
                          <a:latin typeface="ＭＳ Ｐゴシック"/>
                        </a:rPr>
                        <a:t>(</a:t>
                      </a:r>
                      <a:r>
                        <a:rPr lang="ja-JP" altLang="en-US" sz="1100" b="0" i="0" u="none" strike="noStrike" dirty="0">
                          <a:solidFill>
                            <a:srgbClr val="000000"/>
                          </a:solidFill>
                          <a:latin typeface="ＭＳ Ｐゴシック"/>
                        </a:rPr>
                        <a:t>電車</a:t>
                      </a:r>
                      <a:r>
                        <a:rPr lang="en-US" altLang="ja-JP" sz="1100" b="0" i="0" u="none" strike="noStrike" dirty="0">
                          <a:solidFill>
                            <a:srgbClr val="000000"/>
                          </a:solidFill>
                          <a:latin typeface="ＭＳ Ｐゴシック"/>
                        </a:rPr>
                        <a:t>)</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endParaRPr lang="ja-JP" altLang="en-US"/>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endParaRPr lang="en-US" altLang="ja-JP" sz="1100" b="0" i="0" u="none" strike="noStrike" dirty="0">
                        <a:solidFill>
                          <a:srgbClr val="000000"/>
                        </a:solidFill>
                        <a:latin typeface="ＭＳ Ｐゴシック"/>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100" b="0" i="0" u="none" strike="noStrike" dirty="0" smtClean="0">
                          <a:solidFill>
                            <a:srgbClr val="000000"/>
                          </a:solidFill>
                          <a:latin typeface="ＭＳ Ｐゴシック"/>
                        </a:rPr>
                        <a:t>-2.07</a:t>
                      </a:r>
                      <a:endParaRPr lang="en-US" altLang="ja-JP" sz="1100" b="0" i="0" u="none" strike="noStrike" dirty="0">
                        <a:solidFill>
                          <a:srgbClr val="000000"/>
                        </a:solidFill>
                        <a:latin typeface="ＭＳ Ｐゴシック"/>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800" b="0" i="0" u="none" strike="noStrike" dirty="0">
                          <a:solidFill>
                            <a:srgbClr val="000000"/>
                          </a:solidFill>
                          <a:latin typeface="Times New Roman" pitchFamily="18" charset="0"/>
                          <a:cs typeface="Times New Roman" pitchFamily="18" charset="0"/>
                        </a:rPr>
                        <a:t>*</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r h="265332">
                <a:tc>
                  <a:txBody>
                    <a:bodyPr/>
                    <a:lstStyle/>
                    <a:p>
                      <a:pPr algn="l" fontAlgn="ctr"/>
                      <a:r>
                        <a:rPr lang="ja-JP" altLang="en-US" sz="1100" b="0" i="0" u="none" strike="noStrike" dirty="0">
                          <a:solidFill>
                            <a:srgbClr val="000000"/>
                          </a:solidFill>
                          <a:latin typeface="ＭＳ Ｐゴシック"/>
                        </a:rPr>
                        <a:t>定数項</a:t>
                      </a:r>
                      <a:r>
                        <a:rPr lang="en-US" altLang="ja-JP" sz="1100" b="0" i="0" u="none" strike="noStrike" dirty="0">
                          <a:solidFill>
                            <a:srgbClr val="000000"/>
                          </a:solidFill>
                          <a:latin typeface="ＭＳ Ｐゴシック"/>
                        </a:rPr>
                        <a:t>(</a:t>
                      </a:r>
                      <a:r>
                        <a:rPr lang="ja-JP" altLang="en-US" sz="1100" b="0" i="0" u="none" strike="noStrike" dirty="0">
                          <a:solidFill>
                            <a:srgbClr val="000000"/>
                          </a:solidFill>
                          <a:latin typeface="ＭＳ Ｐゴシック"/>
                        </a:rPr>
                        <a:t>バス</a:t>
                      </a:r>
                      <a:r>
                        <a:rPr lang="en-US" altLang="ja-JP" sz="1100" b="0" i="0" u="none" strike="noStrike" dirty="0">
                          <a:solidFill>
                            <a:srgbClr val="000000"/>
                          </a:solidFill>
                          <a:latin typeface="ＭＳ Ｐゴシック"/>
                        </a:rPr>
                        <a:t>)</a:t>
                      </a:r>
                    </a:p>
                  </a:txBody>
                  <a:tcPr marL="9525" marR="9525" marT="9525" marB="0" anchor="ctr">
                    <a:lnL>
                      <a:noFill/>
                    </a:lnL>
                    <a:lnR>
                      <a:noFill/>
                    </a:lnR>
                    <a:lnT>
                      <a:noFill/>
                    </a:lnT>
                    <a:lnB>
                      <a:noFill/>
                    </a:lnB>
                  </a:tcPr>
                </a:tc>
                <a:tc>
                  <a:txBody>
                    <a:bodyPr/>
                    <a:lstStyle/>
                    <a:p>
                      <a:endParaRPr lang="ja-JP" altLang="en-US"/>
                    </a:p>
                  </a:txBody>
                  <a:tcPr marL="9525" marR="9525" marT="9525" marB="0" anchor="ctr">
                    <a:lnL>
                      <a:noFill/>
                    </a:lnL>
                    <a:lnR>
                      <a:noFill/>
                    </a:lnR>
                    <a:lnT>
                      <a:noFill/>
                    </a:lnT>
                    <a:lnB>
                      <a:noFill/>
                    </a:lnB>
                  </a:tcPr>
                </a:tc>
                <a:tc>
                  <a:txBody>
                    <a:bodyPr/>
                    <a:lstStyle/>
                    <a:p>
                      <a:pPr algn="r" fontAlgn="ctr"/>
                      <a:endParaRPr lang="en-US" altLang="ja-JP" sz="1100" b="0" i="0" u="none" strike="noStrike" dirty="0">
                        <a:solidFill>
                          <a:srgbClr val="000000"/>
                        </a:solidFill>
                        <a:latin typeface="ＭＳ Ｐゴシック"/>
                      </a:endParaRPr>
                    </a:p>
                  </a:txBody>
                  <a:tcPr marL="9525" marR="9525" marT="9525" marB="0" anchor="ctr">
                    <a:lnL>
                      <a:noFill/>
                    </a:lnL>
                    <a:lnR>
                      <a:noFill/>
                    </a:lnR>
                    <a:lnT>
                      <a:noFill/>
                    </a:lnT>
                    <a:lnB>
                      <a:noFill/>
                    </a:lnB>
                  </a:tcPr>
                </a:tc>
                <a:tc>
                  <a:txBody>
                    <a:bodyPr/>
                    <a:lstStyle/>
                    <a:p>
                      <a:pPr algn="r" fontAlgn="ctr"/>
                      <a:r>
                        <a:rPr lang="en-US" altLang="ja-JP" sz="1100" b="0" i="0" u="none" strike="noStrike" dirty="0" smtClean="0">
                          <a:solidFill>
                            <a:srgbClr val="000000"/>
                          </a:solidFill>
                          <a:latin typeface="ＭＳ Ｐゴシック"/>
                        </a:rPr>
                        <a:t>0.47</a:t>
                      </a:r>
                      <a:endParaRPr lang="en-US" altLang="ja-JP" sz="1100" b="0" i="0" u="none" strike="noStrike" dirty="0">
                        <a:solidFill>
                          <a:srgbClr val="000000"/>
                        </a:solidFill>
                        <a:latin typeface="ＭＳ Ｐゴシック"/>
                      </a:endParaRPr>
                    </a:p>
                  </a:txBody>
                  <a:tcPr marL="9525" marR="9525" marT="9525" marB="0" anchor="ctr">
                    <a:lnL>
                      <a:noFill/>
                    </a:lnL>
                    <a:lnR>
                      <a:noFill/>
                    </a:lnR>
                    <a:lnT>
                      <a:noFill/>
                    </a:lnT>
                    <a:lnB>
                      <a:noFill/>
                    </a:lnB>
                  </a:tcPr>
                </a:tc>
                <a:tc>
                  <a:txBody>
                    <a:bodyPr/>
                    <a:lstStyle/>
                    <a:p>
                      <a:pPr algn="l" fontAlgn="ctr"/>
                      <a:endParaRPr lang="ja-JP" altLang="en-US"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a:noFill/>
                    </a:lnT>
                    <a:lnB>
                      <a:noFill/>
                    </a:lnB>
                  </a:tcPr>
                </a:tc>
              </a:tr>
              <a:tr h="265332">
                <a:tc>
                  <a:txBody>
                    <a:bodyPr/>
                    <a:lstStyle/>
                    <a:p>
                      <a:pPr algn="l" fontAlgn="ctr"/>
                      <a:r>
                        <a:rPr lang="zh-TW" altLang="en-US" sz="1100" b="0" i="0" u="none" strike="noStrike" dirty="0">
                          <a:solidFill>
                            <a:srgbClr val="000000"/>
                          </a:solidFill>
                          <a:latin typeface="ＭＳ Ｐゴシック"/>
                        </a:rPr>
                        <a:t>定数項</a:t>
                      </a:r>
                      <a:r>
                        <a:rPr lang="en-US" altLang="zh-TW" sz="1100" b="0" i="0" u="none" strike="noStrike" dirty="0">
                          <a:solidFill>
                            <a:srgbClr val="000000"/>
                          </a:solidFill>
                          <a:latin typeface="ＭＳ Ｐゴシック"/>
                        </a:rPr>
                        <a:t>(</a:t>
                      </a:r>
                      <a:r>
                        <a:rPr lang="zh-TW" altLang="en-US" sz="1100" b="0" i="0" u="none" strike="noStrike" dirty="0">
                          <a:solidFill>
                            <a:srgbClr val="000000"/>
                          </a:solidFill>
                          <a:latin typeface="ＭＳ Ｐゴシック"/>
                        </a:rPr>
                        <a:t>自動車</a:t>
                      </a:r>
                      <a:r>
                        <a:rPr lang="en-US" altLang="zh-TW" sz="1100" b="0" i="0" u="none" strike="noStrike" dirty="0">
                          <a:solidFill>
                            <a:srgbClr val="000000"/>
                          </a:solidFill>
                          <a:latin typeface="ＭＳ Ｐゴシック"/>
                        </a:rPr>
                        <a:t>)</a:t>
                      </a:r>
                    </a:p>
                  </a:txBody>
                  <a:tcPr marL="9525" marR="9525" marT="9525" marB="0" anchor="ctr">
                    <a:lnL>
                      <a:noFill/>
                    </a:lnL>
                    <a:lnR>
                      <a:noFill/>
                    </a:lnR>
                    <a:lnT>
                      <a:noFill/>
                    </a:lnT>
                    <a:lnB>
                      <a:noFill/>
                    </a:lnB>
                  </a:tcPr>
                </a:tc>
                <a:tc>
                  <a:txBody>
                    <a:bodyPr/>
                    <a:lstStyle/>
                    <a:p>
                      <a:endParaRPr lang="ja-JP" altLang="en-US"/>
                    </a:p>
                  </a:txBody>
                  <a:tcPr marL="9525" marR="9525" marT="9525" marB="0" anchor="ctr">
                    <a:lnL>
                      <a:noFill/>
                    </a:lnL>
                    <a:lnR>
                      <a:noFill/>
                    </a:lnR>
                    <a:lnT>
                      <a:noFill/>
                    </a:lnT>
                    <a:lnB>
                      <a:noFill/>
                    </a:lnB>
                  </a:tcPr>
                </a:tc>
                <a:tc>
                  <a:txBody>
                    <a:bodyPr/>
                    <a:lstStyle/>
                    <a:p>
                      <a:pPr algn="r" fontAlgn="ctr"/>
                      <a:endParaRPr lang="en-US" altLang="ja-JP" sz="1100" b="0" i="0" u="none" strike="noStrike" dirty="0">
                        <a:solidFill>
                          <a:srgbClr val="000000"/>
                        </a:solidFill>
                        <a:latin typeface="ＭＳ Ｐゴシック"/>
                      </a:endParaRPr>
                    </a:p>
                  </a:txBody>
                  <a:tcPr marL="9525" marR="9525" marT="9525" marB="0" anchor="ctr">
                    <a:lnL>
                      <a:noFill/>
                    </a:lnL>
                    <a:lnR>
                      <a:noFill/>
                    </a:lnR>
                    <a:lnT>
                      <a:noFill/>
                    </a:lnT>
                    <a:lnB>
                      <a:noFill/>
                    </a:lnB>
                  </a:tcPr>
                </a:tc>
                <a:tc>
                  <a:txBody>
                    <a:bodyPr/>
                    <a:lstStyle/>
                    <a:p>
                      <a:pPr algn="r" fontAlgn="ctr"/>
                      <a:r>
                        <a:rPr lang="en-US" altLang="ja-JP" sz="1100" b="0" i="0" u="none" strike="noStrike" dirty="0">
                          <a:solidFill>
                            <a:srgbClr val="000000"/>
                          </a:solidFill>
                          <a:latin typeface="ＭＳ Ｐゴシック"/>
                        </a:rPr>
                        <a:t>-</a:t>
                      </a:r>
                      <a:r>
                        <a:rPr lang="en-US" altLang="ja-JP" sz="1100" b="0" i="0" u="none" strike="noStrike" dirty="0" smtClean="0">
                          <a:solidFill>
                            <a:srgbClr val="000000"/>
                          </a:solidFill>
                          <a:latin typeface="ＭＳ Ｐゴシック"/>
                        </a:rPr>
                        <a:t>7.62</a:t>
                      </a:r>
                      <a:endParaRPr lang="en-US" altLang="ja-JP" sz="1100" b="0" i="0" u="none" strike="noStrike" dirty="0">
                        <a:solidFill>
                          <a:srgbClr val="000000"/>
                        </a:solidFill>
                        <a:latin typeface="ＭＳ Ｐゴシック"/>
                      </a:endParaRPr>
                    </a:p>
                  </a:txBody>
                  <a:tcPr marL="9525" marR="9525" marT="9525" marB="0" anchor="ctr">
                    <a:lnL>
                      <a:noFill/>
                    </a:lnL>
                    <a:lnR>
                      <a:noFill/>
                    </a:lnR>
                    <a:lnT>
                      <a:noFill/>
                    </a:lnT>
                    <a:lnB>
                      <a:noFill/>
                    </a:lnB>
                  </a:tcPr>
                </a:tc>
                <a:tc>
                  <a:txBody>
                    <a:bodyPr/>
                    <a:lstStyle/>
                    <a:p>
                      <a:pPr algn="l" fontAlgn="ctr"/>
                      <a:r>
                        <a:rPr lang="ja-JP" altLang="en-US" sz="1800" b="0" i="0" u="none" strike="noStrike" dirty="0">
                          <a:solidFill>
                            <a:srgbClr val="000000"/>
                          </a:solidFill>
                          <a:latin typeface="Times New Roman" pitchFamily="18" charset="0"/>
                          <a:cs typeface="Times New Roman" pitchFamily="18" charset="0"/>
                        </a:rPr>
                        <a:t>**</a:t>
                      </a:r>
                    </a:p>
                  </a:txBody>
                  <a:tcPr marL="9525" marR="9525" marT="9525" marB="0" anchor="ctr">
                    <a:lnL>
                      <a:noFill/>
                    </a:lnL>
                    <a:lnR>
                      <a:noFill/>
                    </a:lnR>
                    <a:lnT>
                      <a:noFill/>
                    </a:lnT>
                    <a:lnB>
                      <a:noFill/>
                    </a:lnB>
                  </a:tcPr>
                </a:tc>
              </a:tr>
              <a:tr h="265332">
                <a:tc>
                  <a:txBody>
                    <a:bodyPr/>
                    <a:lstStyle/>
                    <a:p>
                      <a:pPr algn="l" fontAlgn="ctr"/>
                      <a:r>
                        <a:rPr lang="zh-TW" altLang="en-US" sz="1100" b="0" i="0" u="none" strike="noStrike" dirty="0">
                          <a:solidFill>
                            <a:srgbClr val="000000"/>
                          </a:solidFill>
                          <a:latin typeface="ＭＳ Ｐゴシック"/>
                        </a:rPr>
                        <a:t>定数項</a:t>
                      </a:r>
                      <a:r>
                        <a:rPr lang="en-US" altLang="zh-TW" sz="1100" b="0" i="0" u="none" strike="noStrike" dirty="0">
                          <a:solidFill>
                            <a:srgbClr val="000000"/>
                          </a:solidFill>
                          <a:latin typeface="ＭＳ Ｐゴシック"/>
                        </a:rPr>
                        <a:t>(</a:t>
                      </a:r>
                      <a:r>
                        <a:rPr lang="zh-TW" altLang="en-US" sz="1100" b="0" i="0" u="none" strike="noStrike" dirty="0">
                          <a:solidFill>
                            <a:srgbClr val="000000"/>
                          </a:solidFill>
                          <a:latin typeface="ＭＳ Ｐゴシック"/>
                        </a:rPr>
                        <a:t>自転車</a:t>
                      </a:r>
                      <a:r>
                        <a:rPr lang="en-US" altLang="zh-TW" sz="1100" b="0" i="0" u="none" strike="noStrike" dirty="0">
                          <a:solidFill>
                            <a:srgbClr val="000000"/>
                          </a:solidFill>
                          <a:latin typeface="ＭＳ Ｐゴシック"/>
                        </a:rPr>
                        <a:t>)</a:t>
                      </a:r>
                    </a:p>
                  </a:txBody>
                  <a:tcPr marL="9525" marR="9525" marT="9525" marB="0" anchor="ctr">
                    <a:lnL>
                      <a:noFill/>
                    </a:lnL>
                    <a:lnR>
                      <a:noFill/>
                    </a:lnR>
                    <a:lnT>
                      <a:noFill/>
                    </a:lnT>
                    <a:lnB>
                      <a:noFill/>
                    </a:lnB>
                  </a:tcPr>
                </a:tc>
                <a:tc>
                  <a:txBody>
                    <a:bodyPr/>
                    <a:lstStyle/>
                    <a:p>
                      <a:endParaRPr lang="ja-JP" altLang="en-US"/>
                    </a:p>
                  </a:txBody>
                  <a:tcPr marL="9525" marR="9525" marT="9525" marB="0" anchor="ctr">
                    <a:lnL>
                      <a:noFill/>
                    </a:lnL>
                    <a:lnR>
                      <a:noFill/>
                    </a:lnR>
                    <a:lnT>
                      <a:noFill/>
                    </a:lnT>
                    <a:lnB>
                      <a:noFill/>
                    </a:lnB>
                  </a:tcPr>
                </a:tc>
                <a:tc>
                  <a:txBody>
                    <a:bodyPr/>
                    <a:lstStyle/>
                    <a:p>
                      <a:pPr algn="r" fontAlgn="ctr"/>
                      <a:endParaRPr lang="en-US" altLang="ja-JP" sz="1100" b="0" i="0" u="none" strike="noStrike" dirty="0">
                        <a:solidFill>
                          <a:srgbClr val="000000"/>
                        </a:solidFill>
                        <a:latin typeface="ＭＳ Ｐゴシック"/>
                      </a:endParaRPr>
                    </a:p>
                  </a:txBody>
                  <a:tcPr marL="9525" marR="9525" marT="9525" marB="0" anchor="ctr">
                    <a:lnL>
                      <a:noFill/>
                    </a:lnL>
                    <a:lnR>
                      <a:noFill/>
                    </a:lnR>
                    <a:lnT>
                      <a:noFill/>
                    </a:lnT>
                    <a:lnB>
                      <a:noFill/>
                    </a:lnB>
                  </a:tcPr>
                </a:tc>
                <a:tc>
                  <a:txBody>
                    <a:bodyPr/>
                    <a:lstStyle/>
                    <a:p>
                      <a:pPr algn="r" fontAlgn="ctr"/>
                      <a:r>
                        <a:rPr lang="en-US" altLang="ja-JP" sz="1100" b="0" i="0" u="none" strike="noStrike" dirty="0" smtClean="0">
                          <a:solidFill>
                            <a:srgbClr val="000000"/>
                          </a:solidFill>
                          <a:latin typeface="ＭＳ Ｐゴシック"/>
                        </a:rPr>
                        <a:t>-0.19</a:t>
                      </a:r>
                      <a:endParaRPr lang="en-US" altLang="ja-JP" sz="1100" b="0" i="0" u="none" strike="noStrike" dirty="0">
                        <a:solidFill>
                          <a:srgbClr val="000000"/>
                        </a:solidFill>
                        <a:latin typeface="ＭＳ Ｐゴシック"/>
                      </a:endParaRPr>
                    </a:p>
                  </a:txBody>
                  <a:tcPr marL="9525" marR="9525" marT="9525" marB="0" anchor="ctr">
                    <a:lnL>
                      <a:noFill/>
                    </a:lnL>
                    <a:lnR>
                      <a:noFill/>
                    </a:lnR>
                    <a:lnT>
                      <a:noFill/>
                    </a:lnT>
                    <a:lnB>
                      <a:noFill/>
                    </a:lnB>
                  </a:tcPr>
                </a:tc>
                <a:tc>
                  <a:txBody>
                    <a:bodyPr/>
                    <a:lstStyle/>
                    <a:p>
                      <a:pPr algn="l" fontAlgn="ctr"/>
                      <a:endParaRPr lang="ja-JP" altLang="en-US"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a:noFill/>
                    </a:lnT>
                    <a:lnB>
                      <a:noFill/>
                    </a:lnB>
                  </a:tcPr>
                </a:tc>
              </a:tr>
              <a:tr h="265332">
                <a:tc>
                  <a:txBody>
                    <a:bodyPr/>
                    <a:lstStyle/>
                    <a:p>
                      <a:pPr algn="l" fontAlgn="ctr"/>
                      <a:r>
                        <a:rPr lang="ja-JP" altLang="en-US" sz="1100" b="0" i="0" u="none" strike="noStrike" dirty="0">
                          <a:solidFill>
                            <a:srgbClr val="000000"/>
                          </a:solidFill>
                          <a:latin typeface="ＭＳ Ｐゴシック"/>
                        </a:rPr>
                        <a:t>バスアクセス時間</a:t>
                      </a:r>
                    </a:p>
                  </a:txBody>
                  <a:tcPr marL="9525" marR="9525" marT="9525" marB="0" anchor="ctr">
                    <a:lnL>
                      <a:noFill/>
                    </a:lnL>
                    <a:lnR>
                      <a:noFill/>
                    </a:lnR>
                    <a:lnT>
                      <a:noFill/>
                    </a:lnT>
                    <a:lnB>
                      <a:noFill/>
                    </a:lnB>
                  </a:tcPr>
                </a:tc>
                <a:tc>
                  <a:txBody>
                    <a:bodyPr/>
                    <a:lstStyle/>
                    <a:p>
                      <a:endParaRPr lang="ja-JP" altLang="en-US" dirty="0"/>
                    </a:p>
                  </a:txBody>
                  <a:tcPr marL="9525" marR="9525" marT="9525" marB="0" anchor="ctr">
                    <a:lnL>
                      <a:noFill/>
                    </a:lnL>
                    <a:lnR>
                      <a:noFill/>
                    </a:lnR>
                    <a:lnT>
                      <a:noFill/>
                    </a:lnT>
                    <a:lnB>
                      <a:noFill/>
                    </a:lnB>
                  </a:tcPr>
                </a:tc>
                <a:tc>
                  <a:txBody>
                    <a:bodyPr/>
                    <a:lstStyle/>
                    <a:p>
                      <a:pPr algn="r" fontAlgn="ctr"/>
                      <a:endParaRPr lang="en-US" altLang="ja-JP" sz="1100" b="0" i="0" u="none" strike="noStrike" dirty="0">
                        <a:solidFill>
                          <a:srgbClr val="000000"/>
                        </a:solidFill>
                        <a:latin typeface="ＭＳ Ｐゴシック"/>
                      </a:endParaRPr>
                    </a:p>
                  </a:txBody>
                  <a:tcPr marL="9525" marR="9525" marT="9525" marB="0" anchor="ctr">
                    <a:lnL>
                      <a:noFill/>
                    </a:lnL>
                    <a:lnR>
                      <a:noFill/>
                    </a:lnR>
                    <a:lnT>
                      <a:noFill/>
                    </a:lnT>
                    <a:lnB>
                      <a:noFill/>
                    </a:lnB>
                  </a:tcPr>
                </a:tc>
                <a:tc>
                  <a:txBody>
                    <a:bodyPr/>
                    <a:lstStyle/>
                    <a:p>
                      <a:pPr algn="r" fontAlgn="ctr"/>
                      <a:r>
                        <a:rPr lang="en-US" altLang="ja-JP" sz="1100" b="0" i="0" u="none" strike="noStrike" dirty="0">
                          <a:solidFill>
                            <a:srgbClr val="000000"/>
                          </a:solidFill>
                          <a:latin typeface="ＭＳ Ｐゴシック"/>
                        </a:rPr>
                        <a:t>-</a:t>
                      </a:r>
                      <a:r>
                        <a:rPr lang="en-US" altLang="ja-JP" sz="1100" b="0" i="0" u="none" strike="noStrike" dirty="0" smtClean="0">
                          <a:solidFill>
                            <a:srgbClr val="000000"/>
                          </a:solidFill>
                          <a:latin typeface="ＭＳ Ｐゴシック"/>
                        </a:rPr>
                        <a:t>1.58</a:t>
                      </a:r>
                      <a:endParaRPr lang="en-US" altLang="ja-JP" sz="1100" b="0" i="0" u="none" strike="noStrike" dirty="0">
                        <a:solidFill>
                          <a:srgbClr val="000000"/>
                        </a:solidFill>
                        <a:latin typeface="ＭＳ Ｐゴシック"/>
                      </a:endParaRPr>
                    </a:p>
                  </a:txBody>
                  <a:tcPr marL="9525" marR="9525" marT="9525" marB="0" anchor="ctr">
                    <a:lnL>
                      <a:noFill/>
                    </a:lnL>
                    <a:lnR>
                      <a:noFill/>
                    </a:lnR>
                    <a:lnT>
                      <a:noFill/>
                    </a:lnT>
                    <a:lnB>
                      <a:noFill/>
                    </a:lnB>
                  </a:tcPr>
                </a:tc>
                <a:tc>
                  <a:txBody>
                    <a:bodyPr/>
                    <a:lstStyle/>
                    <a:p>
                      <a:pPr algn="l" fontAlgn="ctr"/>
                      <a:endParaRPr lang="ja-JP" altLang="en-US"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a:noFill/>
                    </a:lnT>
                    <a:lnB>
                      <a:noFill/>
                    </a:lnB>
                  </a:tcPr>
                </a:tc>
              </a:tr>
              <a:tr h="265332">
                <a:tc>
                  <a:txBody>
                    <a:bodyPr/>
                    <a:lstStyle/>
                    <a:p>
                      <a:pPr algn="l" fontAlgn="ctr"/>
                      <a:r>
                        <a:rPr lang="ja-JP" altLang="en-US" sz="1100" b="0" i="0" u="none" strike="noStrike" dirty="0" smtClean="0">
                          <a:solidFill>
                            <a:srgbClr val="000000"/>
                          </a:solidFill>
                          <a:latin typeface="ＭＳ Ｐゴシック"/>
                        </a:rPr>
                        <a:t>車所要時間</a:t>
                      </a:r>
                      <a:endParaRPr lang="ja-JP" altLang="en-US" sz="1100" b="0" i="0" u="none" strike="noStrike" dirty="0">
                        <a:solidFill>
                          <a:srgbClr val="000000"/>
                        </a:solidFill>
                        <a:latin typeface="ＭＳ Ｐゴシック"/>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endParaRPr lang="en-US" altLang="ja-JP" sz="1100" b="0" i="0" u="none" strike="noStrike" dirty="0">
                        <a:solidFill>
                          <a:srgbClr val="000000"/>
                        </a:solidFill>
                        <a:latin typeface="ＭＳ Ｐゴシック"/>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endParaRPr lang="en-US" altLang="ja-JP" sz="1100" b="0" i="0" u="none" strike="noStrike" dirty="0">
                        <a:solidFill>
                          <a:srgbClr val="000000"/>
                        </a:solidFill>
                        <a:latin typeface="ＭＳ Ｐゴシック"/>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rgbClr val="000000"/>
                          </a:solidFill>
                          <a:latin typeface="ＭＳ Ｐゴシック"/>
                        </a:rPr>
                        <a:t>5.16</a:t>
                      </a:r>
                      <a:endParaRPr lang="en-US" altLang="ja-JP" sz="1100" b="0" i="0" u="none" strike="noStrike" dirty="0">
                        <a:solidFill>
                          <a:srgbClr val="000000"/>
                        </a:solidFill>
                        <a:latin typeface="ＭＳ Ｐゴシック"/>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en-US" altLang="ja-JP" sz="1800" b="0" i="0" u="none" strike="noStrike" dirty="0" smtClean="0">
                          <a:solidFill>
                            <a:srgbClr val="000000"/>
                          </a:solidFill>
                          <a:latin typeface="Times New Roman" pitchFamily="18" charset="0"/>
                          <a:cs typeface="Times New Roman" pitchFamily="18" charset="0"/>
                        </a:rPr>
                        <a:t>**</a:t>
                      </a:r>
                      <a:r>
                        <a:rPr lang="ja-JP" altLang="en-US" sz="1800" b="0" i="0" u="none" strike="noStrike" dirty="0">
                          <a:solidFill>
                            <a:srgbClr val="000000"/>
                          </a:solidFill>
                          <a:latin typeface="Times New Roman" pitchFamily="18" charset="0"/>
                          <a:cs typeface="Times New Roman" pitchFamily="18" charset="0"/>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265332">
                <a:tc>
                  <a:txBody>
                    <a:bodyPr/>
                    <a:lstStyle/>
                    <a:p>
                      <a:pPr algn="l" fontAlgn="ctr"/>
                      <a:r>
                        <a:rPr lang="ja-JP" altLang="en-US" sz="1100" b="0" i="0" u="none" strike="noStrike" dirty="0" smtClean="0">
                          <a:solidFill>
                            <a:srgbClr val="000000"/>
                          </a:solidFill>
                          <a:latin typeface="ＭＳ Ｐゴシック"/>
                        </a:rPr>
                        <a:t>自転車</a:t>
                      </a:r>
                      <a:r>
                        <a:rPr lang="zh-TW" altLang="en-US" sz="1100" b="0" i="0" u="none" strike="noStrike" dirty="0" smtClean="0">
                          <a:solidFill>
                            <a:srgbClr val="000000"/>
                          </a:solidFill>
                          <a:latin typeface="ＭＳ Ｐゴシック"/>
                        </a:rPr>
                        <a:t>所要時間</a:t>
                      </a:r>
                      <a:endParaRPr lang="zh-TW" altLang="en-US" sz="1100" b="0" i="0" u="none" strike="noStrike" dirty="0">
                        <a:solidFill>
                          <a:srgbClr val="000000"/>
                        </a:solidFill>
                        <a:latin typeface="ＭＳ Ｐゴシック"/>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100" b="0" i="0" u="none" strike="noStrike" dirty="0">
                        <a:solidFill>
                          <a:srgbClr val="000000"/>
                        </a:solidFill>
                        <a:latin typeface="ＭＳ Ｐゴシック"/>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100" b="0" i="0" u="none" strike="noStrike" dirty="0">
                        <a:solidFill>
                          <a:srgbClr val="000000"/>
                        </a:solidFill>
                        <a:latin typeface="ＭＳ Ｐゴシック"/>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rgbClr val="000000"/>
                          </a:solidFill>
                          <a:latin typeface="ＭＳ Ｐゴシック"/>
                        </a:rPr>
                        <a:t>-4.33</a:t>
                      </a:r>
                      <a:endParaRPr lang="en-US" altLang="ja-JP" sz="1100" b="0" i="0" u="none" strike="noStrike" dirty="0">
                        <a:solidFill>
                          <a:srgbClr val="000000"/>
                        </a:solidFill>
                        <a:latin typeface="ＭＳ Ｐゴシック"/>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800" b="0" i="0" u="none" strike="noStrike" dirty="0" smtClean="0">
                          <a:solidFill>
                            <a:srgbClr val="000000"/>
                          </a:solidFill>
                          <a:latin typeface="Times New Roman" pitchFamily="18" charset="0"/>
                          <a:cs typeface="Times New Roman" pitchFamily="18" charset="0"/>
                        </a:rPr>
                        <a:t>**</a:t>
                      </a:r>
                      <a:endParaRPr lang="ja-JP" altLang="en-US"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332">
                <a:tc>
                  <a:txBody>
                    <a:bodyPr/>
                    <a:lstStyle/>
                    <a:p>
                      <a:pPr algn="l" fontAlgn="ctr"/>
                      <a:r>
                        <a:rPr lang="ja-JP" altLang="en-US" sz="1100" b="0" i="0" u="none" strike="noStrike" dirty="0" smtClean="0">
                          <a:solidFill>
                            <a:srgbClr val="000000"/>
                          </a:solidFill>
                          <a:latin typeface="ＭＳ Ｐゴシック"/>
                        </a:rPr>
                        <a:t>徒歩着ゾーン</a:t>
                      </a:r>
                      <a:r>
                        <a:rPr lang="en-US" altLang="ja-JP" sz="1100" b="0" i="0" u="none" strike="noStrike" dirty="0" smtClean="0">
                          <a:solidFill>
                            <a:srgbClr val="000000"/>
                          </a:solidFill>
                          <a:latin typeface="ＭＳ Ｐゴシック"/>
                        </a:rPr>
                        <a:t>(</a:t>
                      </a:r>
                      <a:r>
                        <a:rPr lang="ja-JP" altLang="en-US" sz="1100" b="0" i="0" u="none" strike="noStrike" dirty="0" smtClean="0">
                          <a:solidFill>
                            <a:srgbClr val="000000"/>
                          </a:solidFill>
                          <a:latin typeface="ＭＳ Ｐゴシック"/>
                        </a:rPr>
                        <a:t>ダミー</a:t>
                      </a:r>
                      <a:r>
                        <a:rPr lang="en-US" altLang="ja-JP" sz="1100" b="0" i="0" u="none" strike="noStrike" dirty="0" smtClean="0">
                          <a:solidFill>
                            <a:srgbClr val="000000"/>
                          </a:solidFill>
                          <a:latin typeface="ＭＳ Ｐゴシック"/>
                        </a:rPr>
                        <a:t>)</a:t>
                      </a:r>
                      <a:endParaRPr lang="ja-JP" altLang="en-US" sz="1100" b="0" i="0" u="none" strike="noStrike" dirty="0">
                        <a:solidFill>
                          <a:srgbClr val="000000"/>
                        </a:solidFill>
                        <a:latin typeface="ＭＳ Ｐゴシック"/>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dirty="0"/>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100" b="0" i="0" u="none" strike="noStrike" dirty="0">
                        <a:solidFill>
                          <a:srgbClr val="000000"/>
                        </a:solidFill>
                        <a:latin typeface="ＭＳ Ｐゴシック"/>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rgbClr val="000000"/>
                          </a:solidFill>
                          <a:latin typeface="ＭＳ Ｐゴシック"/>
                        </a:rPr>
                        <a:t>2.60</a:t>
                      </a:r>
                      <a:endParaRPr lang="en-US" altLang="ja-JP" sz="1100" b="0" i="0" u="none" strike="noStrike" dirty="0">
                        <a:solidFill>
                          <a:srgbClr val="000000"/>
                        </a:solidFill>
                        <a:latin typeface="ＭＳ Ｐゴシック"/>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800" b="0" i="0" u="none" strike="noStrike" dirty="0" smtClean="0">
                          <a:solidFill>
                            <a:srgbClr val="000000"/>
                          </a:solidFill>
                          <a:latin typeface="Times New Roman" pitchFamily="18" charset="0"/>
                          <a:cs typeface="Times New Roman" pitchFamily="18" charset="0"/>
                        </a:rPr>
                        <a:t>**</a:t>
                      </a:r>
                      <a:endParaRPr lang="ja-JP" altLang="en-US"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332">
                <a:tc>
                  <a:txBody>
                    <a:bodyPr/>
                    <a:lstStyle/>
                    <a:p>
                      <a:pPr algn="l" fontAlgn="ctr"/>
                      <a:r>
                        <a:rPr lang="ja-JP" altLang="en-US" sz="1100" b="0" i="0" u="none" strike="noStrike" dirty="0" smtClean="0">
                          <a:solidFill>
                            <a:srgbClr val="000000"/>
                          </a:solidFill>
                          <a:latin typeface="ＭＳ Ｐゴシック"/>
                        </a:rPr>
                        <a:t>鉄道料金</a:t>
                      </a:r>
                      <a:endParaRPr lang="ja-JP" altLang="en-US" sz="1100" b="0" i="0" u="none" strike="noStrike" dirty="0">
                        <a:solidFill>
                          <a:srgbClr val="000000"/>
                        </a:solidFill>
                        <a:latin typeface="ＭＳ Ｐゴシック"/>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100" b="0" i="0" u="none" strike="noStrike" dirty="0">
                        <a:solidFill>
                          <a:srgbClr val="000000"/>
                        </a:solidFill>
                        <a:latin typeface="ＭＳ Ｐゴシック"/>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rgbClr val="000000"/>
                          </a:solidFill>
                          <a:latin typeface="ＭＳ Ｐゴシック"/>
                        </a:rPr>
                        <a:t>-2.44</a:t>
                      </a:r>
                      <a:endParaRPr lang="en-US" altLang="ja-JP" sz="1100" b="0" i="0" u="none" strike="noStrike" dirty="0">
                        <a:solidFill>
                          <a:srgbClr val="000000"/>
                        </a:solidFill>
                        <a:latin typeface="ＭＳ Ｐゴシック"/>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800" b="0" i="0" u="none" strike="noStrike" dirty="0" smtClean="0">
                          <a:solidFill>
                            <a:srgbClr val="000000"/>
                          </a:solidFill>
                          <a:latin typeface="Times New Roman" pitchFamily="18" charset="0"/>
                          <a:cs typeface="Times New Roman" pitchFamily="18" charset="0"/>
                        </a:rPr>
                        <a:t>**</a:t>
                      </a:r>
                      <a:endParaRPr lang="ja-JP" altLang="en-US"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332">
                <a:tc>
                  <a:txBody>
                    <a:bodyPr/>
                    <a:lstStyle/>
                    <a:p>
                      <a:pPr algn="l" fontAlgn="ctr"/>
                      <a:r>
                        <a:rPr lang="ja-JP" altLang="en-US" sz="1100" b="0" i="0" u="none" strike="noStrike" dirty="0" smtClean="0">
                          <a:solidFill>
                            <a:srgbClr val="000000"/>
                          </a:solidFill>
                          <a:latin typeface="ＭＳ Ｐゴシック"/>
                        </a:rPr>
                        <a:t>徒歩距離</a:t>
                      </a:r>
                      <a:endParaRPr lang="ja-JP" altLang="en-US" sz="1100" b="0" i="0" u="none" strike="noStrike" dirty="0">
                        <a:solidFill>
                          <a:srgbClr val="000000"/>
                        </a:solidFill>
                        <a:latin typeface="ＭＳ Ｐゴシック"/>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dirty="0"/>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100" b="0" i="0" u="none" strike="noStrike" dirty="0">
                        <a:solidFill>
                          <a:srgbClr val="000000"/>
                        </a:solidFill>
                        <a:latin typeface="ＭＳ Ｐゴシック"/>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ＭＳ Ｐゴシック"/>
                        </a:rPr>
                        <a:t>-</a:t>
                      </a:r>
                      <a:r>
                        <a:rPr lang="en-US" altLang="ja-JP" sz="1100" b="0" i="0" u="none" strike="noStrike" dirty="0" smtClean="0">
                          <a:solidFill>
                            <a:srgbClr val="000000"/>
                          </a:solidFill>
                          <a:latin typeface="ＭＳ Ｐゴシック"/>
                        </a:rPr>
                        <a:t>8.17</a:t>
                      </a:r>
                      <a:endParaRPr lang="en-US" altLang="ja-JP" sz="1100" b="0" i="0" u="none" strike="noStrike" dirty="0">
                        <a:solidFill>
                          <a:srgbClr val="000000"/>
                        </a:solidFill>
                        <a:latin typeface="ＭＳ Ｐゴシック"/>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800" b="0" i="0" u="none" strike="noStrike" dirty="0" smtClean="0">
                          <a:solidFill>
                            <a:srgbClr val="000000"/>
                          </a:solidFill>
                          <a:latin typeface="Times New Roman" pitchFamily="18" charset="0"/>
                          <a:cs typeface="Times New Roman" pitchFamily="18" charset="0"/>
                        </a:rPr>
                        <a:t>**</a:t>
                      </a:r>
                      <a:endParaRPr lang="ja-JP" altLang="en-US"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332">
                <a:tc>
                  <a:txBody>
                    <a:bodyPr/>
                    <a:lstStyle/>
                    <a:p>
                      <a:pPr algn="l" fontAlgn="ctr"/>
                      <a:r>
                        <a:rPr lang="ja-JP" altLang="en-US" sz="1100" b="0" i="0" u="none" strike="noStrike" dirty="0" smtClean="0">
                          <a:solidFill>
                            <a:srgbClr val="000000"/>
                          </a:solidFill>
                          <a:latin typeface="ＭＳ Ｐゴシック"/>
                        </a:rPr>
                        <a:t>バス料金</a:t>
                      </a:r>
                      <a:endParaRPr lang="en-US" altLang="ja-JP" sz="1100" b="0" i="0" u="none" strike="noStrike" dirty="0" smtClean="0">
                        <a:solidFill>
                          <a:srgbClr val="000000"/>
                        </a:solidFill>
                        <a:latin typeface="ＭＳ Ｐゴシック"/>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100" b="0" i="0" u="none" strike="noStrike" dirty="0">
                        <a:solidFill>
                          <a:srgbClr val="000000"/>
                        </a:solidFill>
                        <a:latin typeface="ＭＳ Ｐゴシック"/>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latin typeface="ＭＳ Ｐゴシック"/>
                        </a:rPr>
                        <a:t>-</a:t>
                      </a:r>
                      <a:r>
                        <a:rPr lang="en-US" altLang="ja-JP" sz="1100" b="0" i="0" u="none" strike="noStrike" dirty="0" smtClean="0">
                          <a:solidFill>
                            <a:srgbClr val="000000"/>
                          </a:solidFill>
                          <a:latin typeface="ＭＳ Ｐゴシック"/>
                        </a:rPr>
                        <a:t>1.89</a:t>
                      </a:r>
                      <a:endParaRPr lang="en-US" altLang="ja-JP" sz="1100" b="0" i="0" u="none" strike="noStrike" dirty="0">
                        <a:solidFill>
                          <a:srgbClr val="000000"/>
                        </a:solidFill>
                        <a:latin typeface="ＭＳ Ｐゴシック"/>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332">
                <a:tc>
                  <a:txBody>
                    <a:bodyPr/>
                    <a:lstStyle/>
                    <a:p>
                      <a:pPr algn="l" fontAlgn="ctr"/>
                      <a:endParaRPr lang="ja-JP" altLang="en-US" sz="1100" b="0" i="0" u="none" strike="noStrike" dirty="0">
                        <a:solidFill>
                          <a:srgbClr val="000000"/>
                        </a:solidFill>
                        <a:latin typeface="ＭＳ Ｐゴシック"/>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endParaRPr lang="ja-JP" altLang="en-US" dirty="0"/>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100" b="0" i="0" u="none" strike="noStrike" dirty="0">
                        <a:solidFill>
                          <a:srgbClr val="000000"/>
                        </a:solidFill>
                        <a:latin typeface="ＭＳ Ｐゴシック"/>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altLang="ja-JP" sz="1100" b="0" i="0" u="none" strike="noStrike" dirty="0">
                        <a:solidFill>
                          <a:srgbClr val="000000"/>
                        </a:solidFill>
                        <a:latin typeface="ＭＳ Ｐゴシック"/>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332">
                <a:tc>
                  <a:txBody>
                    <a:bodyPr/>
                    <a:lstStyle/>
                    <a:p>
                      <a:pPr algn="l" fontAlgn="ctr"/>
                      <a:r>
                        <a:rPr lang="ja-JP" altLang="en-US" sz="1400" b="0" i="0" u="none" strike="noStrike">
                          <a:solidFill>
                            <a:srgbClr val="000000"/>
                          </a:solidFill>
                          <a:latin typeface="ＭＳ 明朝" pitchFamily="17" charset="-128"/>
                          <a:ea typeface="ＭＳ 明朝" pitchFamily="17" charset="-128"/>
                        </a:rPr>
                        <a:t>サンプル数</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gridSpan="4">
                  <a:txBody>
                    <a:bodyPr/>
                    <a:lstStyle/>
                    <a:p>
                      <a:pPr algn="r" fontAlgn="ctr"/>
                      <a:r>
                        <a:rPr lang="en-US" altLang="ja-JP" sz="1800" b="0" i="0" u="none" strike="noStrike" dirty="0" smtClean="0">
                          <a:solidFill>
                            <a:srgbClr val="000000"/>
                          </a:solidFill>
                          <a:latin typeface="Times New Roman" pitchFamily="18" charset="0"/>
                          <a:cs typeface="Times New Roman" pitchFamily="18" charset="0"/>
                        </a:rPr>
                        <a:t>280</a:t>
                      </a:r>
                      <a:endParaRPr lang="en-US" altLang="ja-JP"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65332">
                <a:tc>
                  <a:txBody>
                    <a:bodyPr/>
                    <a:lstStyle/>
                    <a:p>
                      <a:pPr algn="l" fontAlgn="ctr"/>
                      <a:r>
                        <a:rPr lang="ja-JP" altLang="en-US" sz="1400" b="0" i="0" u="none" strike="noStrike">
                          <a:solidFill>
                            <a:srgbClr val="000000"/>
                          </a:solidFill>
                          <a:latin typeface="ＭＳ 明朝" pitchFamily="17" charset="-128"/>
                          <a:ea typeface="ＭＳ 明朝" pitchFamily="17" charset="-128"/>
                        </a:rPr>
                        <a:t>初期尤度</a:t>
                      </a:r>
                    </a:p>
                  </a:txBody>
                  <a:tcPr marL="9525" marR="9525" marT="9525" marB="0" anchor="ctr">
                    <a:lnL>
                      <a:noFill/>
                    </a:lnL>
                    <a:lnR>
                      <a:noFill/>
                    </a:lnR>
                    <a:lnT>
                      <a:noFill/>
                    </a:lnT>
                    <a:lnB>
                      <a:noFill/>
                    </a:lnB>
                  </a:tcPr>
                </a:tc>
                <a:tc gridSpan="4">
                  <a:txBody>
                    <a:bodyPr/>
                    <a:lstStyle/>
                    <a:p>
                      <a:pPr algn="r" fontAlgn="ctr"/>
                      <a:r>
                        <a:rPr lang="en-US" altLang="ja-JP" sz="1800" b="0" i="0" u="none" strike="noStrike" dirty="0">
                          <a:solidFill>
                            <a:srgbClr val="000000"/>
                          </a:solidFill>
                          <a:latin typeface="Times New Roman" pitchFamily="18" charset="0"/>
                          <a:cs typeface="Times New Roman" pitchFamily="18" charset="0"/>
                        </a:rPr>
                        <a:t>-424.83 </a:t>
                      </a:r>
                    </a:p>
                  </a:txBody>
                  <a:tcPr marL="9525" marR="9525" marT="9525"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65332">
                <a:tc>
                  <a:txBody>
                    <a:bodyPr/>
                    <a:lstStyle/>
                    <a:p>
                      <a:pPr algn="l" fontAlgn="ctr"/>
                      <a:r>
                        <a:rPr lang="ja-JP" altLang="en-US" sz="1400" b="0" i="0" u="none" strike="noStrike">
                          <a:solidFill>
                            <a:srgbClr val="000000"/>
                          </a:solidFill>
                          <a:latin typeface="ＭＳ 明朝" pitchFamily="17" charset="-128"/>
                          <a:ea typeface="ＭＳ 明朝" pitchFamily="17" charset="-128"/>
                        </a:rPr>
                        <a:t>最終尤度</a:t>
                      </a:r>
                    </a:p>
                  </a:txBody>
                  <a:tcPr marL="9525" marR="9525" marT="9525" marB="0" anchor="ctr">
                    <a:lnL>
                      <a:noFill/>
                    </a:lnL>
                    <a:lnR>
                      <a:noFill/>
                    </a:lnR>
                    <a:lnT>
                      <a:noFill/>
                    </a:lnT>
                    <a:lnB>
                      <a:noFill/>
                    </a:lnB>
                  </a:tcPr>
                </a:tc>
                <a:tc gridSpan="4">
                  <a:txBody>
                    <a:bodyPr/>
                    <a:lstStyle/>
                    <a:p>
                      <a:pPr algn="r" fontAlgn="ctr"/>
                      <a:r>
                        <a:rPr lang="en-US" altLang="ja-JP" sz="1800" b="0" i="0" u="none" strike="noStrike" dirty="0">
                          <a:solidFill>
                            <a:srgbClr val="000000"/>
                          </a:solidFill>
                          <a:latin typeface="Times New Roman" pitchFamily="18" charset="0"/>
                          <a:cs typeface="Times New Roman" pitchFamily="18" charset="0"/>
                        </a:rPr>
                        <a:t>-355.10 </a:t>
                      </a:r>
                    </a:p>
                  </a:txBody>
                  <a:tcPr marL="9525" marR="9525" marT="9525"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dirty="0"/>
                    </a:p>
                  </a:txBody>
                  <a:tcPr/>
                </a:tc>
              </a:tr>
              <a:tr h="265332">
                <a:tc>
                  <a:txBody>
                    <a:bodyPr/>
                    <a:lstStyle/>
                    <a:p>
                      <a:pPr algn="l" fontAlgn="ctr"/>
                      <a:r>
                        <a:rPr lang="ja-JP" altLang="en-US" sz="1400" b="0" i="0" u="none" strike="noStrike">
                          <a:solidFill>
                            <a:srgbClr val="000000"/>
                          </a:solidFill>
                          <a:latin typeface="ＭＳ 明朝" pitchFamily="17" charset="-128"/>
                          <a:ea typeface="ＭＳ 明朝" pitchFamily="17" charset="-128"/>
                        </a:rPr>
                        <a:t>決定係数</a:t>
                      </a:r>
                    </a:p>
                  </a:txBody>
                  <a:tcPr marL="9525" marR="9525" marT="9525" marB="0" anchor="ctr">
                    <a:lnL>
                      <a:noFill/>
                    </a:lnL>
                    <a:lnR>
                      <a:noFill/>
                    </a:lnR>
                    <a:lnT>
                      <a:noFill/>
                    </a:lnT>
                    <a:lnB>
                      <a:noFill/>
                    </a:lnB>
                  </a:tcPr>
                </a:tc>
                <a:tc gridSpan="4">
                  <a:txBody>
                    <a:bodyPr/>
                    <a:lstStyle/>
                    <a:p>
                      <a:pPr algn="r" fontAlgn="ctr"/>
                      <a:r>
                        <a:rPr lang="en-US" altLang="ja-JP" sz="1800" b="0" i="0" u="none" strike="noStrike" dirty="0" smtClean="0">
                          <a:solidFill>
                            <a:srgbClr val="000000"/>
                          </a:solidFill>
                          <a:latin typeface="Times New Roman" pitchFamily="18" charset="0"/>
                          <a:cs typeface="Times New Roman" pitchFamily="18" charset="0"/>
                        </a:rPr>
                        <a:t>0.29 </a:t>
                      </a:r>
                      <a:endParaRPr lang="en-US" altLang="ja-JP"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65332">
                <a:tc>
                  <a:txBody>
                    <a:bodyPr/>
                    <a:lstStyle/>
                    <a:p>
                      <a:pPr algn="l" fontAlgn="ctr"/>
                      <a:r>
                        <a:rPr lang="ja-JP" altLang="en-US" sz="1400" b="0" i="0" u="none" strike="noStrike" dirty="0">
                          <a:solidFill>
                            <a:srgbClr val="000000"/>
                          </a:solidFill>
                          <a:latin typeface="ＭＳ 明朝" pitchFamily="17" charset="-128"/>
                          <a:ea typeface="ＭＳ 明朝" pitchFamily="17" charset="-128"/>
                        </a:rPr>
                        <a:t>修正済み決定係数</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gridSpan="4">
                  <a:txBody>
                    <a:bodyPr/>
                    <a:lstStyle/>
                    <a:p>
                      <a:pPr algn="r" fontAlgn="ctr"/>
                      <a:r>
                        <a:rPr lang="en-US" altLang="ja-JP" sz="1800" b="0" i="0" u="none" strike="noStrike" dirty="0" smtClean="0">
                          <a:solidFill>
                            <a:srgbClr val="000000"/>
                          </a:solidFill>
                          <a:latin typeface="Times New Roman" pitchFamily="18" charset="0"/>
                          <a:cs typeface="Times New Roman" pitchFamily="18" charset="0"/>
                        </a:rPr>
                        <a:t>0.26 </a:t>
                      </a:r>
                      <a:endParaRPr lang="en-US" altLang="ja-JP"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r>
            </a:tbl>
          </a:graphicData>
        </a:graphic>
      </p:graphicFrame>
      <p:sp>
        <p:nvSpPr>
          <p:cNvPr id="7" name="正方形/長方形 6"/>
          <p:cNvSpPr/>
          <p:nvPr/>
        </p:nvSpPr>
        <p:spPr>
          <a:xfrm>
            <a:off x="2857488" y="1106477"/>
            <a:ext cx="4572000" cy="3139321"/>
          </a:xfrm>
          <a:prstGeom prst="rect">
            <a:avLst/>
          </a:prstGeom>
        </p:spPr>
        <p:txBody>
          <a:bodyPr>
            <a:spAutoFit/>
          </a:bodyPr>
          <a:lstStyle/>
          <a:p>
            <a:r>
              <a:rPr lang="en-US" altLang="ja-JP" dirty="0" smtClean="0"/>
              <a:t>-1.38</a:t>
            </a:r>
          </a:p>
          <a:p>
            <a:r>
              <a:rPr lang="en-US" altLang="ja-JP" dirty="0" smtClean="0"/>
              <a:t> 0.81</a:t>
            </a:r>
          </a:p>
          <a:p>
            <a:r>
              <a:rPr lang="en-US" altLang="ja-JP" dirty="0" smtClean="0"/>
              <a:t> -4.06</a:t>
            </a:r>
          </a:p>
          <a:p>
            <a:r>
              <a:rPr lang="en-US" altLang="ja-JP" dirty="0" smtClean="0"/>
              <a:t> -0.08</a:t>
            </a:r>
          </a:p>
          <a:p>
            <a:r>
              <a:rPr lang="en-US" altLang="ja-JP" dirty="0" smtClean="0"/>
              <a:t> -1.67</a:t>
            </a:r>
          </a:p>
          <a:p>
            <a:r>
              <a:rPr lang="en-US" altLang="ja-JP" dirty="0" smtClean="0"/>
              <a:t>  1.47</a:t>
            </a:r>
          </a:p>
          <a:p>
            <a:r>
              <a:rPr lang="en-US" altLang="ja-JP" dirty="0" smtClean="0"/>
              <a:t> -1.45</a:t>
            </a:r>
          </a:p>
          <a:p>
            <a:r>
              <a:rPr lang="en-US" altLang="ja-JP" dirty="0" smtClean="0"/>
              <a:t>  1.42</a:t>
            </a:r>
          </a:p>
          <a:p>
            <a:r>
              <a:rPr lang="en-US" altLang="ja-JP" dirty="0" smtClean="0"/>
              <a:t>-0.06</a:t>
            </a:r>
          </a:p>
          <a:p>
            <a:r>
              <a:rPr lang="en-US" altLang="ja-JP" dirty="0" smtClean="0"/>
              <a:t> -1.28</a:t>
            </a:r>
          </a:p>
          <a:p>
            <a:r>
              <a:rPr lang="en-US" altLang="ja-JP" dirty="0" smtClean="0"/>
              <a:t> -0.10</a:t>
            </a:r>
            <a:endParaRPr lang="en-US" altLang="ja-JP" dirty="0"/>
          </a:p>
        </p:txBody>
      </p:sp>
      <p:sp>
        <p:nvSpPr>
          <p:cNvPr id="6" name="テキスト ボックス 5"/>
          <p:cNvSpPr txBox="1"/>
          <p:nvPr/>
        </p:nvSpPr>
        <p:spPr>
          <a:xfrm>
            <a:off x="4786314" y="1214422"/>
            <a:ext cx="4480714" cy="5632311"/>
          </a:xfrm>
          <a:prstGeom prst="rect">
            <a:avLst/>
          </a:prstGeom>
          <a:noFill/>
        </p:spPr>
        <p:txBody>
          <a:bodyPr wrap="none" rtlCol="0">
            <a:spAutoFit/>
          </a:bodyPr>
          <a:lstStyle/>
          <a:p>
            <a:r>
              <a:rPr kumimoji="1" lang="ja-JP" altLang="en-US" dirty="0" smtClean="0"/>
              <a:t>徒歩の到着地ゾーン７　のダミー</a:t>
            </a:r>
            <a:r>
              <a:rPr lang="ja-JP" altLang="en-US" dirty="0" smtClean="0"/>
              <a:t>では，</a:t>
            </a:r>
            <a:endParaRPr lang="en-US" altLang="ja-JP" dirty="0" smtClean="0"/>
          </a:p>
          <a:p>
            <a:r>
              <a:rPr kumimoji="1" lang="ja-JP" altLang="en-US" dirty="0" smtClean="0"/>
              <a:t>正に効いていることから，このゾーンは，</a:t>
            </a:r>
            <a:endParaRPr kumimoji="1" lang="en-US" altLang="ja-JP" dirty="0" smtClean="0"/>
          </a:p>
          <a:p>
            <a:r>
              <a:rPr lang="ja-JP" altLang="en-US" dirty="0" smtClean="0"/>
              <a:t>徒歩が選択されやすい空間だと言える．</a:t>
            </a:r>
            <a:endParaRPr lang="en-US" altLang="ja-JP" dirty="0" smtClean="0"/>
          </a:p>
          <a:p>
            <a:endParaRPr kumimoji="1" lang="en-US" altLang="ja-JP" dirty="0" smtClean="0"/>
          </a:p>
          <a:p>
            <a:r>
              <a:rPr lang="ja-JP" altLang="en-US" dirty="0" smtClean="0"/>
              <a:t>徒歩距離に関しては，</a:t>
            </a:r>
            <a:endParaRPr lang="en-US" altLang="ja-JP" dirty="0" smtClean="0"/>
          </a:p>
          <a:p>
            <a:r>
              <a:rPr kumimoji="1" lang="ja-JP" altLang="en-US" dirty="0" smtClean="0"/>
              <a:t>全トリップを用いて推定すると，</a:t>
            </a:r>
            <a:endParaRPr kumimoji="1" lang="en-US" altLang="ja-JP" dirty="0" smtClean="0"/>
          </a:p>
          <a:p>
            <a:r>
              <a:rPr lang="ja-JP" altLang="en-US" dirty="0" smtClean="0"/>
              <a:t>正に効いくという問題が発生してしまったが，</a:t>
            </a:r>
            <a:endParaRPr lang="en-US" altLang="ja-JP" dirty="0" smtClean="0"/>
          </a:p>
          <a:p>
            <a:r>
              <a:rPr lang="ja-JP" altLang="en-US" dirty="0" smtClean="0"/>
              <a:t>トリップ距離を抽出することにより，</a:t>
            </a:r>
            <a:endParaRPr lang="en-US" altLang="ja-JP" dirty="0" smtClean="0"/>
          </a:p>
          <a:p>
            <a:r>
              <a:rPr lang="ja-JP" altLang="en-US" dirty="0" smtClean="0"/>
              <a:t>問題を解決することができた．</a:t>
            </a:r>
            <a:endParaRPr lang="en-US" altLang="ja-JP" dirty="0" smtClean="0"/>
          </a:p>
          <a:p>
            <a:endParaRPr lang="en-US" altLang="ja-JP" dirty="0" smtClean="0"/>
          </a:p>
          <a:p>
            <a:r>
              <a:rPr lang="ja-JP" altLang="en-US" dirty="0" smtClean="0"/>
              <a:t>最後に，交通手段には発着地の属性に</a:t>
            </a:r>
            <a:endParaRPr lang="en-US" altLang="ja-JP" dirty="0" smtClean="0"/>
          </a:p>
          <a:p>
            <a:r>
              <a:rPr lang="ja-JP" altLang="en-US" dirty="0" smtClean="0"/>
              <a:t>影響を受けると考えたのだが，</a:t>
            </a:r>
            <a:endParaRPr lang="en-US" altLang="ja-JP" dirty="0" smtClean="0"/>
          </a:p>
          <a:p>
            <a:r>
              <a:rPr lang="ja-JP" altLang="en-US" dirty="0" smtClean="0"/>
              <a:t>良い推定結果が得られなかった．</a:t>
            </a:r>
            <a:endParaRPr lang="en-US" altLang="ja-JP" dirty="0" smtClean="0"/>
          </a:p>
          <a:p>
            <a:endParaRPr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endParaRPr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4"/>
            <a:ext cx="8229600" cy="1143000"/>
          </a:xfrm>
        </p:spPr>
        <p:txBody>
          <a:bodyPr/>
          <a:lstStyle/>
          <a:p>
            <a:r>
              <a:rPr kumimoji="1" lang="ja-JP" altLang="en-US" dirty="0" smtClean="0"/>
              <a:t>最後に</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徒歩の行動を深く読み解き，歩行空間になりうる</a:t>
            </a:r>
            <a:r>
              <a:rPr lang="ja-JP" altLang="en-US" dirty="0" smtClean="0"/>
              <a:t>ゾーンの把握や特性を抽出</a:t>
            </a:r>
            <a:r>
              <a:rPr lang="ja-JP" altLang="en-US" smtClean="0"/>
              <a:t>したかった．</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379</TotalTime>
  <Words>600</Words>
  <Application>Microsoft Office PowerPoint</Application>
  <PresentationFormat>画面に合わせる (4:3)</PresentationFormat>
  <Paragraphs>225</Paragraphs>
  <Slides>9</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9</vt:i4>
      </vt:variant>
    </vt:vector>
  </HeadingPairs>
  <TitlesOfParts>
    <vt:vector size="11" baseType="lpstr">
      <vt:lpstr>Office テーマ</vt:lpstr>
      <vt:lpstr>数式</vt:lpstr>
      <vt:lpstr>スライド 1</vt:lpstr>
      <vt:lpstr>背景・目的</vt:lpstr>
      <vt:lpstr>基礎分析</vt:lpstr>
      <vt:lpstr>基礎分析</vt:lpstr>
      <vt:lpstr>スライド 5</vt:lpstr>
      <vt:lpstr>モデル推定</vt:lpstr>
      <vt:lpstr>モデル推定結果</vt:lpstr>
      <vt:lpstr>モデル推定結果</vt:lpstr>
      <vt:lpstr>最後に</vt:lpstr>
    </vt:vector>
  </TitlesOfParts>
  <Company>FJ-USER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kanamori</dc:creator>
  <cp:lastModifiedBy>前川　朝尚</cp:lastModifiedBy>
  <cp:revision>39</cp:revision>
  <dcterms:created xsi:type="dcterms:W3CDTF">2010-09-05T21:55:32Z</dcterms:created>
  <dcterms:modified xsi:type="dcterms:W3CDTF">2010-09-06T22:10:16Z</dcterms:modified>
</cp:coreProperties>
</file>